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819" r:id="rId4"/>
  </p:sldMasterIdLst>
  <p:notesMasterIdLst>
    <p:notesMasterId r:id="rId33"/>
  </p:notesMasterIdLst>
  <p:handoutMasterIdLst>
    <p:handoutMasterId r:id="rId34"/>
  </p:handoutMasterIdLst>
  <p:sldIdLst>
    <p:sldId id="289" r:id="rId5"/>
    <p:sldId id="292" r:id="rId6"/>
    <p:sldId id="270" r:id="rId7"/>
    <p:sldId id="2066" r:id="rId8"/>
    <p:sldId id="2067" r:id="rId9"/>
    <p:sldId id="2068" r:id="rId10"/>
    <p:sldId id="2069" r:id="rId11"/>
    <p:sldId id="2070" r:id="rId12"/>
    <p:sldId id="2071" r:id="rId13"/>
    <p:sldId id="2072" r:id="rId14"/>
    <p:sldId id="2073" r:id="rId15"/>
    <p:sldId id="2074" r:id="rId16"/>
    <p:sldId id="2075" r:id="rId17"/>
    <p:sldId id="2076" r:id="rId18"/>
    <p:sldId id="2077" r:id="rId19"/>
    <p:sldId id="2078" r:id="rId20"/>
    <p:sldId id="2079" r:id="rId21"/>
    <p:sldId id="2076136547" r:id="rId22"/>
    <p:sldId id="2081" r:id="rId23"/>
    <p:sldId id="2082" r:id="rId24"/>
    <p:sldId id="2083" r:id="rId25"/>
    <p:sldId id="2084" r:id="rId26"/>
    <p:sldId id="2085" r:id="rId27"/>
    <p:sldId id="2086" r:id="rId28"/>
    <p:sldId id="2087" r:id="rId29"/>
    <p:sldId id="2088" r:id="rId30"/>
    <p:sldId id="2089" r:id="rId31"/>
    <p:sldId id="2090" r:id="rId32"/>
  </p:sldIdLst>
  <p:sldSz cx="12192000" cy="6858000"/>
  <p:notesSz cx="6858000" cy="103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Teams" id="{B0E92FDF-9207-4B35-AD44-D128676FD127}">
          <p14:sldIdLst>
            <p14:sldId id="289"/>
            <p14:sldId id="292"/>
            <p14:sldId id="270"/>
            <p14:sldId id="2066"/>
            <p14:sldId id="2067"/>
            <p14:sldId id="2068"/>
            <p14:sldId id="2069"/>
            <p14:sldId id="2070"/>
            <p14:sldId id="2071"/>
            <p14:sldId id="2072"/>
            <p14:sldId id="2073"/>
            <p14:sldId id="2074"/>
            <p14:sldId id="2075"/>
          </p14:sldIdLst>
        </p14:section>
        <p14:section name="Customer Stories" id="{0AA86140-1D66-4B8A-89FA-FD1AEBB4601C}">
          <p14:sldIdLst>
            <p14:sldId id="2076"/>
            <p14:sldId id="2077"/>
            <p14:sldId id="2078"/>
            <p14:sldId id="2079"/>
          </p14:sldIdLst>
        </p14:section>
        <p14:section name="Next Steps" id="{2FE5C307-CB70-4610-95AB-1AC432BE8809}">
          <p14:sldIdLst>
            <p14:sldId id="2076136547"/>
            <p14:sldId id="2081"/>
          </p14:sldIdLst>
        </p14:section>
        <p14:section name="Hold" id="{39BE2363-9621-4205-B6CF-BB7F8BD98073}">
          <p14:sldIdLst>
            <p14:sldId id="2082"/>
            <p14:sldId id="2083"/>
            <p14:sldId id="2084"/>
            <p14:sldId id="2085"/>
            <p14:sldId id="2086"/>
            <p14:sldId id="2087"/>
            <p14:sldId id="2088"/>
            <p14:sldId id="2089"/>
            <p14:sldId id="2090"/>
          </p14:sldIdLst>
        </p14:section>
      </p14:sectionLst>
    </p:ext>
    <p:ext uri="{EFAFB233-063F-42B5-8137-9DF3F51BA10A}">
      <p15:sldGuideLst xmlns:p15="http://schemas.microsoft.com/office/powerpoint/2012/main">
        <p15:guide id="4" orient="horz" pos="1008" userDrawn="1">
          <p15:clr>
            <a:srgbClr val="9FCC3B"/>
          </p15:clr>
        </p15:guide>
        <p15:guide id="5" pos="1782" userDrawn="1">
          <p15:clr>
            <a:srgbClr val="9FCC3B"/>
          </p15:clr>
        </p15:guide>
        <p15:guide id="6" orient="horz" pos="499" userDrawn="1">
          <p15:clr>
            <a:srgbClr val="9FCC3B"/>
          </p15:clr>
        </p15:guide>
        <p15:guide id="7" orient="horz" pos="48" userDrawn="1">
          <p15:clr>
            <a:srgbClr val="9FCC3B"/>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1" name="Author" initials="A" lastIdx="7" clrIdx="1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8AF"/>
    <a:srgbClr val="E9E9E9"/>
    <a:srgbClr val="0E0E0E"/>
    <a:srgbClr val="A7A7A7"/>
    <a:srgbClr val="585958"/>
    <a:srgbClr val="7577B9"/>
    <a:srgbClr val="C1C1C1"/>
    <a:srgbClr val="D9D9D9"/>
    <a:srgbClr val="3F487F"/>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94"/>
  </p:normalViewPr>
  <p:slideViewPr>
    <p:cSldViewPr snapToGrid="0">
      <p:cViewPr varScale="1">
        <p:scale>
          <a:sx n="119" d="100"/>
          <a:sy n="119" d="100"/>
        </p:scale>
        <p:origin x="176" y="200"/>
      </p:cViewPr>
      <p:guideLst>
        <p:guide orient="horz" pos="1008"/>
        <p:guide pos="1782"/>
        <p:guide orient="horz" pos="499"/>
        <p:guide orient="horz" pos="4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uincy Kosena" userId="34552e9c-390f-40b5-8a42-f626db2682ad" providerId="ADAL" clId="{53EEDD39-653F-A44C-864E-0940BAC06D3A}"/>
    <pc:docChg chg="modSld">
      <pc:chgData name="Quincy Kosena" userId="34552e9c-390f-40b5-8a42-f626db2682ad" providerId="ADAL" clId="{53EEDD39-653F-A44C-864E-0940BAC06D3A}" dt="2020-06-22T16:11:56.305" v="3" actId="1036"/>
      <pc:docMkLst>
        <pc:docMk/>
      </pc:docMkLst>
      <pc:sldChg chg="modSp">
        <pc:chgData name="Quincy Kosena" userId="34552e9c-390f-40b5-8a42-f626db2682ad" providerId="ADAL" clId="{53EEDD39-653F-A44C-864E-0940BAC06D3A}" dt="2020-06-22T16:11:10.813" v="2" actId="20577"/>
        <pc:sldMkLst>
          <pc:docMk/>
          <pc:sldMk cId="3231162955" sldId="2078"/>
        </pc:sldMkLst>
        <pc:spChg chg="mod">
          <ac:chgData name="Quincy Kosena" userId="34552e9c-390f-40b5-8a42-f626db2682ad" providerId="ADAL" clId="{53EEDD39-653F-A44C-864E-0940BAC06D3A}" dt="2020-06-22T16:11:10.813" v="2" actId="20577"/>
          <ac:spMkLst>
            <pc:docMk/>
            <pc:sldMk cId="3231162955" sldId="2078"/>
            <ac:spMk id="16" creationId="{374935B6-0CB7-41AF-8119-F0A7F6D416B1}"/>
          </ac:spMkLst>
        </pc:spChg>
      </pc:sldChg>
      <pc:sldChg chg="modSp">
        <pc:chgData name="Quincy Kosena" userId="34552e9c-390f-40b5-8a42-f626db2682ad" providerId="ADAL" clId="{53EEDD39-653F-A44C-864E-0940BAC06D3A}" dt="2020-06-22T16:11:56.305" v="3" actId="1036"/>
        <pc:sldMkLst>
          <pc:docMk/>
          <pc:sldMk cId="2467806983" sldId="2084"/>
        </pc:sldMkLst>
        <pc:spChg chg="mod">
          <ac:chgData name="Quincy Kosena" userId="34552e9c-390f-40b5-8a42-f626db2682ad" providerId="ADAL" clId="{53EEDD39-653F-A44C-864E-0940BAC06D3A}" dt="2020-06-22T16:11:56.305" v="3" actId="1036"/>
          <ac:spMkLst>
            <pc:docMk/>
            <pc:sldMk cId="2467806983" sldId="2084"/>
            <ac:spMk id="2" creationId="{9504FC40-15D4-40E9-9D38-13D2B65649CD}"/>
          </ac:spMkLst>
        </pc:spChg>
      </pc:sldChg>
    </pc:docChg>
  </pc:docChgLst>
  <pc:docChgLst>
    <pc:chgData name="Brianna Farah" userId="f1856917-c2d4-49a7-94e9-7f0e47fabbfc" providerId="ADAL" clId="{3E81651F-4FF4-7D4A-9DBD-6EC2F3516C90}"/>
    <pc:docChg chg="custSel">
      <pc:chgData name="Brianna Farah" userId="f1856917-c2d4-49a7-94e9-7f0e47fabbfc" providerId="ADAL" clId="{3E81651F-4FF4-7D4A-9DBD-6EC2F3516C90}" dt="2020-07-07T13:59:59.814" v="0" actId="1592"/>
      <pc:docMkLst>
        <pc:docMk/>
      </pc:docMkLst>
      <pc:sldChg chg="delCm">
        <pc:chgData name="Brianna Farah" userId="f1856917-c2d4-49a7-94e9-7f0e47fabbfc" providerId="ADAL" clId="{3E81651F-4FF4-7D4A-9DBD-6EC2F3516C90}" dt="2020-07-07T13:59:59.814" v="0" actId="1592"/>
        <pc:sldMkLst>
          <pc:docMk/>
          <pc:sldMk cId="3726637416" sldId="207613654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7CB182-6308-4DEE-8D83-8F24B296C2F3}"/>
              </a:ext>
            </a:extLst>
          </p:cNvPr>
          <p:cNvSpPr>
            <a:spLocks noGrp="1"/>
          </p:cNvSpPr>
          <p:nvPr>
            <p:ph type="hdr" sz="quarter"/>
          </p:nvPr>
        </p:nvSpPr>
        <p:spPr>
          <a:xfrm>
            <a:off x="0" y="0"/>
            <a:ext cx="2971800" cy="523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590C1AC-8233-42BA-8D8F-224CEFA8BF7B}"/>
              </a:ext>
            </a:extLst>
          </p:cNvPr>
          <p:cNvSpPr>
            <a:spLocks noGrp="1"/>
          </p:cNvSpPr>
          <p:nvPr>
            <p:ph type="dt" sz="quarter" idx="1"/>
          </p:nvPr>
        </p:nvSpPr>
        <p:spPr>
          <a:xfrm>
            <a:off x="3884613" y="0"/>
            <a:ext cx="2971800" cy="52388"/>
          </a:xfrm>
          <a:prstGeom prst="rect">
            <a:avLst/>
          </a:prstGeom>
        </p:spPr>
        <p:txBody>
          <a:bodyPr vert="horz" lIns="91440" tIns="45720" rIns="91440" bIns="45720" rtlCol="0"/>
          <a:lstStyle>
            <a:lvl1pPr algn="r">
              <a:defRPr sz="1200"/>
            </a:lvl1pPr>
          </a:lstStyle>
          <a:p>
            <a:fld id="{1BF5DEDF-760C-4416-B991-8EF0D05814FB}" type="datetimeFigureOut">
              <a:rPr lang="en-US" smtClean="0"/>
              <a:t>7/7/20</a:t>
            </a:fld>
            <a:endParaRPr lang="en-US"/>
          </a:p>
        </p:txBody>
      </p:sp>
      <p:sp>
        <p:nvSpPr>
          <p:cNvPr id="4" name="Footer Placeholder 3">
            <a:extLst>
              <a:ext uri="{FF2B5EF4-FFF2-40B4-BE49-F238E27FC236}">
                <a16:creationId xmlns:a16="http://schemas.microsoft.com/office/drawing/2014/main" id="{5A66557E-68AA-4800-8E69-65AA07E5DB6E}"/>
              </a:ext>
            </a:extLst>
          </p:cNvPr>
          <p:cNvSpPr>
            <a:spLocks noGrp="1"/>
          </p:cNvSpPr>
          <p:nvPr>
            <p:ph type="ftr" sz="quarter" idx="2"/>
          </p:nvPr>
        </p:nvSpPr>
        <p:spPr>
          <a:xfrm>
            <a:off x="0" y="985838"/>
            <a:ext cx="2971800" cy="523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EB7B3BF-A7BF-4CC2-9ED8-577EBFB20BE9}"/>
              </a:ext>
            </a:extLst>
          </p:cNvPr>
          <p:cNvSpPr>
            <a:spLocks noGrp="1"/>
          </p:cNvSpPr>
          <p:nvPr>
            <p:ph type="sldNum" sz="quarter" idx="3"/>
          </p:nvPr>
        </p:nvSpPr>
        <p:spPr>
          <a:xfrm>
            <a:off x="3884613" y="985838"/>
            <a:ext cx="2971800" cy="52387"/>
          </a:xfrm>
          <a:prstGeom prst="rect">
            <a:avLst/>
          </a:prstGeom>
        </p:spPr>
        <p:txBody>
          <a:bodyPr vert="horz" lIns="91440" tIns="45720" rIns="91440" bIns="45720" rtlCol="0" anchor="b"/>
          <a:lstStyle>
            <a:lvl1pPr algn="r">
              <a:defRPr sz="1200"/>
            </a:lvl1pPr>
          </a:lstStyle>
          <a:p>
            <a:fld id="{11435CB8-DC8E-4564-BF5A-1CEDEB88E623}" type="slidenum">
              <a:rPr lang="en-US" smtClean="0"/>
              <a:t>‹#›</a:t>
            </a:fld>
            <a:endParaRPr lang="en-US"/>
          </a:p>
        </p:txBody>
      </p:sp>
    </p:spTree>
    <p:extLst>
      <p:ext uri="{BB962C8B-B14F-4D97-AF65-F5344CB8AC3E}">
        <p14:creationId xmlns:p14="http://schemas.microsoft.com/office/powerpoint/2010/main" val="2192300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B85A1-9F4A-4955-99EE-A6403B570089}" type="datetimeFigureOut">
              <a:rPr lang="en-US" smtClean="0"/>
              <a:t>7/7/20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7F3CD4-DD8A-40CC-B614-19C92594B347}" type="slidenum">
              <a:rPr lang="en-US" smtClean="0"/>
              <a:t>‹#›</a:t>
            </a:fld>
            <a:endParaRPr lang="en-US"/>
          </a:p>
        </p:txBody>
      </p:sp>
    </p:spTree>
    <p:extLst>
      <p:ext uri="{BB962C8B-B14F-4D97-AF65-F5344CB8AC3E}">
        <p14:creationId xmlns:p14="http://schemas.microsoft.com/office/powerpoint/2010/main" val="1985888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orbes.com/sites/nextavenue/2020/04/10/is-working-from-home-the-future-of-work/#665a15b146b1"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accenture.com/t20170628T011731Z__w__/us-en/_acnmedia/PDF-54/Accenture-Employee-Experience-Transcript.pdf" TargetMode="External"/><Relationship Id="rId4" Type="http://schemas.openxmlformats.org/officeDocument/2006/relationships/hyperlink" Target="https://www.forbes.com/sites/enriquedans/2020/06/06/working-from-home-its-now-athing/#7e1494775d54"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news.microsoft.com/transform/now-its-personal-unilevers-digital-journey-leads-to-real-results-for-consumers-and-employee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techcommunity.microsoft.com/t5/Microsoft-Teams-Blog/How-to-revive-your-IT-investments-with-Teams/ba-p/729176"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youtube.com/watch?v=Nzhbj0VrQYo&amp;feature=youtu.be"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owerapps.microsoft.com/en-us/blog/assistant-principal-builds-power-platform-solution-to-improve-reading-assessment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youtube.com/watch?v=iQlOXE2qoJk"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April 2020, an MIT survey of over 25,000 workers found that 34% had shifted to working from home and another 15% was already doing so – which, according to researchers, means that nearly half of all US workers are now remote </a:t>
            </a:r>
          </a:p>
          <a:p>
            <a:r>
              <a:rPr lang="en-US" dirty="0">
                <a:latin typeface="+mn-lt"/>
                <a:cs typeface="Calibri"/>
              </a:rPr>
              <a:t>Source: </a:t>
            </a:r>
            <a:r>
              <a:rPr lang="en-US" dirty="0">
                <a:hlinkClick r:id="rId3"/>
              </a:rPr>
              <a:t>https://www.forbes.com/sites/nextavenue/2020/04/10/is-working-from-home-the-future-of-work/#665a15b146b1</a:t>
            </a:r>
            <a:endParaRPr lang="en-US" dirty="0">
              <a:cs typeface="Calibri"/>
            </a:endParaRPr>
          </a:p>
          <a:p>
            <a:endParaRPr lang="en-US" dirty="0">
              <a:latin typeface="+mn-lt"/>
              <a:cs typeface="Calibri"/>
            </a:endParaRPr>
          </a:p>
          <a:p>
            <a:r>
              <a:rPr lang="en-US" dirty="0">
                <a:latin typeface="+mn-lt"/>
                <a:cs typeface="Calibri"/>
              </a:rPr>
              <a:t>98% source: </a:t>
            </a:r>
            <a:r>
              <a:rPr lang="en-US" dirty="0">
                <a:hlinkClick r:id="rId4"/>
              </a:rPr>
              <a:t>https://www.forbes.com/sites/enriquedans/2020/06/06/working-from-home-its-now-athing/#7e1494775d54</a:t>
            </a:r>
            <a:endParaRPr lang="en-US" dirty="0">
              <a:cs typeface="Calibri"/>
            </a:endParaRPr>
          </a:p>
          <a:p>
            <a:pPr>
              <a:spcBef>
                <a:spcPct val="0"/>
              </a:spcBef>
            </a:pPr>
            <a:endParaRPr lang="en-US" dirty="0">
              <a:latin typeface="+mn-lt"/>
              <a:cs typeface="Calibri"/>
            </a:endParaRPr>
          </a:p>
          <a:p>
            <a:pPr>
              <a:spcBef>
                <a:spcPct val="0"/>
              </a:spcBef>
              <a:spcAft>
                <a:spcPts val="1800"/>
              </a:spcAft>
            </a:pPr>
            <a:r>
              <a:rPr lang="en-US" dirty="0"/>
              <a:t>122% of the S&amp;P is outperformed by companies with a great employee experience</a:t>
            </a:r>
          </a:p>
          <a:p>
            <a:r>
              <a:rPr lang="en-US" dirty="0" err="1">
                <a:latin typeface="+mn-lt"/>
                <a:cs typeface="Calibri"/>
              </a:rPr>
              <a:t>Source:</a:t>
            </a:r>
            <a:r>
              <a:rPr lang="en-US" dirty="0" err="1">
                <a:hlinkClick r:id="rId5"/>
              </a:rPr>
              <a:t>https</a:t>
            </a:r>
            <a:r>
              <a:rPr lang="en-US">
                <a:hlinkClick r:id="rId5"/>
              </a:rPr>
              <a:t>://www.accenture.com/t20170628T011731Z__w__/us-en/_acnmedia/PDF-54/Accenture-Employee-Experience-Transcript.pdf</a:t>
            </a:r>
            <a:endParaRPr lang="en-US">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E892DE-5D22-4A59-9EBB-3C347E1044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9260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Segoe UI Light" pitchFamily="34" charset="0"/>
                <a:ea typeface="+mn-ea"/>
                <a:cs typeface="+mn-cs"/>
              </a:rPr>
              <a:t>More than 500,000 organizations are using Teams today, including 91 of the Fortune 100 companies.</a:t>
            </a:r>
          </a:p>
          <a:p>
            <a:r>
              <a:rPr lang="en-US" sz="1200" kern="1200">
                <a:solidFill>
                  <a:schemeClr val="tx1"/>
                </a:solidFill>
                <a:effectLst/>
                <a:latin typeface="Segoe UI Light" pitchFamily="34" charset="0"/>
                <a:ea typeface="+mn-ea"/>
                <a:cs typeface="+mn-cs"/>
              </a:rPr>
              <a:t> </a:t>
            </a:r>
          </a:p>
          <a:p>
            <a:r>
              <a:rPr lang="en-US" sz="1200" kern="1200">
                <a:solidFill>
                  <a:schemeClr val="tx1"/>
                </a:solidFill>
                <a:effectLst/>
                <a:latin typeface="Segoe UI Light" pitchFamily="34" charset="0"/>
                <a:ea typeface="+mn-ea"/>
                <a:cs typeface="+mn-cs"/>
              </a:rPr>
              <a:t>These organizations are using Teams deeply – more than 150 companies have more than 10,000 users of Teams and those numbers increase every week.</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E892DE-5D22-4A59-9EBB-3C347E1044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682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Link to story</a:t>
            </a:r>
            <a:r>
              <a:rPr lang="en-US"/>
              <a:t>: "</a:t>
            </a:r>
            <a:r>
              <a:rPr lang="en-US">
                <a:hlinkClick r:id="rId3"/>
              </a:rPr>
              <a:t>Now it’s personal: Unilever’s digital journey leads to real results for consumers and employees</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a:cs typeface="Calibri"/>
              </a:rPr>
              <a:t>Partner leveraged: </a:t>
            </a:r>
            <a:r>
              <a:rPr lang="en-US" b="0">
                <a:cs typeface="Calibri"/>
              </a:rPr>
              <a:t>Microsoft Teams SLATE engineering program</a:t>
            </a:r>
            <a:endParaRPr lang="en-US"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cs typeface="Calibri"/>
              </a:rPr>
              <a:t>Capabilities/solutions leveraged</a:t>
            </a:r>
            <a:r>
              <a:rPr lang="en-US">
                <a:cs typeface="Calibri"/>
              </a:rPr>
              <a:t>: Azure DevOps and PowerApps</a:t>
            </a:r>
          </a:p>
          <a:p>
            <a:br>
              <a:rPr lang="en-US" b="1">
                <a:cs typeface="+mn-lt"/>
              </a:rPr>
            </a:br>
            <a:r>
              <a:rPr lang="en-US" b="1" u="sng">
                <a:cs typeface="Calibri"/>
              </a:rPr>
              <a:t>Story summary:</a:t>
            </a:r>
            <a:endParaRPr lang="en-US" sz="1200" b="1" i="0" u="sng" kern="1200">
              <a:solidFill>
                <a:schemeClr val="tx1"/>
              </a:solidFill>
              <a:effectLst/>
              <a:latin typeface="+mn-lt"/>
              <a:ea typeface="+mn-ea"/>
              <a:cs typeface="+mn-cs"/>
            </a:endParaRPr>
          </a:p>
          <a:p>
            <a:r>
              <a:rPr lang="en-US" b="1"/>
              <a:t>Challenge: </a:t>
            </a:r>
            <a:r>
              <a:rPr lang="en-US"/>
              <a:t>One of Unilever’s major goals is to become completely data-insights driven. No small feat for a global giant operating in 190 countries - and one that requires digitally rewiring their supply chain and generating real-time, democratized information. As part of this new system, they also needed a better way to connect employees and to give them the tools they needed to solve many issues on their own.</a:t>
            </a:r>
            <a:endParaRPr lang="en-US">
              <a:cs typeface="Calibri"/>
            </a:endParaRPr>
          </a:p>
          <a:p>
            <a:r>
              <a:rPr lang="en-US"/>
              <a:t> </a:t>
            </a:r>
            <a:endParaRPr lang="en-US">
              <a:cs typeface="Calibri"/>
            </a:endParaRPr>
          </a:p>
          <a:p>
            <a:r>
              <a:rPr lang="en-US" b="1"/>
              <a:t>Solution: </a:t>
            </a:r>
            <a:r>
              <a:rPr lang="en-US"/>
              <a:t>To connect employees, they relied on Teams as their primary communication and collaboration tool - and it's been a real game changer. For example, 2,000 engineers, most of whom had never really have spoken, started sharing ideas and making a big impact on productivity and efficiency.</a:t>
            </a:r>
            <a:endParaRPr lang="en-US">
              <a:cs typeface="Calibri"/>
            </a:endParaRPr>
          </a:p>
          <a:p>
            <a:endParaRPr lang="en-US"/>
          </a:p>
          <a:p>
            <a:r>
              <a:rPr lang="en-US"/>
              <a:t>Unilever then turned to Microsoft PowerApps to give employees the real-time data, intelligence and analytics they needed to create their own solutions - no developer necessary. With such valuable information, conversation and collaboration started happening in real-time and has led to great success. In fact, one Unilever employee recently saw a demo for PowerApps and created a quality assurance </a:t>
            </a:r>
            <a:r>
              <a:rPr lang="en-US" err="1"/>
              <a:t>PowerApp</a:t>
            </a:r>
            <a:r>
              <a:rPr lang="en-US"/>
              <a:t> herself. Her app is now available in all of Unilever’s factories and is a vast upgrade from the manual process that was previously used for quality checks.</a:t>
            </a:r>
            <a:endParaRPr lang="en-US">
              <a:cs typeface="Calibri"/>
            </a:endParaRPr>
          </a:p>
          <a:p>
            <a:r>
              <a:rPr lang="en-US"/>
              <a:t> </a:t>
            </a:r>
            <a:endParaRPr lang="en-US">
              <a:cs typeface="Calibri"/>
            </a:endParaRPr>
          </a:p>
          <a:p>
            <a:r>
              <a:rPr lang="en-US" b="1"/>
              <a:t>Outcome:  </a:t>
            </a:r>
            <a:r>
              <a:rPr lang="en-US"/>
              <a:t>Supported by powerful Microsoft technology, Unilever has shifted from a project-based approach to a platform strategy - allowing them to be much more agile and much more scalable – and making their employees an even more vital part of this important transformation and standardizing their collaboration platform to centralize information.</a:t>
            </a:r>
            <a:endParaRPr lang="en-US">
              <a:cs typeface="Calibri"/>
            </a:endParaRPr>
          </a:p>
          <a:p>
            <a:endParaRPr lang="en-US"/>
          </a:p>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E892DE-5D22-4A59-9EBB-3C347E1044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7876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Link to story</a:t>
            </a:r>
            <a:r>
              <a:rPr lang="en-US"/>
              <a:t>: "</a:t>
            </a:r>
            <a:r>
              <a:rPr lang="en-US">
                <a:hlinkClick r:id="rId3"/>
              </a:rPr>
              <a:t>How to revive your IT investments with Teams</a:t>
            </a:r>
            <a:r>
              <a:rPr lang="en-US"/>
              <a:t>" </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t>Link to video</a:t>
            </a:r>
            <a:r>
              <a:rPr lang="en-US"/>
              <a:t>: </a:t>
            </a:r>
            <a:r>
              <a:rPr lang="x-none">
                <a:hlinkClick r:id="rId4"/>
              </a:rPr>
              <a:t>Havi Teams platform video</a:t>
            </a:r>
            <a:endParaRPr lang="x-none"/>
          </a:p>
          <a:p>
            <a:r>
              <a:rPr lang="en-US" b="1">
                <a:cs typeface="Calibri"/>
              </a:rPr>
              <a:t>Partner leveraged</a:t>
            </a:r>
            <a:r>
              <a:rPr lang="en-US">
                <a:cs typeface="Calibri"/>
              </a:rPr>
              <a:t>: N/A, internal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a:cs typeface="Calibri"/>
              </a:rPr>
              <a:t>Capabilities/solutions leveraged</a:t>
            </a:r>
            <a:r>
              <a:rPr lang="en-US">
                <a:cs typeface="Calibri"/>
              </a:rPr>
              <a:t>: PowerApps &amp; Microsoft Flow, Connectors</a:t>
            </a:r>
            <a:endParaRPr lang="en-US" b="1">
              <a:cs typeface="Calibri"/>
            </a:endParaRPr>
          </a:p>
          <a:p>
            <a:endParaRPr lang="en-US"/>
          </a:p>
          <a:p>
            <a:pPr fontAlgn="ctr"/>
            <a:r>
              <a:rPr lang="en-US" b="1" u="sng"/>
              <a:t>Story summary</a:t>
            </a:r>
            <a:r>
              <a:rPr lang="en-US" b="0" u="none"/>
              <a:t>:</a:t>
            </a:r>
            <a:endParaRPr lang="en-US" b="0" u="none">
              <a:cs typeface="Calibri"/>
            </a:endParaRPr>
          </a:p>
          <a:p>
            <a:pPr fontAlgn="ctr"/>
            <a:r>
              <a:rPr lang="en-US" b="1" u="none"/>
              <a:t>Challenge</a:t>
            </a:r>
            <a:r>
              <a:rPr lang="en-US" b="0" u="none"/>
              <a:t>:</a:t>
            </a:r>
            <a:r>
              <a:rPr lang="en-US"/>
              <a:t> </a:t>
            </a:r>
            <a:r>
              <a:rPr lang="en-US" err="1"/>
              <a:t>HAVI</a:t>
            </a:r>
            <a:r>
              <a:rPr lang="en-US"/>
              <a:t> is a global logistics organization working with some of the world’s largest brands. With nearly 10,000 employees across the globe, many of whom are freelancers with very short-term contracts, </a:t>
            </a:r>
            <a:r>
              <a:rPr lang="en-US" err="1"/>
              <a:t>HAVI</a:t>
            </a:r>
            <a:r>
              <a:rPr lang="en-US"/>
              <a:t> (and their marketing group, The Marketing Store) needed a better way to manage these contracts and move from relying on error-prone manual entries to a more modern, automated process.</a:t>
            </a:r>
            <a:endParaRPr lang="en-US">
              <a:cs typeface="Calibri"/>
            </a:endParaRPr>
          </a:p>
          <a:p>
            <a:endParaRPr lang="en-US" b="0" u="none">
              <a:cs typeface="Calibri"/>
            </a:endParaRPr>
          </a:p>
          <a:p>
            <a:pPr fontAlgn="ctr"/>
            <a:r>
              <a:rPr lang="en-US" b="1" u="none"/>
              <a:t>Solution</a:t>
            </a:r>
            <a:r>
              <a:rPr lang="en-US" b="0" u="none"/>
              <a:t>:</a:t>
            </a:r>
            <a:r>
              <a:rPr lang="en-US"/>
              <a:t> So </a:t>
            </a:r>
            <a:r>
              <a:rPr lang="en-US" err="1"/>
              <a:t>HAVI</a:t>
            </a:r>
            <a:r>
              <a:rPr lang="en-US"/>
              <a:t> turned to Teams and PowerApps and built a custom app to automate the entire registration process. The app allows new hires to complete paperwork online and then automatically uploads it to </a:t>
            </a:r>
            <a:r>
              <a:rPr lang="en-US" err="1"/>
              <a:t>HAVI's</a:t>
            </a:r>
            <a:r>
              <a:rPr lang="en-US"/>
              <a:t> backend HR system. From there, follow on actions are automatically assigned to the other departments —like Payroll and IT— and it’s all coordinated through Teams. </a:t>
            </a:r>
            <a:endParaRPr lang="en-US">
              <a:cs typeface="Calibri"/>
            </a:endParaRPr>
          </a:p>
          <a:p>
            <a:endParaRPr lang="en-US" b="0" u="none">
              <a:cs typeface="Calibri"/>
            </a:endParaRPr>
          </a:p>
          <a:p>
            <a:pPr fontAlgn="ctr"/>
            <a:r>
              <a:rPr lang="en-US" b="1" u="none"/>
              <a:t>Outcome</a:t>
            </a:r>
            <a:r>
              <a:rPr lang="en-US" b="0" u="none"/>
              <a:t>:</a:t>
            </a:r>
            <a:r>
              <a:rPr lang="en-US"/>
              <a:t> Not only has this slashed </a:t>
            </a:r>
            <a:r>
              <a:rPr lang="en-US" err="1"/>
              <a:t>HAVI’s</a:t>
            </a:r>
            <a:r>
              <a:rPr lang="en-US"/>
              <a:t> document processing times, it’s helped ensure that every new employee has what they need on their first day of work - from access badges to software licenses to compensation. And what used to take 4 -5 hours (or more) to complete, is now done in under 40 minutes.</a:t>
            </a:r>
            <a:endParaRPr lang="en-US" b="1" u="sng"/>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E892DE-5D22-4A59-9EBB-3C347E1044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4560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b="1"/>
              <a:t>Link to story</a:t>
            </a:r>
            <a:r>
              <a:rPr lang="en-US"/>
              <a:t>: </a:t>
            </a:r>
            <a:r>
              <a:rPr lang="en-US">
                <a:hlinkClick r:id="rId3"/>
              </a:rPr>
              <a:t>“Assistant principal builds Power Platform solution to improve reading assessments</a:t>
            </a:r>
            <a:r>
              <a:rPr lang="en-US"/>
              <a:t>”</a:t>
            </a:r>
          </a:p>
          <a:p>
            <a:r>
              <a:rPr lang="en-US" b="1"/>
              <a:t>Link to video: "</a:t>
            </a:r>
            <a:r>
              <a:rPr lang="en-US">
                <a:hlinkClick r:id="rId4"/>
              </a:rPr>
              <a:t>Real World Stories: The rise of citizen development</a:t>
            </a:r>
            <a:r>
              <a:rPr lang="en-US"/>
              <a:t>" </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cs typeface="Calibri"/>
              </a:rPr>
              <a:t>Capabilities/solutions leveraged</a:t>
            </a:r>
            <a:r>
              <a:rPr lang="en-US">
                <a:cs typeface="Calibri"/>
              </a:rPr>
              <a:t>: Microsoft Flow and PowerApps</a:t>
            </a:r>
          </a:p>
          <a:p>
            <a:pPr fontAlgn="ctr"/>
            <a:endParaRPr lang="en-US">
              <a:cs typeface="Calibri"/>
            </a:endParaRPr>
          </a:p>
          <a:p>
            <a:pPr fontAlgn="ctr"/>
            <a:r>
              <a:rPr lang="en-US" b="1" u="sng"/>
              <a:t>Story summary</a:t>
            </a:r>
            <a:r>
              <a:rPr lang="en-US" b="0" u="none"/>
              <a:t>:</a:t>
            </a:r>
            <a:r>
              <a:rPr lang="en-US"/>
              <a:t> </a:t>
            </a:r>
            <a:endParaRPr lang="en-US">
              <a:cs typeface="Calibri"/>
            </a:endParaRPr>
          </a:p>
          <a:p>
            <a:r>
              <a:rPr lang="en-US" b="1" u="none"/>
              <a:t>Challenge</a:t>
            </a:r>
            <a:r>
              <a:rPr lang="en-US" b="0" u="none"/>
              <a:t>:</a:t>
            </a:r>
            <a:r>
              <a:rPr lang="en-US"/>
              <a:t> Lauren Taylor, Assistant Vice Principal with the Tacoma School District, wanted to find a better way to capture, record, and analyze individual student reading level assessments. At the time, an adult working with a child would generate a number score (based on how the session went) and hand write observations. But their system couldn't capture the notes, so often, vital information wasn’t passed on - and opportunities to fully understand where the student was - and how best to get them where they needed to be - were missed. </a:t>
            </a:r>
            <a:endParaRPr lang="en-US">
              <a:cs typeface="Calibri"/>
            </a:endParaRPr>
          </a:p>
          <a:p>
            <a:endParaRPr lang="en-US">
              <a:cs typeface="Calibri"/>
            </a:endParaRPr>
          </a:p>
          <a:p>
            <a:r>
              <a:rPr lang="en-US" b="1" u="none"/>
              <a:t>Solution</a:t>
            </a:r>
            <a:r>
              <a:rPr lang="en-US" b="0" u="none"/>
              <a:t>:</a:t>
            </a:r>
            <a:r>
              <a:rPr lang="en-US"/>
              <a:t> After exploring products in the Office 365 suite, she discovered Flow and began using it to automate simple tasks. From there she started experimenting with PowerApps and found the answer she was looking for. Describing herself as "not at all a developer," she easily created an app that not only recorded all the notes (on reading level assessments, mentioned above), but also visualized the data, allowing everyone to dig deeper into the insights and make better decisions for improving student scores.</a:t>
            </a:r>
            <a:endParaRPr lang="en-US">
              <a:cs typeface="Calibri"/>
            </a:endParaRPr>
          </a:p>
          <a:p>
            <a:endParaRPr lang="en-US"/>
          </a:p>
          <a:p>
            <a:r>
              <a:rPr lang="en-US" b="1" u="none"/>
              <a:t>Outcome</a:t>
            </a:r>
            <a:r>
              <a:rPr lang="en-US" b="0" u="none"/>
              <a:t>:</a:t>
            </a:r>
            <a:r>
              <a:rPr lang="en-US"/>
              <a:t>  In no time, teachers have embraced the new system, and since it is embedded as a tab within Teams, it’s easily accessible and there's no need to leave an experience they are already familiar with. After enjoying such success with her first app, she's gone on to create more and hopes to encourage other schools to use Teams and PowerApps to create better outcomes for students across the district.</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E892DE-5D22-4A59-9EBB-3C347E1044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331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5F69433-D5B7-418D-B700-97B9425A6BD7}"/>
              </a:ext>
            </a:extLst>
          </p:cNvPr>
          <p:cNvSpPr>
            <a:spLocks noGrp="1"/>
          </p:cNvSpPr>
          <p:nvPr>
            <p:ph type="body" idx="1"/>
          </p:nvPr>
        </p:nvSpPr>
        <p:spPr/>
        <p:txBody>
          <a:bodyPr/>
          <a:lstStyle/>
          <a:p>
            <a:endParaRPr lang="en-US">
              <a:cs typeface="Calibri"/>
            </a:endParaRPr>
          </a:p>
        </p:txBody>
      </p:sp>
    </p:spTree>
    <p:extLst>
      <p:ext uri="{BB962C8B-B14F-4D97-AF65-F5344CB8AC3E}">
        <p14:creationId xmlns:p14="http://schemas.microsoft.com/office/powerpoint/2010/main" val="1097053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With the abundance of applications and choice in the market place, you may be asking yourself why Microsoft and Microsoft Teams is the best choice for you. </a:t>
            </a:r>
          </a:p>
          <a:p>
            <a:r>
              <a:rPr lang="en-US" sz="1200" kern="1200">
                <a:solidFill>
                  <a:schemeClr val="tx1"/>
                </a:solidFill>
                <a:effectLst/>
                <a:latin typeface="+mn-lt"/>
                <a:ea typeface="+mn-ea"/>
                <a:cs typeface="+mn-cs"/>
              </a:rPr>
              <a:t> </a:t>
            </a:r>
          </a:p>
          <a:p>
            <a:pPr marL="228600" lvl="0" indent="-228600">
              <a:buFont typeface="+mj-lt"/>
              <a:buAutoNum type="arabicPeriod"/>
            </a:pPr>
            <a:r>
              <a:rPr lang="en-US" sz="1200" kern="1200">
                <a:solidFill>
                  <a:schemeClr val="tx1"/>
                </a:solidFill>
                <a:effectLst/>
                <a:latin typeface="+mn-lt"/>
                <a:ea typeface="+mn-ea"/>
                <a:cs typeface="+mn-cs"/>
              </a:rPr>
              <a:t>First, we have major investments and teams concentrated on building Teams for every type of worker, from CEOs to those on the first line.</a:t>
            </a:r>
          </a:p>
          <a:p>
            <a:pPr marL="228600" lvl="0" indent="-228600">
              <a:buFont typeface="+mj-lt"/>
              <a:buAutoNum type="arabicPeriod"/>
            </a:pPr>
            <a:r>
              <a:rPr lang="en-US" sz="1200" kern="1200">
                <a:solidFill>
                  <a:schemeClr val="tx1"/>
                </a:solidFill>
                <a:effectLst/>
                <a:latin typeface="+mn-lt"/>
                <a:ea typeface="+mn-ea"/>
                <a:cs typeface="+mn-cs"/>
              </a:rPr>
              <a:t>Teams leverages the power of the Microsoft Group, the largest graph of human activity at work ever created, to </a:t>
            </a:r>
            <a:r>
              <a:rPr lang="en-US" sz="1200" b="1" kern="1200">
                <a:solidFill>
                  <a:schemeClr val="tx1"/>
                </a:solidFill>
                <a:effectLst/>
                <a:latin typeface="+mn-lt"/>
                <a:ea typeface="+mn-ea"/>
                <a:cs typeface="+mn-cs"/>
              </a:rPr>
              <a:t>deliver AI-powered experiences</a:t>
            </a:r>
            <a:r>
              <a:rPr lang="en-US" sz="1200" kern="1200">
                <a:solidFill>
                  <a:schemeClr val="tx1"/>
                </a:solidFill>
                <a:effectLst/>
                <a:latin typeface="+mn-lt"/>
                <a:ea typeface="+mn-ea"/>
                <a:cs typeface="+mn-cs"/>
              </a:rPr>
              <a:t> that actually make your life better.</a:t>
            </a:r>
          </a:p>
          <a:p>
            <a:pPr marL="228600" lvl="0" indent="-228600">
              <a:buFont typeface="+mj-lt"/>
              <a:buAutoNum type="arabicPeriod"/>
            </a:pPr>
            <a:r>
              <a:rPr lang="en-US" sz="1200" kern="1200">
                <a:solidFill>
                  <a:schemeClr val="tx1"/>
                </a:solidFill>
                <a:effectLst/>
                <a:latin typeface="+mn-lt"/>
                <a:ea typeface="+mn-ea"/>
                <a:cs typeface="+mn-cs"/>
              </a:rPr>
              <a:t>Teams takes meetings to the next level – our </a:t>
            </a:r>
            <a:r>
              <a:rPr lang="en-US" sz="1200" b="1" kern="1200">
                <a:solidFill>
                  <a:schemeClr val="tx1"/>
                </a:solidFill>
                <a:effectLst/>
                <a:latin typeface="+mn-lt"/>
                <a:ea typeface="+mn-ea"/>
                <a:cs typeface="+mn-cs"/>
              </a:rPr>
              <a:t>Intelligent meeting solution </a:t>
            </a:r>
            <a:r>
              <a:rPr lang="en-US" sz="1200" kern="1200">
                <a:solidFill>
                  <a:schemeClr val="tx1"/>
                </a:solidFill>
                <a:effectLst/>
                <a:latin typeface="+mn-lt"/>
                <a:ea typeface="+mn-ea"/>
                <a:cs typeface="+mn-cs"/>
              </a:rPr>
              <a:t>provides everything that you need before during and after your meetings, </a:t>
            </a:r>
          </a:p>
          <a:p>
            <a:pPr marL="228600" lvl="0" indent="-228600">
              <a:buFont typeface="+mj-lt"/>
              <a:buAutoNum type="arabicPeriod"/>
            </a:pPr>
            <a:r>
              <a:rPr lang="en-US" sz="1200" kern="1200">
                <a:solidFill>
                  <a:schemeClr val="tx1"/>
                </a:solidFill>
                <a:effectLst/>
                <a:latin typeface="+mn-lt"/>
                <a:ea typeface="+mn-ea"/>
                <a:cs typeface="+mn-cs"/>
              </a:rPr>
              <a:t>as well as a </a:t>
            </a:r>
            <a:r>
              <a:rPr lang="en-US" sz="1200" b="1" kern="1200">
                <a:solidFill>
                  <a:schemeClr val="tx1"/>
                </a:solidFill>
                <a:effectLst/>
                <a:latin typeface="+mn-lt"/>
                <a:ea typeface="+mn-ea"/>
                <a:cs typeface="+mn-cs"/>
              </a:rPr>
              <a:t>range of certified devices </a:t>
            </a:r>
            <a:r>
              <a:rPr lang="en-US" sz="1200" kern="1200">
                <a:solidFill>
                  <a:schemeClr val="tx1"/>
                </a:solidFill>
                <a:effectLst/>
                <a:latin typeface="+mn-lt"/>
                <a:ea typeface="+mn-ea"/>
                <a:cs typeface="+mn-cs"/>
              </a:rPr>
              <a:t>that support every type of meeting space that you might require. </a:t>
            </a:r>
          </a:p>
          <a:p>
            <a:pPr marL="228600" lvl="0" indent="-228600">
              <a:buFont typeface="+mj-lt"/>
              <a:buAutoNum type="arabicPeriod"/>
            </a:pPr>
            <a:r>
              <a:rPr lang="en-US" sz="1200" kern="1200">
                <a:solidFill>
                  <a:schemeClr val="tx1"/>
                </a:solidFill>
                <a:effectLst/>
                <a:latin typeface="+mn-lt"/>
                <a:ea typeface="+mn-ea"/>
                <a:cs typeface="+mn-cs"/>
              </a:rPr>
              <a:t>We have deep integration with business workflows and line of business apps so you are able to efficiently optimize the tools and processes that are critical to your business. </a:t>
            </a:r>
          </a:p>
          <a:p>
            <a:pPr marL="228600" lvl="0" indent="-228600">
              <a:buFont typeface="+mj-lt"/>
              <a:buAutoNum type="arabicPeriod"/>
            </a:pPr>
            <a:r>
              <a:rPr lang="en-US" sz="1200" kern="1200">
                <a:solidFill>
                  <a:schemeClr val="tx1"/>
                </a:solidFill>
                <a:effectLst/>
                <a:latin typeface="+mn-lt"/>
                <a:ea typeface="+mn-ea"/>
                <a:cs typeface="+mn-cs"/>
              </a:rPr>
              <a:t>We support more compliance regulations than any other vendor. </a:t>
            </a:r>
          </a:p>
          <a:p>
            <a:pPr marL="228600" lvl="0" indent="-228600">
              <a:buFont typeface="+mj-lt"/>
              <a:buAutoNum type="arabicPeriod"/>
            </a:pPr>
            <a:r>
              <a:rPr lang="en-US" sz="1200" kern="1200">
                <a:solidFill>
                  <a:schemeClr val="tx1"/>
                </a:solidFill>
                <a:effectLst/>
                <a:latin typeface="+mn-lt"/>
                <a:ea typeface="+mn-ea"/>
                <a:cs typeface="+mn-cs"/>
              </a:rPr>
              <a:t>Only Teams is built on the strength and scale of Office 365 and is </a:t>
            </a:r>
            <a:r>
              <a:rPr lang="en-US" sz="1200" b="1" kern="1200">
                <a:solidFill>
                  <a:schemeClr val="tx1"/>
                </a:solidFill>
                <a:effectLst/>
                <a:latin typeface="+mn-lt"/>
                <a:ea typeface="+mn-ea"/>
                <a:cs typeface="+mn-cs"/>
              </a:rPr>
              <a:t>available in 181 markets and 53 different languages.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We are truly built to support worldwide enterprises, but with user friendly and intuitive tools that work for everyone. </a:t>
            </a:r>
            <a:endParaRPr lang="en-US" sz="1200" b="0"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E892DE-5D22-4A59-9EBB-3C347E1044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3464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Segoe UI Light" pitchFamily="34" charset="0"/>
                <a:ea typeface="+mn-ea"/>
                <a:cs typeface="+mn-cs"/>
              </a:rPr>
              <a:t>How are we evolving Microsoft Teams to make it an even more powerful hub for teamwork?</a:t>
            </a:r>
          </a:p>
          <a:p>
            <a:endParaRPr lang="en-US" sz="1200" kern="1200">
              <a:solidFill>
                <a:schemeClr val="tx1"/>
              </a:solidFill>
              <a:effectLst/>
              <a:latin typeface="Segoe UI Light" pitchFamily="34" charset="0"/>
              <a:ea typeface="+mn-ea"/>
              <a:cs typeface="+mn-cs"/>
            </a:endParaRPr>
          </a:p>
          <a:p>
            <a:r>
              <a:rPr lang="en-US" sz="1200" kern="1200">
                <a:solidFill>
                  <a:schemeClr val="tx1"/>
                </a:solidFill>
                <a:effectLst/>
                <a:latin typeface="Segoe UI Light" pitchFamily="34" charset="0"/>
                <a:ea typeface="+mn-ea"/>
                <a:cs typeface="+mn-cs"/>
              </a:rPr>
              <a:t>One key investment area for us is AI. </a:t>
            </a:r>
          </a:p>
          <a:p>
            <a:pPr marL="171450" lvl="0" indent="-171450">
              <a:buFont typeface="Arial" panose="020B0604020202020204" pitchFamily="34" charset="0"/>
              <a:buChar char="•"/>
            </a:pPr>
            <a:r>
              <a:rPr lang="en-US" sz="1200" kern="1200">
                <a:solidFill>
                  <a:schemeClr val="tx1"/>
                </a:solidFill>
                <a:effectLst/>
                <a:latin typeface="Segoe UI Light" pitchFamily="34" charset="0"/>
                <a:ea typeface="+mn-ea"/>
                <a:cs typeface="+mn-cs"/>
              </a:rPr>
              <a:t>By harnessing the power of AI, we</a:t>
            </a:r>
            <a:r>
              <a:rPr lang="de-DE" sz="1200" kern="1200">
                <a:solidFill>
                  <a:schemeClr val="tx1"/>
                </a:solidFill>
                <a:effectLst/>
                <a:latin typeface="Segoe UI Light" pitchFamily="34" charset="0"/>
                <a:ea typeface="+mn-ea"/>
                <a:cs typeface="+mn-cs"/>
              </a:rPr>
              <a:t> have an opportunity to amplify human capabilities and grow human ingenuity. It is not about humans vs. Machine but for us it‘s about humans + machines vs. the problem.</a:t>
            </a:r>
            <a:endParaRPr lang="en-US" sz="1200" kern="1200">
              <a:solidFill>
                <a:schemeClr val="tx1"/>
              </a:solidFill>
              <a:effectLst/>
              <a:latin typeface="Segoe UI Light" pitchFamily="34" charset="0"/>
              <a:ea typeface="+mn-ea"/>
              <a:cs typeface="+mn-cs"/>
            </a:endParaRPr>
          </a:p>
          <a:p>
            <a:pPr marL="171450" lvl="0" indent="-171450">
              <a:buFont typeface="Arial" panose="020B0604020202020204" pitchFamily="34" charset="0"/>
              <a:buChar char="•"/>
            </a:pPr>
            <a:r>
              <a:rPr lang="en-US" sz="1200" kern="1200">
                <a:solidFill>
                  <a:schemeClr val="tx1"/>
                </a:solidFill>
                <a:effectLst/>
                <a:latin typeface="Segoe UI Light" pitchFamily="34" charset="0"/>
                <a:ea typeface="+mn-ea"/>
                <a:cs typeface="+mn-cs"/>
              </a:rPr>
              <a:t>By harnessing the power of AI in Teams, w</a:t>
            </a:r>
            <a:r>
              <a:rPr lang="de-DE" sz="1200" kern="1200">
                <a:solidFill>
                  <a:schemeClr val="tx1"/>
                </a:solidFill>
                <a:effectLst/>
                <a:latin typeface="Segoe UI Light" pitchFamily="34" charset="0"/>
                <a:ea typeface="+mn-ea"/>
                <a:cs typeface="+mn-cs"/>
              </a:rPr>
              <a:t>e have an opportunity to really </a:t>
            </a:r>
            <a:r>
              <a:rPr lang="en-US" sz="1200" kern="1200">
                <a:solidFill>
                  <a:schemeClr val="tx1"/>
                </a:solidFill>
                <a:effectLst/>
                <a:latin typeface="Segoe UI Light" pitchFamily="34" charset="0"/>
                <a:ea typeface="+mn-ea"/>
                <a:cs typeface="+mn-cs"/>
              </a:rPr>
              <a:t>transform </a:t>
            </a:r>
            <a:r>
              <a:rPr lang="de-DE" sz="1200" kern="1200">
                <a:solidFill>
                  <a:schemeClr val="tx1"/>
                </a:solidFill>
                <a:effectLst/>
                <a:latin typeface="Segoe UI Light" pitchFamily="34" charset="0"/>
                <a:ea typeface="+mn-ea"/>
                <a:cs typeface="+mn-cs"/>
              </a:rPr>
              <a:t>how people collaborate </a:t>
            </a:r>
            <a:r>
              <a:rPr lang="en-US" sz="1200" kern="1200">
                <a:solidFill>
                  <a:schemeClr val="tx1"/>
                </a:solidFill>
                <a:effectLst/>
                <a:latin typeface="Segoe UI Light" pitchFamily="34" charset="0"/>
                <a:ea typeface="+mn-ea"/>
                <a:cs typeface="+mn-cs"/>
              </a:rPr>
              <a:t>and </a:t>
            </a:r>
            <a:r>
              <a:rPr lang="de-DE" sz="1200" kern="1200">
                <a:solidFill>
                  <a:schemeClr val="tx1"/>
                </a:solidFill>
                <a:effectLst/>
                <a:latin typeface="Segoe UI Light" pitchFamily="34" charset="0"/>
                <a:ea typeface="+mn-ea"/>
                <a:cs typeface="+mn-cs"/>
              </a:rPr>
              <a:t>communicate </a:t>
            </a:r>
            <a:r>
              <a:rPr lang="en-US" sz="1200" kern="1200">
                <a:solidFill>
                  <a:schemeClr val="tx1"/>
                </a:solidFill>
                <a:effectLst/>
                <a:latin typeface="Segoe UI Light" pitchFamily="34" charset="0"/>
                <a:ea typeface="+mn-ea"/>
                <a:cs typeface="+mn-cs"/>
              </a:rPr>
              <a:t>– making their experience more insightful, proactive and adaptive.</a:t>
            </a:r>
          </a:p>
          <a:p>
            <a:pPr marL="171450" lvl="0" indent="-171450">
              <a:buFont typeface="Arial" panose="020B0604020202020204" pitchFamily="34" charset="0"/>
              <a:buChar char="•"/>
            </a:pPr>
            <a:endParaRPr lang="en-US" sz="1200" kern="1200">
              <a:solidFill>
                <a:schemeClr val="tx1"/>
              </a:solidFill>
              <a:effectLst/>
              <a:latin typeface="Segoe UI Light" pitchFamily="34" charset="0"/>
              <a:ea typeface="+mn-ea"/>
              <a:cs typeface="+mn-cs"/>
            </a:endParaRPr>
          </a:p>
          <a:p>
            <a:r>
              <a:rPr lang="en-US" sz="1200" kern="1200">
                <a:solidFill>
                  <a:schemeClr val="tx1"/>
                </a:solidFill>
                <a:effectLst/>
                <a:latin typeface="Segoe UI Light" pitchFamily="34" charset="0"/>
                <a:ea typeface="+mn-ea"/>
                <a:cs typeface="+mn-cs"/>
              </a:rPr>
              <a:t>Envision what AI in Teams could do for you and your users.</a:t>
            </a:r>
          </a:p>
          <a:p>
            <a:pPr marL="171450" lvl="0" indent="-171450">
              <a:buFont typeface="Arial" panose="020B0604020202020204" pitchFamily="34" charset="0"/>
              <a:buChar char="•"/>
            </a:pPr>
            <a:r>
              <a:rPr lang="en-US" sz="1200" kern="1200">
                <a:solidFill>
                  <a:schemeClr val="tx1"/>
                </a:solidFill>
                <a:effectLst/>
                <a:latin typeface="Segoe UI Light" pitchFamily="34" charset="0"/>
                <a:ea typeface="+mn-ea"/>
                <a:cs typeface="+mn-cs"/>
              </a:rPr>
              <a:t>What if Teams could leverage AI to provide you with insights directly in the context of a chat or a channel right when you need it? </a:t>
            </a:r>
          </a:p>
          <a:p>
            <a:pPr marL="171450" lvl="0" indent="-171450">
              <a:buFont typeface="Arial" panose="020B0604020202020204" pitchFamily="34" charset="0"/>
              <a:buChar char="•"/>
            </a:pPr>
            <a:endParaRPr lang="en-US" sz="1200" kern="1200">
              <a:solidFill>
                <a:schemeClr val="tx1"/>
              </a:solidFill>
              <a:effectLst/>
              <a:latin typeface="Segoe UI Light" pitchFamily="34" charset="0"/>
              <a:ea typeface="+mn-ea"/>
              <a:cs typeface="+mn-cs"/>
            </a:endParaRPr>
          </a:p>
          <a:p>
            <a:r>
              <a:rPr lang="en-US" sz="1200" kern="1200">
                <a:solidFill>
                  <a:schemeClr val="tx1"/>
                </a:solidFill>
                <a:effectLst/>
                <a:latin typeface="Segoe UI Light" pitchFamily="34" charset="0"/>
                <a:ea typeface="+mn-ea"/>
                <a:cs typeface="+mn-cs"/>
              </a:rPr>
              <a:t>What if those</a:t>
            </a:r>
          </a:p>
          <a:p>
            <a:pPr marL="171450" lvl="0" indent="-171450">
              <a:buFont typeface="Arial" panose="020B0604020202020204" pitchFamily="34" charset="0"/>
              <a:buChar char="•"/>
            </a:pPr>
            <a:r>
              <a:rPr lang="en-US" sz="1200" kern="1200">
                <a:solidFill>
                  <a:schemeClr val="tx1"/>
                </a:solidFill>
                <a:effectLst/>
                <a:latin typeface="Segoe UI Light" pitchFamily="34" charset="0"/>
                <a:ea typeface="+mn-ea"/>
                <a:cs typeface="+mn-cs"/>
              </a:rPr>
              <a:t>insights were proactive so that you don’t need to search for the information. Imagine [enter name of coworker] had asked me to share this deck with them today? Wouldn’t it be great if Teams could analyze the conversation and enable me to share the link with one click without me having to search for it?</a:t>
            </a:r>
          </a:p>
          <a:p>
            <a:pPr marL="171450" lvl="0" indent="-171450">
              <a:buFont typeface="Arial" panose="020B0604020202020204" pitchFamily="34" charset="0"/>
              <a:buChar char="•"/>
            </a:pPr>
            <a:r>
              <a:rPr lang="en-US" sz="1200" kern="1200">
                <a:solidFill>
                  <a:schemeClr val="tx1"/>
                </a:solidFill>
                <a:effectLst/>
                <a:latin typeface="Segoe UI Light" pitchFamily="34" charset="0"/>
                <a:ea typeface="+mn-ea"/>
                <a:cs typeface="+mn-cs"/>
              </a:rPr>
              <a:t>What if all of these capabilities were adaptive, based on which device you use and based on your activity history, so that you have a truly personal experience</a:t>
            </a:r>
            <a:r>
              <a:rPr lang="en-US" sz="1200" b="1" kern="1200">
                <a:solidFill>
                  <a:schemeClr val="tx1"/>
                </a:solidFill>
                <a:effectLst/>
                <a:latin typeface="Segoe UI Light" pitchFamily="34" charset="0"/>
                <a:ea typeface="+mn-ea"/>
                <a:cs typeface="+mn-cs"/>
              </a:rPr>
              <a:t>?</a:t>
            </a:r>
            <a:endParaRPr lang="en-US" sz="1200" kern="1200">
              <a:solidFill>
                <a:schemeClr val="tx1"/>
              </a:solidFill>
              <a:effectLst/>
              <a:latin typeface="Segoe UI Light" pitchFamily="34" charset="0"/>
              <a:ea typeface="+mn-ea"/>
              <a:cs typeface="+mn-cs"/>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E892DE-5D22-4A59-9EBB-3C347E1044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202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Segoe UI Light" pitchFamily="34" charset="0"/>
                <a:ea typeface="+mn-ea"/>
                <a:cs typeface="+mn-cs"/>
              </a:rPr>
              <a:t>While some of this is still in the works, we already have AI powered capabilities in Teams today. </a:t>
            </a:r>
          </a:p>
          <a:p>
            <a:pPr marL="171450" lvl="0" indent="-171450">
              <a:buFont typeface="Arial" panose="020B0604020202020204" pitchFamily="34" charset="0"/>
              <a:buChar char="•"/>
            </a:pPr>
            <a:r>
              <a:rPr lang="en-US" sz="1200" kern="1200">
                <a:solidFill>
                  <a:schemeClr val="tx1"/>
                </a:solidFill>
                <a:effectLst/>
                <a:latin typeface="Segoe UI Light" pitchFamily="34" charset="0"/>
                <a:ea typeface="+mn-ea"/>
                <a:cs typeface="+mn-cs"/>
              </a:rPr>
              <a:t>Inline message translation allows you to translate messages in channels and chat  - into almost 40 languages. With a simple click, people who speak different languages can fluidly communicate with one another ensuring that every worker in the team has a voice and facilitate global collaboration.</a:t>
            </a:r>
          </a:p>
          <a:p>
            <a:pPr marL="171450" lvl="0" indent="-171450">
              <a:buFont typeface="Arial" panose="020B0604020202020204" pitchFamily="34" charset="0"/>
              <a:buChar char="•"/>
            </a:pPr>
            <a:r>
              <a:rPr lang="en-US" sz="1200" kern="1200">
                <a:solidFill>
                  <a:schemeClr val="tx1"/>
                </a:solidFill>
                <a:effectLst/>
                <a:latin typeface="Segoe UI Light" pitchFamily="34" charset="0"/>
                <a:ea typeface="+mn-ea"/>
                <a:cs typeface="+mn-cs"/>
              </a:rPr>
              <a:t>Meeting recording and transcription powered by Stream enables all team members to easily catch up on missed meetings as you can read the transcription, search within the conversation, and playback all or part of the meeting.</a:t>
            </a:r>
          </a:p>
          <a:p>
            <a:pPr marL="171450" lvl="0" indent="-171450">
              <a:buFont typeface="Arial" panose="020B0604020202020204" pitchFamily="34" charset="0"/>
              <a:buChar char="•"/>
            </a:pPr>
            <a:r>
              <a:rPr lang="en-US" sz="1200" kern="1200">
                <a:solidFill>
                  <a:schemeClr val="tx1"/>
                </a:solidFill>
                <a:effectLst/>
                <a:latin typeface="Segoe UI Light" pitchFamily="34" charset="0"/>
                <a:ea typeface="+mn-ea"/>
                <a:cs typeface="+mn-cs"/>
              </a:rPr>
              <a:t>With the mobile companion mode, Teams picks up if you are in a meeting room or suggests that you can use your phone as a companion device, so you can for example advance slides from your phone.</a:t>
            </a:r>
          </a:p>
          <a:p>
            <a:pPr marL="171450" lvl="0" indent="-171450">
              <a:buFont typeface="Arial" panose="020B0604020202020204" pitchFamily="34" charset="0"/>
              <a:buChar char="•"/>
            </a:pPr>
            <a:r>
              <a:rPr lang="en-US" sz="1200" kern="1200">
                <a:solidFill>
                  <a:schemeClr val="tx1"/>
                </a:solidFill>
                <a:effectLst/>
                <a:latin typeface="Segoe UI Light" pitchFamily="34" charset="0"/>
                <a:ea typeface="+mn-ea"/>
                <a:cs typeface="+mn-cs"/>
              </a:rPr>
              <a:t>With background blur, participants can blur their background during a video call to ensure professional meetings on-the-go or avoid possible disturbances in the background like a dog running into the room. This allows other meeting attendees to focus on you, not what’s behind you.</a:t>
            </a:r>
          </a:p>
          <a:p>
            <a:pPr marL="171450" indent="-171450">
              <a:buFont typeface="Arial" panose="020B0604020202020204" pitchFamily="34" charset="0"/>
              <a:buChar char="•"/>
            </a:pPr>
            <a:r>
              <a:rPr lang="en-US" sz="1200" kern="1200">
                <a:solidFill>
                  <a:schemeClr val="tx1"/>
                </a:solidFill>
                <a:effectLst/>
                <a:latin typeface="Segoe UI Light" pitchFamily="34" charset="0"/>
                <a:ea typeface="+mn-ea"/>
                <a:cs typeface="+mn-cs"/>
              </a:rPr>
              <a:t>Live captions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E892DE-5D22-4A59-9EBB-3C347E1044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597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a:solidFill>
                  <a:schemeClr val="tx1"/>
                </a:solidFill>
                <a:effectLst/>
                <a:latin typeface="+mn-lt"/>
                <a:ea typeface="+mn-ea"/>
                <a:cs typeface="+mn-cs"/>
              </a:rPr>
              <a:t>Chats &amp; Collaboration</a:t>
            </a:r>
          </a:p>
          <a:p>
            <a:r>
              <a:rPr lang="en-US" sz="900" kern="1200">
                <a:solidFill>
                  <a:schemeClr val="tx1"/>
                </a:solidFill>
                <a:effectLst/>
                <a:latin typeface="+mn-lt"/>
                <a:ea typeface="+mn-ea"/>
                <a:cs typeface="+mn-cs"/>
              </a:rPr>
              <a:t>Meetings and Calling, </a:t>
            </a:r>
          </a:p>
          <a:p>
            <a:r>
              <a:rPr lang="en-US" sz="900" kern="1200">
                <a:solidFill>
                  <a:schemeClr val="tx1"/>
                </a:solidFill>
                <a:effectLst/>
                <a:latin typeface="+mn-lt"/>
                <a:ea typeface="+mn-ea"/>
                <a:cs typeface="+mn-cs"/>
              </a:rPr>
              <a:t>Apps &amp; Workflows</a:t>
            </a:r>
          </a:p>
          <a:p>
            <a:endParaRPr lang="en-US" sz="900" kern="1200">
              <a:solidFill>
                <a:schemeClr val="tx1"/>
              </a:solidFill>
              <a:effectLst/>
              <a:latin typeface="+mn-lt"/>
              <a:ea typeface="+mn-ea"/>
              <a:cs typeface="+mn-cs"/>
            </a:endParaRPr>
          </a:p>
          <a:p>
            <a:endParaRPr lang="en-US" sz="900" kern="1200">
              <a:solidFill>
                <a:schemeClr val="tx1"/>
              </a:solidFill>
              <a:effectLst/>
              <a:latin typeface="+mn-lt"/>
              <a:ea typeface="+mn-ea"/>
              <a:cs typeface="+mn-cs"/>
            </a:endParaRPr>
          </a:p>
          <a:p>
            <a:r>
              <a:rPr lang="en-US" sz="900" kern="1200">
                <a:solidFill>
                  <a:schemeClr val="tx1"/>
                </a:solidFill>
                <a:effectLst/>
                <a:latin typeface="+mn-lt"/>
                <a:ea typeface="+mn-ea"/>
                <a:cs typeface="+mn-cs"/>
              </a:rPr>
              <a:t>So, what is Microsoft Teams? </a:t>
            </a:r>
          </a:p>
          <a:p>
            <a:r>
              <a:rPr lang="en-US" sz="900" kern="1200">
                <a:solidFill>
                  <a:schemeClr val="tx1"/>
                </a:solidFill>
                <a:effectLst/>
                <a:latin typeface="+mn-lt"/>
                <a:ea typeface="+mn-ea"/>
                <a:cs typeface="+mn-cs"/>
              </a:rPr>
              <a:t> </a:t>
            </a:r>
          </a:p>
          <a:p>
            <a:r>
              <a:rPr lang="en-US" sz="900" kern="1200">
                <a:solidFill>
                  <a:schemeClr val="tx1"/>
                </a:solidFill>
                <a:effectLst/>
                <a:latin typeface="+mn-lt"/>
                <a:ea typeface="+mn-ea"/>
                <a:cs typeface="+mn-cs"/>
              </a:rPr>
              <a:t>Microsoft Teams is a hub for teamwork, which brings together everything a team needs: chat and threaded conversations, meetings &amp; video conferencing, PSTN calling, content collaboration with the power of Office 365 applications, and the ability to create and integrate apps and workflows that your business relies on. </a:t>
            </a:r>
          </a:p>
          <a:p>
            <a:r>
              <a:rPr lang="en-US" sz="900" kern="1200">
                <a:solidFill>
                  <a:schemeClr val="tx1"/>
                </a:solidFill>
                <a:effectLst/>
                <a:latin typeface="+mn-lt"/>
                <a:ea typeface="+mn-ea"/>
                <a:cs typeface="+mn-cs"/>
              </a:rPr>
              <a:t> </a:t>
            </a:r>
          </a:p>
          <a:p>
            <a:r>
              <a:rPr lang="en-US" sz="900" kern="1200">
                <a:solidFill>
                  <a:schemeClr val="tx1"/>
                </a:solidFill>
                <a:effectLst/>
                <a:latin typeface="+mn-lt"/>
                <a:ea typeface="+mn-ea"/>
                <a:cs typeface="+mn-cs"/>
              </a:rPr>
              <a:t>[click to build slide]</a:t>
            </a:r>
          </a:p>
          <a:p>
            <a:r>
              <a:rPr lang="en-US" sz="900" kern="1200">
                <a:solidFill>
                  <a:schemeClr val="tx1"/>
                </a:solidFill>
                <a:effectLst/>
                <a:latin typeface="+mn-lt"/>
                <a:ea typeface="+mn-ea"/>
                <a:cs typeface="+mn-cs"/>
              </a:rPr>
              <a:t> </a:t>
            </a:r>
          </a:p>
          <a:p>
            <a:r>
              <a:rPr lang="en-US" sz="900" kern="1200">
                <a:solidFill>
                  <a:schemeClr val="tx1"/>
                </a:solidFill>
                <a:effectLst/>
                <a:latin typeface="+mn-lt"/>
                <a:ea typeface="+mn-ea"/>
                <a:cs typeface="+mn-cs"/>
              </a:rPr>
              <a:t>And because Microsoft Teams is a </a:t>
            </a:r>
            <a:r>
              <a:rPr lang="en-US" sz="900" i="1" kern="1200">
                <a:solidFill>
                  <a:schemeClr val="tx1"/>
                </a:solidFill>
                <a:effectLst/>
                <a:latin typeface="+mn-lt"/>
                <a:ea typeface="+mn-ea"/>
                <a:cs typeface="+mn-cs"/>
              </a:rPr>
              <a:t>part </a:t>
            </a:r>
            <a:r>
              <a:rPr lang="en-US" sz="900" kern="1200">
                <a:solidFill>
                  <a:schemeClr val="tx1"/>
                </a:solidFill>
                <a:effectLst/>
                <a:latin typeface="+mn-lt"/>
                <a:ea typeface="+mn-ea"/>
                <a:cs typeface="+mn-cs"/>
              </a:rPr>
              <a:t>of Office 365, it comes with the enterprise grade security, compliance, and manageability that our customers expect and value. </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398463"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B0BD91-A332-4638-9D55-E1550E13BA63}" type="datetime8">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7/7/20 8:59 AM</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7156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u="sng">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E892DE-5D22-4A59-9EBB-3C347E1044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574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cs typeface="Calibri"/>
              </a:rPr>
              <a:t>R</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E892DE-5D22-4A59-9EBB-3C347E1044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1216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just focus for a minute on the Microsoft Teams, and the power of having Teams on all your devices.  </a:t>
            </a:r>
          </a:p>
          <a:p>
            <a:endParaRPr lang="en-US"/>
          </a:p>
          <a:p>
            <a:pPr defTabSz="931774">
              <a:defRPr/>
            </a:pPr>
            <a:r>
              <a:rPr lang="en-US"/>
              <a:t>Teams is already on the PC and mobile devices.   The Teams app on mobile devices and laptops creates a familiar UI that’s consistent across devices, enabling full sharing and presenting features for everyone, straight from the app. </a:t>
            </a:r>
          </a:p>
          <a:p>
            <a:endParaRPr lang="en-US"/>
          </a:p>
          <a:p>
            <a:pPr defTabSz="931774">
              <a:defRPr/>
            </a:pPr>
            <a:r>
              <a:rPr lang="en-US"/>
              <a:t>Personal peripheral devices, like headsets or speakers, have been engineered to integrate easily with the Teams app, helping you get meetings started faster by joining with a single click. </a:t>
            </a:r>
          </a:p>
          <a:p>
            <a:endParaRPr lang="en-US"/>
          </a:p>
          <a:p>
            <a:pPr defTabSz="931774">
              <a:defRPr/>
            </a:pPr>
            <a:r>
              <a:rPr lang="en-US"/>
              <a:t>Teams is coming to desk phones, conference phones, Room Systems and of course Surface Hub 2S.</a:t>
            </a:r>
          </a:p>
          <a:p>
            <a:pPr defTabSz="931774">
              <a:defRPr/>
            </a:pPr>
            <a:endParaRPr lang="en-US"/>
          </a:p>
          <a:p>
            <a:pPr defTabSz="931774">
              <a:defRPr/>
            </a:pPr>
            <a:r>
              <a:rPr lang="en-US"/>
              <a:t>By bringing Teams to all these devices, users will have a consistent experience.  No matter what space or device they are using, how they join  meeting, share content, add people to the meeting, </a:t>
            </a:r>
            <a:r>
              <a:rPr lang="en-US" err="1"/>
              <a:t>etc</a:t>
            </a:r>
            <a:r>
              <a:rPr lang="en-US"/>
              <a:t>, it will be the same.  No more trying to figure out to get a conference call started in a room because the tech in that room is different from the last room you were in.</a:t>
            </a:r>
          </a:p>
          <a:p>
            <a:pPr defTabSz="931774">
              <a:defRPr/>
            </a:pPr>
            <a:endParaRPr lang="en-US"/>
          </a:p>
          <a:p>
            <a:pPr defTabSz="931774">
              <a:defRPr/>
            </a:pPr>
            <a:r>
              <a:rPr lang="en-US"/>
              <a:t>Microsoft is working with its OEM partners to ensure that the hardware and software are integrated to work well together and to deliver on that universal experience.</a:t>
            </a:r>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E892DE-5D22-4A59-9EBB-3C347E1044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280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0" spc="-29">
                <a:solidFill>
                  <a:srgbClr val="5558AF"/>
                </a:solidFill>
                <a:cs typeface="Segoe UI Semibold" panose="020B0702040204020203" pitchFamily="34" charset="0"/>
              </a:rPr>
              <a:t>Streamline business processes with customized apps and workflow automation</a:t>
            </a:r>
          </a:p>
          <a:p>
            <a:r>
              <a:rPr lang="en-US" sz="900"/>
              <a:t>Create [integrated] business solutions that streamline business processes [and automate workflows]</a:t>
            </a:r>
          </a:p>
        </p:txBody>
      </p:sp>
      <p:sp>
        <p:nvSpPr>
          <p:cNvPr id="4" name="Slide Number Placeholder 3"/>
          <p:cNvSpPr>
            <a:spLocks noGrp="1"/>
          </p:cNvSpPr>
          <p:nvPr>
            <p:ph type="sldNum" sz="quarter" idx="10"/>
          </p:nvPr>
        </p:nvSpPr>
        <p:spPr/>
        <p:txBody>
          <a:bodyPr/>
          <a:lstStyle/>
          <a:p>
            <a:pPr marL="0" marR="0" lvl="0" indent="0" algn="r" defTabSz="932513" rtl="0" eaLnBrk="1" fontAlgn="auto" latinLnBrk="0" hangingPunct="1">
              <a:lnSpc>
                <a:spcPct val="100000"/>
              </a:lnSpc>
              <a:spcBef>
                <a:spcPts val="0"/>
              </a:spcBef>
              <a:spcAft>
                <a:spcPts val="0"/>
              </a:spcAft>
              <a:buClrTx/>
              <a:buSzTx/>
              <a:buFontTx/>
              <a:buNone/>
              <a:tabLst/>
              <a:defRPr/>
            </a:pPr>
            <a:fld id="{19E01211-1A50-E143-827A-0DADEB0A41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513"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525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sz="900" kern="1200">
              <a:solidFill>
                <a:schemeClr val="tx1"/>
              </a:solidFill>
              <a:effectLst/>
              <a:latin typeface="Segoe UI Light"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32513" rtl="0" eaLnBrk="1" fontAlgn="auto" latinLnBrk="0" hangingPunct="1">
              <a:lnSpc>
                <a:spcPct val="100000"/>
              </a:lnSpc>
              <a:spcBef>
                <a:spcPts val="0"/>
              </a:spcBef>
              <a:spcAft>
                <a:spcPts val="0"/>
              </a:spcAft>
              <a:buClrTx/>
              <a:buSzTx/>
              <a:buFontTx/>
              <a:buNone/>
              <a:tabLst/>
              <a:defRPr/>
            </a:pPr>
            <a:fld id="{19E01211-1A50-E143-827A-0DADEB0A41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513"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6487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sz="900" kern="1200">
              <a:solidFill>
                <a:schemeClr val="tx1"/>
              </a:solidFill>
              <a:effectLst/>
              <a:latin typeface="Segoe UI Light"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32513" rtl="0" eaLnBrk="1" fontAlgn="auto" latinLnBrk="0" hangingPunct="1">
              <a:lnSpc>
                <a:spcPct val="100000"/>
              </a:lnSpc>
              <a:spcBef>
                <a:spcPts val="0"/>
              </a:spcBef>
              <a:spcAft>
                <a:spcPts val="0"/>
              </a:spcAft>
              <a:buClrTx/>
              <a:buSzTx/>
              <a:buFontTx/>
              <a:buNone/>
              <a:tabLst/>
              <a:defRPr/>
            </a:pPr>
            <a:fld id="{19E01211-1A50-E143-827A-0DADEB0A41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513"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002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sz="900" kern="1200">
              <a:solidFill>
                <a:schemeClr val="tx1"/>
              </a:solidFill>
              <a:effectLst/>
              <a:latin typeface="Segoe UI Light"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32513" rtl="0" eaLnBrk="1" fontAlgn="auto" latinLnBrk="0" hangingPunct="1">
              <a:lnSpc>
                <a:spcPct val="100000"/>
              </a:lnSpc>
              <a:spcBef>
                <a:spcPts val="0"/>
              </a:spcBef>
              <a:spcAft>
                <a:spcPts val="0"/>
              </a:spcAft>
              <a:buClrTx/>
              <a:buSzTx/>
              <a:buFontTx/>
              <a:buNone/>
              <a:tabLst/>
              <a:defRPr/>
            </a:pPr>
            <a:fld id="{19E01211-1A50-E143-827A-0DADEB0A41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513"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214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50E6FF"/>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p:nvPicPr>
        <p:blipFill>
          <a:blip r:embed="rId2"/>
          <a:stretch>
            <a:fillRect/>
          </a:stretch>
        </p:blipFill>
        <p:spPr bwMode="black">
          <a:xfrm>
            <a:off x="584200" y="585788"/>
            <a:ext cx="1366245" cy="292608"/>
          </a:xfrm>
          <a:prstGeom prst="rect">
            <a:avLst/>
          </a:prstGeom>
        </p:spPr>
      </p:pic>
      <p:pic>
        <p:nvPicPr>
          <p:cNvPr id="3" name="Picture 2" descr="A meeting in a conference room.">
            <a:extLst>
              <a:ext uri="{FF2B5EF4-FFF2-40B4-BE49-F238E27FC236}">
                <a16:creationId xmlns:a16="http://schemas.microsoft.com/office/drawing/2014/main" id="{1C493F8D-AB10-4958-85D1-CC12E3C2F13E}"/>
              </a:ext>
            </a:extLst>
          </p:cNvPr>
          <p:cNvPicPr>
            <a:picLocks noChangeAspect="1"/>
          </p:cNvPicPr>
          <p:nvPr/>
        </p:nvPicPr>
        <p:blipFill rotWithShape="1">
          <a:blip r:embed="rId3"/>
          <a:srcRect l="32559" r="10791"/>
          <a:stretch/>
        </p:blipFill>
        <p:spPr bwMode="ltGray">
          <a:xfrm>
            <a:off x="5334000" y="0"/>
            <a:ext cx="6858000" cy="6858000"/>
          </a:xfrm>
          <a:prstGeom prst="rect">
            <a:avLst/>
          </a:prstGeom>
        </p:spPr>
      </p:pic>
    </p:spTree>
    <p:extLst>
      <p:ext uri="{BB962C8B-B14F-4D97-AF65-F5344CB8AC3E}">
        <p14:creationId xmlns:p14="http://schemas.microsoft.com/office/powerpoint/2010/main" val="1938248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00560460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58965515"/>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90646967"/>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95470398"/>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228766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4105066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71398888"/>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0540223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721913043"/>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38237247"/>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p:nvPicPr>
        <p:blipFill>
          <a:blip r:embed="rId2"/>
          <a:stretch>
            <a:fillRect/>
          </a:stretch>
        </p:blipFill>
        <p:spPr bwMode="black">
          <a:xfrm>
            <a:off x="584200" y="585788"/>
            <a:ext cx="1366440" cy="292608"/>
          </a:xfrm>
          <a:prstGeom prst="rect">
            <a:avLst/>
          </a:prstGeom>
        </p:spPr>
      </p:pic>
      <p:pic>
        <p:nvPicPr>
          <p:cNvPr id="3" name="Picture 2" descr="A meeting in a conference room.">
            <a:extLst>
              <a:ext uri="{FF2B5EF4-FFF2-40B4-BE49-F238E27FC236}">
                <a16:creationId xmlns:a16="http://schemas.microsoft.com/office/drawing/2014/main" id="{73BBB57F-0AE7-43B4-A8A4-8A3F02549FB7}"/>
              </a:ext>
            </a:extLst>
          </p:cNvPr>
          <p:cNvPicPr>
            <a:picLocks noChangeAspect="1"/>
          </p:cNvPicPr>
          <p:nvPr/>
        </p:nvPicPr>
        <p:blipFill rotWithShape="1">
          <a:blip r:embed="rId3"/>
          <a:srcRect l="32559" r="10791"/>
          <a:stretch/>
        </p:blipFill>
        <p:spPr bwMode="ltGray">
          <a:xfrm>
            <a:off x="5334000" y="0"/>
            <a:ext cx="6858000" cy="6858000"/>
          </a:xfrm>
          <a:prstGeom prst="rect">
            <a:avLst/>
          </a:prstGeom>
        </p:spPr>
      </p:pic>
    </p:spTree>
    <p:extLst>
      <p:ext uri="{BB962C8B-B14F-4D97-AF65-F5344CB8AC3E}">
        <p14:creationId xmlns:p14="http://schemas.microsoft.com/office/powerpoint/2010/main" val="21209470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6995513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44895067"/>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3" y="2309812"/>
            <a:ext cx="7254865" cy="3959226"/>
          </a:xfrm>
        </p:spPr>
        <p:txBody>
          <a:bodyPr anchor="t"/>
          <a:lstStyle>
            <a:lvl1pPr marL="0" indent="0">
              <a:spcAft>
                <a:spcPts val="800"/>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61085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B5FBAF-D5DB-4D1E-9D76-AE83D1B7417A}"/>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8282755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63447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16292246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9518290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4735785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6177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73066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6309256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6" name="Picture 5">
            <a:extLst>
              <a:ext uri="{FF2B5EF4-FFF2-40B4-BE49-F238E27FC236}">
                <a16:creationId xmlns:a16="http://schemas.microsoft.com/office/drawing/2014/main" id="{7D7A9268-A8C2-4E64-BD1E-93658B2F718C}"/>
              </a:ext>
            </a:extLst>
          </p:cNvPr>
          <p:cNvPicPr>
            <a:picLocks noChangeAspect="1"/>
          </p:cNvPicPr>
          <p:nvPr userDrawn="1"/>
        </p:nvPicPr>
        <p:blipFill>
          <a:blip r:embed="rId2"/>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40161575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p:nvPicPr>
        <p:blipFill>
          <a:blip r:embed="rId2"/>
          <a:stretch>
            <a:fillRect/>
          </a:stretch>
        </p:blipFill>
        <p:spPr bwMode="black">
          <a:xfrm>
            <a:off x="584200" y="585788"/>
            <a:ext cx="1366440" cy="292608"/>
          </a:xfrm>
          <a:prstGeom prst="rect">
            <a:avLst/>
          </a:prstGeom>
        </p:spPr>
      </p:pic>
      <p:grpSp>
        <p:nvGrpSpPr>
          <p:cNvPr id="7" name="Group 6">
            <a:extLst>
              <a:ext uri="{FF2B5EF4-FFF2-40B4-BE49-F238E27FC236}">
                <a16:creationId xmlns:a16="http://schemas.microsoft.com/office/drawing/2014/main" id="{29CC3C6F-0A69-4284-B809-AFDA182E6107}"/>
              </a:ext>
            </a:extLst>
          </p:cNvPr>
          <p:cNvGrpSpPr/>
          <p:nvPr userDrawn="1"/>
        </p:nvGrpSpPr>
        <p:grpSpPr>
          <a:xfrm>
            <a:off x="455996" y="440495"/>
            <a:ext cx="914788" cy="196431"/>
            <a:chOff x="465139" y="449264"/>
            <a:chExt cx="933131" cy="200341"/>
          </a:xfrm>
        </p:grpSpPr>
        <p:pic>
          <p:nvPicPr>
            <p:cNvPr id="8" name="Picture 7">
              <a:extLst>
                <a:ext uri="{FF2B5EF4-FFF2-40B4-BE49-F238E27FC236}">
                  <a16:creationId xmlns:a16="http://schemas.microsoft.com/office/drawing/2014/main" id="{D2350CD3-032F-48A9-8666-51D2BD4BFA1E}"/>
                </a:ext>
              </a:extLst>
            </p:cNvPr>
            <p:cNvPicPr>
              <a:picLocks noChangeAspect="1"/>
            </p:cNvPicPr>
            <p:nvPr userDrawn="1"/>
          </p:nvPicPr>
          <p:blipFill rotWithShape="1">
            <a:blip r:embed="rId3"/>
            <a:srcRect l="26716" r="872" b="4064"/>
            <a:stretch/>
          </p:blipFill>
          <p:spPr bwMode="black">
            <a:xfrm>
              <a:off x="721996" y="459092"/>
              <a:ext cx="676274" cy="187779"/>
            </a:xfrm>
            <a:prstGeom prst="rect">
              <a:avLst/>
            </a:prstGeom>
          </p:spPr>
        </p:pic>
        <p:pic>
          <p:nvPicPr>
            <p:cNvPr id="10" name="MS logo gray - EMF">
              <a:extLst>
                <a:ext uri="{FF2B5EF4-FFF2-40B4-BE49-F238E27FC236}">
                  <a16:creationId xmlns:a16="http://schemas.microsoft.com/office/drawing/2014/main" id="{1709FD76-81F3-4808-99A9-DEF7E5F603B9}"/>
                </a:ext>
              </a:extLst>
            </p:cNvPr>
            <p:cNvPicPr>
              <a:picLocks noChangeAspect="1"/>
            </p:cNvPicPr>
            <p:nvPr userDrawn="1"/>
          </p:nvPicPr>
          <p:blipFill rotWithShape="1">
            <a:blip r:embed="rId2"/>
            <a:srcRect r="76414"/>
            <a:stretch/>
          </p:blipFill>
          <p:spPr bwMode="black">
            <a:xfrm>
              <a:off x="465139" y="449264"/>
              <a:ext cx="220661" cy="200341"/>
            </a:xfrm>
            <a:prstGeom prst="rect">
              <a:avLst/>
            </a:prstGeom>
          </p:spPr>
        </p:pic>
      </p:grpSp>
    </p:spTree>
    <p:extLst>
      <p:ext uri="{BB962C8B-B14F-4D97-AF65-F5344CB8AC3E}">
        <p14:creationId xmlns:p14="http://schemas.microsoft.com/office/powerpoint/2010/main" val="21636475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83583367"/>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200437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7070513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615526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nchor="ctr"/>
          <a:lstStyle/>
          <a:p>
            <a:r>
              <a:rPr lang="en-US" dirty="0"/>
              <a:t>Click to edit Master title style</a:t>
            </a:r>
          </a:p>
        </p:txBody>
      </p:sp>
    </p:spTree>
    <p:extLst>
      <p:ext uri="{BB962C8B-B14F-4D97-AF65-F5344CB8AC3E}">
        <p14:creationId xmlns:p14="http://schemas.microsoft.com/office/powerpoint/2010/main" val="42756410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dirty="0"/>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p:nvPicPr>
        <p:blipFill rotWithShape="1">
          <a:blip r:embed="rId32"/>
          <a:srcRect l="762"/>
          <a:stretch/>
        </p:blipFill>
        <p:spPr>
          <a:xfrm rot="5400000">
            <a:off x="9509760" y="2843773"/>
            <a:ext cx="6858000" cy="1170455"/>
          </a:xfrm>
          <a:prstGeom prst="rect">
            <a:avLst/>
          </a:prstGeom>
        </p:spPr>
      </p:pic>
      <p:pic>
        <p:nvPicPr>
          <p:cNvPr id="50" name="Picture 49">
            <a:extLst>
              <a:ext uri="{FF2B5EF4-FFF2-40B4-BE49-F238E27FC236}">
                <a16:creationId xmlns:a16="http://schemas.microsoft.com/office/drawing/2014/main" id="{A113E65B-D49E-4DD0-8A45-1556537CC2F8}"/>
              </a:ext>
            </a:extLst>
          </p:cNvPr>
          <p:cNvPicPr>
            <a:picLocks noChangeAspect="1"/>
          </p:cNvPicPr>
          <p:nvPr userDrawn="1"/>
        </p:nvPicPr>
        <p:blipFill>
          <a:blip r:embed="rId33"/>
          <a:stretch>
            <a:fillRect/>
          </a:stretch>
        </p:blipFill>
        <p:spPr>
          <a:xfrm rot="5400000">
            <a:off x="9179298" y="3012080"/>
            <a:ext cx="6858623" cy="833218"/>
          </a:xfrm>
          <a:prstGeom prst="rect">
            <a:avLst/>
          </a:prstGeom>
        </p:spPr>
      </p:pic>
    </p:spTree>
    <p:extLst>
      <p:ext uri="{BB962C8B-B14F-4D97-AF65-F5344CB8AC3E}">
        <p14:creationId xmlns:p14="http://schemas.microsoft.com/office/powerpoint/2010/main" val="3189304273"/>
      </p:ext>
    </p:extLst>
  </p:cSld>
  <p:clrMap bg1="lt1" tx1="dk1" bg2="lt2" tx2="dk2" accent1="accent1" accent2="accent2" accent3="accent3" accent4="accent4" accent5="accent5" accent6="accent6" hlink="hlink" folHlink="folHlink"/>
  <p:sldLayoutIdLst>
    <p:sldLayoutId id="2147484820" r:id="rId1"/>
    <p:sldLayoutId id="2147484821" r:id="rId2"/>
    <p:sldLayoutId id="2147484822" r:id="rId3"/>
    <p:sldLayoutId id="2147484823" r:id="rId4"/>
    <p:sldLayoutId id="2147484824" r:id="rId5"/>
    <p:sldLayoutId id="2147484825" r:id="rId6"/>
    <p:sldLayoutId id="2147484826" r:id="rId7"/>
    <p:sldLayoutId id="2147484827" r:id="rId8"/>
    <p:sldLayoutId id="2147484828" r:id="rId9"/>
    <p:sldLayoutId id="2147484829" r:id="rId10"/>
    <p:sldLayoutId id="2147484830" r:id="rId11"/>
    <p:sldLayoutId id="2147484831" r:id="rId12"/>
    <p:sldLayoutId id="2147484832" r:id="rId13"/>
    <p:sldLayoutId id="2147484833" r:id="rId14"/>
    <p:sldLayoutId id="2147484834" r:id="rId15"/>
    <p:sldLayoutId id="2147484835" r:id="rId16"/>
    <p:sldLayoutId id="2147484836" r:id="rId17"/>
    <p:sldLayoutId id="2147484837" r:id="rId18"/>
    <p:sldLayoutId id="2147484838" r:id="rId19"/>
    <p:sldLayoutId id="2147484839" r:id="rId20"/>
    <p:sldLayoutId id="2147484840" r:id="rId21"/>
    <p:sldLayoutId id="2147484841" r:id="rId22"/>
    <p:sldLayoutId id="2147484842" r:id="rId23"/>
    <p:sldLayoutId id="2147484843" r:id="rId24"/>
    <p:sldLayoutId id="2147484844" r:id="rId25"/>
    <p:sldLayoutId id="2147484845" r:id="rId26"/>
    <p:sldLayoutId id="2147484846" r:id="rId27"/>
    <p:sldLayoutId id="2147484847" r:id="rId28"/>
    <p:sldLayoutId id="2147484848" r:id="rId29"/>
    <p:sldLayoutId id="2147484849" r:id="rId30"/>
  </p:sldLayoutIdLst>
  <p:transition>
    <p:fade/>
  </p:transition>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guide id="31" pos="1354">
          <p15:clr>
            <a:srgbClr val="C35EA4"/>
          </p15:clr>
        </p15:guide>
        <p15:guide id="32" pos="1498">
          <p15:clr>
            <a:srgbClr val="C35EA4"/>
          </p15:clr>
        </p15:guide>
        <p15:guide id="33" pos="2567">
          <p15:clr>
            <a:srgbClr val="C35EA4"/>
          </p15:clr>
        </p15:guide>
        <p15:guide id="34" pos="2711">
          <p15:clr>
            <a:srgbClr val="C35EA4"/>
          </p15:clr>
        </p15:guide>
        <p15:guide id="35" pos="3778">
          <p15:clr>
            <a:srgbClr val="C35EA4"/>
          </p15:clr>
        </p15:guide>
        <p15:guide id="36" pos="3924">
          <p15:clr>
            <a:srgbClr val="C35EA4"/>
          </p15:clr>
        </p15:guide>
        <p15:guide id="37" pos="4983">
          <p15:clr>
            <a:srgbClr val="C35EA4"/>
          </p15:clr>
        </p15:guide>
        <p15:guide id="38" pos="5127">
          <p15:clr>
            <a:srgbClr val="C35EA4"/>
          </p15:clr>
        </p15:guide>
        <p15:guide id="39" pos="6199">
          <p15:clr>
            <a:srgbClr val="C35EA4"/>
          </p15:clr>
        </p15:guide>
        <p15:guide id="40" pos="6342">
          <p15:clr>
            <a:srgbClr val="C35EA4"/>
          </p15:clr>
        </p15:guide>
        <p15:guide id="41" pos="287">
          <p15:clr>
            <a:srgbClr val="F26B43"/>
          </p15:clr>
        </p15:guide>
        <p15:guide id="42" pos="7409">
          <p15:clr>
            <a:srgbClr val="F26B43"/>
          </p15:clr>
        </p15:guide>
        <p15:guide id="43" orient="horz" pos="736">
          <p15:clr>
            <a:srgbClr val="5ACBF0"/>
          </p15:clr>
        </p15:guide>
        <p15:guide id="44" orient="horz" pos="1339">
          <p15:clr>
            <a:srgbClr val="5ACBF0"/>
          </p15:clr>
        </p15:guide>
        <p15:guide id="45" orient="horz" pos="593">
          <p15:clr>
            <a:srgbClr val="5ACBF0"/>
          </p15:clr>
        </p15:guide>
        <p15:guide id="46" orient="horz" pos="1484">
          <p15:clr>
            <a:srgbClr val="5ACBF0"/>
          </p15:clr>
        </p15:guide>
        <p15:guide id="47" orient="horz" pos="2088">
          <p15:clr>
            <a:srgbClr val="5ACBF0"/>
          </p15:clr>
        </p15:guide>
        <p15:guide id="48" orient="horz" pos="2231">
          <p15:clr>
            <a:srgbClr val="5ACBF0"/>
          </p15:clr>
        </p15:guide>
        <p15:guide id="49" orient="horz" pos="277">
          <p15:clr>
            <a:srgbClr val="F26B43"/>
          </p15:clr>
        </p15:guide>
        <p15:guide id="50" orient="horz" pos="4040">
          <p15:clr>
            <a:srgbClr val="F26B43"/>
          </p15:clr>
        </p15:guide>
        <p15:guide id="51" orient="horz" pos="2835">
          <p15:clr>
            <a:srgbClr val="5ACBF0"/>
          </p15:clr>
        </p15:guide>
        <p15:guide id="52" orient="horz" pos="2979">
          <p15:clr>
            <a:srgbClr val="5ACBF0"/>
          </p15:clr>
        </p15:guide>
        <p15:guide id="53" orient="horz" pos="3583">
          <p15:clr>
            <a:srgbClr val="5ACBF0"/>
          </p15:clr>
        </p15:guide>
        <p15:guide id="54" orient="horz" pos="3726">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jpe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9.jpeg"/><Relationship Id="rId7"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image" Target="../media/image48.png"/><Relationship Id="rId5" Type="http://schemas.openxmlformats.org/officeDocument/2006/relationships/image" Target="../media/image45.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3.jpeg"/><Relationship Id="rId7"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image" Target="../media/image48.png"/><Relationship Id="rId5" Type="http://schemas.openxmlformats.org/officeDocument/2006/relationships/image" Target="../media/image45.png"/><Relationship Id="rId10" Type="http://schemas.openxmlformats.org/officeDocument/2006/relationships/image" Target="../media/image57.png"/><Relationship Id="rId4" Type="http://schemas.openxmlformats.org/officeDocument/2006/relationships/image" Target="../media/image54.png"/><Relationship Id="rId9"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hyperlink" Target="https://docs.microsoft.com/en-us/MicrosoftTeams/adopt-microsoft-teams-landing-page"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hyperlink" Target="https://www.microsoft.com/en-us/fasttrack/microsoft-365/office-365" TargetMode="External"/><Relationship Id="rId5" Type="http://schemas.openxmlformats.org/officeDocument/2006/relationships/hyperlink" Target="https://teams.microsoft.com/downloads" TargetMode="External"/><Relationship Id="rId4" Type="http://schemas.openxmlformats.org/officeDocument/2006/relationships/hyperlink" Target="https://products.office.com/en-us/microsoft-teams/group-chat-softwar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2.jpe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63.jpeg"/><Relationship Id="rId5" Type="http://schemas.openxmlformats.org/officeDocument/2006/relationships/image" Target="../media/image62.png"/><Relationship Id="rId4" Type="http://schemas.openxmlformats.org/officeDocument/2006/relationships/image" Target="../media/image61.jpeg"/></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tiff"/><Relationship Id="rId1" Type="http://schemas.openxmlformats.org/officeDocument/2006/relationships/slideLayout" Target="../slideLayouts/slideLayout9.xml"/><Relationship Id="rId5" Type="http://schemas.openxmlformats.org/officeDocument/2006/relationships/image" Target="../media/image68.png"/><Relationship Id="rId4" Type="http://schemas.openxmlformats.org/officeDocument/2006/relationships/image" Target="../media/image67.png"/></Relationships>
</file>

<file path=ppt/slides/_rels/slide26.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png"/><Relationship Id="rId18" Type="http://schemas.openxmlformats.org/officeDocument/2006/relationships/image" Target="../media/image85.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png"/><Relationship Id="rId17" Type="http://schemas.openxmlformats.org/officeDocument/2006/relationships/image" Target="../media/image84.png"/><Relationship Id="rId2" Type="http://schemas.openxmlformats.org/officeDocument/2006/relationships/image" Target="../media/image69.png"/><Relationship Id="rId16" Type="http://schemas.openxmlformats.org/officeDocument/2006/relationships/image" Target="../media/image83.png"/><Relationship Id="rId20" Type="http://schemas.openxmlformats.org/officeDocument/2006/relationships/image" Target="../media/image87.png"/><Relationship Id="rId1" Type="http://schemas.openxmlformats.org/officeDocument/2006/relationships/slideLayout" Target="../slideLayouts/slideLayout9.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png"/><Relationship Id="rId19" Type="http://schemas.openxmlformats.org/officeDocument/2006/relationships/image" Target="../media/image86.png"/><Relationship Id="rId4" Type="http://schemas.openxmlformats.org/officeDocument/2006/relationships/image" Target="../media/image71.png"/><Relationship Id="rId9" Type="http://schemas.openxmlformats.org/officeDocument/2006/relationships/image" Target="../media/image76.jpeg"/><Relationship Id="rId14" Type="http://schemas.openxmlformats.org/officeDocument/2006/relationships/image" Target="../media/image81.jpeg"/></Relationships>
</file>

<file path=ppt/slides/_rels/slide27.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tiff"/><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19.tiff"/></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EA5CFD3-5689-4BD4-850C-C0E954ACC85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2230" t="336" r="6042" b="358"/>
          <a:stretch/>
        </p:blipFill>
        <p:spPr>
          <a:xfrm>
            <a:off x="5842001" y="0"/>
            <a:ext cx="6350000" cy="6858000"/>
          </a:xfrm>
          <a:custGeom>
            <a:avLst/>
            <a:gdLst>
              <a:gd name="connsiteX0" fmla="*/ 0 w 6350000"/>
              <a:gd name="connsiteY0" fmla="*/ 0 h 6858000"/>
              <a:gd name="connsiteX1" fmla="*/ 6350000 w 6350000"/>
              <a:gd name="connsiteY1" fmla="*/ 0 h 6858000"/>
              <a:gd name="connsiteX2" fmla="*/ 6350000 w 6350000"/>
              <a:gd name="connsiteY2" fmla="*/ 6858000 h 6858000"/>
              <a:gd name="connsiteX3" fmla="*/ 0 w 6350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350000" h="6858000">
                <a:moveTo>
                  <a:pt x="0" y="0"/>
                </a:moveTo>
                <a:lnTo>
                  <a:pt x="6350000" y="0"/>
                </a:lnTo>
                <a:lnTo>
                  <a:pt x="6350000" y="6858000"/>
                </a:lnTo>
                <a:lnTo>
                  <a:pt x="0" y="6858000"/>
                </a:lnTo>
                <a:close/>
              </a:path>
            </a:pathLst>
          </a:custGeom>
        </p:spPr>
      </p:pic>
      <p:grpSp>
        <p:nvGrpSpPr>
          <p:cNvPr id="17" name="Group 16">
            <a:extLst>
              <a:ext uri="{FF2B5EF4-FFF2-40B4-BE49-F238E27FC236}">
                <a16:creationId xmlns:a16="http://schemas.microsoft.com/office/drawing/2014/main" id="{5C812D5A-F67B-4135-9A0D-28E81AE52E99}"/>
              </a:ext>
            </a:extLst>
          </p:cNvPr>
          <p:cNvGrpSpPr/>
          <p:nvPr/>
        </p:nvGrpSpPr>
        <p:grpSpPr>
          <a:xfrm>
            <a:off x="584192" y="2355843"/>
            <a:ext cx="4547402" cy="2146307"/>
            <a:chOff x="584192" y="2355843"/>
            <a:chExt cx="4547402" cy="2146307"/>
          </a:xfrm>
        </p:grpSpPr>
        <p:sp>
          <p:nvSpPr>
            <p:cNvPr id="8" name="Title 3">
              <a:extLst>
                <a:ext uri="{FF2B5EF4-FFF2-40B4-BE49-F238E27FC236}">
                  <a16:creationId xmlns:a16="http://schemas.microsoft.com/office/drawing/2014/main" id="{637BEEA2-EA50-42EB-A7C5-FD48196C19E0}"/>
                </a:ext>
              </a:extLst>
            </p:cNvPr>
            <p:cNvSpPr txBox="1">
              <a:spLocks/>
            </p:cNvSpPr>
            <p:nvPr/>
          </p:nvSpPr>
          <p:spPr>
            <a:xfrm>
              <a:off x="696909" y="2459504"/>
              <a:ext cx="4434685" cy="1938992"/>
            </a:xfrm>
            <a:prstGeom prst="rect">
              <a:avLst/>
            </a:prstGeom>
            <a:solidFill>
              <a:srgbClr val="4B53BC"/>
            </a:solidFill>
          </p:spPr>
          <p:txBody>
            <a:bodyPr vert="horz" wrap="square" lIns="137160" tIns="45720" rIns="88900" bIns="45720" rtlCol="0" anchor="ctr">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50" normalizeH="0" baseline="0" noProof="0" dirty="0">
                  <a:ln w="3175">
                    <a:noFill/>
                  </a:ln>
                  <a:solidFill>
                    <a:srgbClr val="FFFFFF"/>
                  </a:solidFill>
                  <a:effectLst/>
                  <a:uLnTx/>
                  <a:uFillTx/>
                  <a:latin typeface="Segoe UI Semibold"/>
                  <a:ea typeface="+mn-ea"/>
                  <a:cs typeface="Segoe UI" pitchFamily="34" charset="0"/>
                </a:rPr>
                <a:t>Microsoft Teams Platform</a:t>
              </a:r>
            </a:p>
          </p:txBody>
        </p:sp>
        <p:sp>
          <p:nvSpPr>
            <p:cNvPr id="2" name="Arrow: Bent-Up 1">
              <a:extLst>
                <a:ext uri="{FF2B5EF4-FFF2-40B4-BE49-F238E27FC236}">
                  <a16:creationId xmlns:a16="http://schemas.microsoft.com/office/drawing/2014/main" id="{50ECDEEF-2AD9-4C0F-B010-337C1A61D14A}"/>
                </a:ext>
              </a:extLst>
            </p:cNvPr>
            <p:cNvSpPr/>
            <p:nvPr/>
          </p:nvSpPr>
          <p:spPr bwMode="auto">
            <a:xfrm rot="10800000">
              <a:off x="584192" y="2355843"/>
              <a:ext cx="4514064" cy="755651"/>
            </a:xfrm>
            <a:prstGeom prst="bentUpArrow">
              <a:avLst>
                <a:gd name="adj1" fmla="val 0"/>
                <a:gd name="adj2" fmla="val 0"/>
                <a:gd name="adj3" fmla="val 0"/>
              </a:avLst>
            </a:prstGeom>
            <a:solidFill>
              <a:schemeClr val="accent1"/>
            </a:solidFill>
            <a:ln w="6350">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12" name="Arrow: Bent-Up 11">
              <a:extLst>
                <a:ext uri="{FF2B5EF4-FFF2-40B4-BE49-F238E27FC236}">
                  <a16:creationId xmlns:a16="http://schemas.microsoft.com/office/drawing/2014/main" id="{B6E02512-62C6-43BA-8190-B956C9DC1E5D}"/>
                </a:ext>
              </a:extLst>
            </p:cNvPr>
            <p:cNvSpPr/>
            <p:nvPr/>
          </p:nvSpPr>
          <p:spPr bwMode="auto">
            <a:xfrm rot="10800000" flipV="1">
              <a:off x="584192" y="4209541"/>
              <a:ext cx="4514064" cy="292609"/>
            </a:xfrm>
            <a:prstGeom prst="bentUpArrow">
              <a:avLst>
                <a:gd name="adj1" fmla="val 0"/>
                <a:gd name="adj2" fmla="val 0"/>
                <a:gd name="adj3" fmla="val 0"/>
              </a:avLst>
            </a:prstGeom>
            <a:solidFill>
              <a:schemeClr val="accent1"/>
            </a:solidFill>
            <a:ln w="6350">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cxnSp>
          <p:nvCxnSpPr>
            <p:cNvPr id="4" name="Straight Connector 3">
              <a:extLst>
                <a:ext uri="{FF2B5EF4-FFF2-40B4-BE49-F238E27FC236}">
                  <a16:creationId xmlns:a16="http://schemas.microsoft.com/office/drawing/2014/main" id="{F32A1A1D-24AE-4D00-8407-EF9425423033}"/>
                </a:ext>
              </a:extLst>
            </p:cNvPr>
            <p:cNvCxnSpPr>
              <a:cxnSpLocks/>
            </p:cNvCxnSpPr>
            <p:nvPr/>
          </p:nvCxnSpPr>
          <p:spPr>
            <a:xfrm>
              <a:off x="584193" y="3214688"/>
              <a:ext cx="0" cy="549592"/>
            </a:xfrm>
            <a:prstGeom prst="line">
              <a:avLst/>
            </a:prstGeom>
            <a:solidFill>
              <a:schemeClr val="accent1"/>
            </a:solidFill>
            <a:ln w="6350">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15" name="Straight Connector 14">
              <a:extLst>
                <a:ext uri="{FF2B5EF4-FFF2-40B4-BE49-F238E27FC236}">
                  <a16:creationId xmlns:a16="http://schemas.microsoft.com/office/drawing/2014/main" id="{7B6B3AAB-AAF9-46EF-81C4-A12F1C35849F}"/>
                </a:ext>
              </a:extLst>
            </p:cNvPr>
            <p:cNvCxnSpPr>
              <a:cxnSpLocks/>
            </p:cNvCxnSpPr>
            <p:nvPr/>
          </p:nvCxnSpPr>
          <p:spPr>
            <a:xfrm>
              <a:off x="584193" y="3863340"/>
              <a:ext cx="0" cy="251460"/>
            </a:xfrm>
            <a:prstGeom prst="line">
              <a:avLst/>
            </a:prstGeom>
            <a:solidFill>
              <a:schemeClr val="accent1"/>
            </a:solidFill>
            <a:ln w="6350">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pic>
        <p:nvPicPr>
          <p:cNvPr id="9" name="MS logo gray - EMF" descr="Microsoft logo, gray text version">
            <a:extLst>
              <a:ext uri="{FF2B5EF4-FFF2-40B4-BE49-F238E27FC236}">
                <a16:creationId xmlns:a16="http://schemas.microsoft.com/office/drawing/2014/main" id="{44266DA8-584F-47DB-B5C7-CB8B57BF1CE8}"/>
              </a:ext>
            </a:extLst>
          </p:cNvPr>
          <p:cNvPicPr>
            <a:picLocks noChangeAspect="1"/>
          </p:cNvPicPr>
          <p:nvPr/>
        </p:nvPicPr>
        <p:blipFill>
          <a:blip r:embed="rId3"/>
          <a:stretch>
            <a:fillRect/>
          </a:stretch>
        </p:blipFill>
        <p:spPr bwMode="black">
          <a:xfrm>
            <a:off x="584200" y="585788"/>
            <a:ext cx="1366440" cy="292608"/>
          </a:xfrm>
          <a:prstGeom prst="rect">
            <a:avLst/>
          </a:prstGeom>
        </p:spPr>
      </p:pic>
      <p:sp>
        <p:nvSpPr>
          <p:cNvPr id="18" name="Arrow: Bent 17">
            <a:extLst>
              <a:ext uri="{FF2B5EF4-FFF2-40B4-BE49-F238E27FC236}">
                <a16:creationId xmlns:a16="http://schemas.microsoft.com/office/drawing/2014/main" id="{0A42D7B1-EBC5-4AA0-981E-CF414AF0E909}"/>
              </a:ext>
            </a:extLst>
          </p:cNvPr>
          <p:cNvSpPr/>
          <p:nvPr/>
        </p:nvSpPr>
        <p:spPr bwMode="auto">
          <a:xfrm>
            <a:off x="5124450" y="685799"/>
            <a:ext cx="716756" cy="1666875"/>
          </a:xfrm>
          <a:prstGeom prst="bentArrow">
            <a:avLst>
              <a:gd name="adj1" fmla="val 25000"/>
              <a:gd name="adj2" fmla="val 0"/>
              <a:gd name="adj3" fmla="val 25000"/>
              <a:gd name="adj4" fmla="val 27560"/>
            </a:avLst>
          </a:prstGeom>
          <a:solidFill>
            <a:schemeClr val="accent1"/>
          </a:solidFill>
          <a:ln w="6350">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9" name="Arrow: Bent 18">
            <a:extLst>
              <a:ext uri="{FF2B5EF4-FFF2-40B4-BE49-F238E27FC236}">
                <a16:creationId xmlns:a16="http://schemas.microsoft.com/office/drawing/2014/main" id="{029F0708-00F4-440C-93C3-E473E3BB0345}"/>
              </a:ext>
            </a:extLst>
          </p:cNvPr>
          <p:cNvSpPr/>
          <p:nvPr/>
        </p:nvSpPr>
        <p:spPr bwMode="auto">
          <a:xfrm flipV="1">
            <a:off x="5124450" y="4502943"/>
            <a:ext cx="716756" cy="1672083"/>
          </a:xfrm>
          <a:prstGeom prst="bentArrow">
            <a:avLst>
              <a:gd name="adj1" fmla="val 25000"/>
              <a:gd name="adj2" fmla="val 0"/>
              <a:gd name="adj3" fmla="val 25000"/>
              <a:gd name="adj4" fmla="val 27560"/>
            </a:avLst>
          </a:prstGeom>
          <a:solidFill>
            <a:schemeClr val="accent1"/>
          </a:solidFill>
          <a:ln w="6350">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5" name="Rectangle 4">
            <a:extLst>
              <a:ext uri="{FF2B5EF4-FFF2-40B4-BE49-F238E27FC236}">
                <a16:creationId xmlns:a16="http://schemas.microsoft.com/office/drawing/2014/main" id="{8A3E7306-9EE6-41D7-96A9-A6D6BB588E8E}"/>
              </a:ext>
            </a:extLst>
          </p:cNvPr>
          <p:cNvSpPr/>
          <p:nvPr/>
        </p:nvSpPr>
        <p:spPr>
          <a:xfrm>
            <a:off x="584192" y="4555710"/>
            <a:ext cx="4422942" cy="307777"/>
          </a:xfrm>
          <a:prstGeom prst="rect">
            <a:avLst/>
          </a:prstGeom>
        </p:spPr>
        <p:txBody>
          <a:bodyPr wrap="none" lIns="0" tIns="0" rIns="0" bIns="0">
            <a:spAutoFit/>
          </a:bodyPr>
          <a:lstStyle/>
          <a:p>
            <a:pPr marL="0" marR="0" lvl="0" indent="0" algn="l" defTabSz="914367" rtl="0" eaLnBrk="1" fontAlgn="auto" latinLnBrk="0" hangingPunct="1">
              <a:lnSpc>
                <a:spcPct val="100000"/>
              </a:lnSpc>
              <a:spcBef>
                <a:spcPts val="0"/>
              </a:spcBef>
              <a:spcAft>
                <a:spcPts val="0"/>
              </a:spcAft>
              <a:buClrTx/>
              <a:buSzPct val="90000"/>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Calibri"/>
              </a:rPr>
              <a:t>The hub for teamwork in Microsoft 365</a:t>
            </a:r>
          </a:p>
        </p:txBody>
      </p:sp>
    </p:spTree>
    <p:extLst>
      <p:ext uri="{BB962C8B-B14F-4D97-AF65-F5344CB8AC3E}">
        <p14:creationId xmlns:p14="http://schemas.microsoft.com/office/powerpoint/2010/main" val="158352909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7E680E90-EADE-47B7-84B7-8EDDB0BA0C53}"/>
              </a:ext>
            </a:extLst>
          </p:cNvPr>
          <p:cNvSpPr/>
          <p:nvPr/>
        </p:nvSpPr>
        <p:spPr bwMode="auto">
          <a:xfrm>
            <a:off x="0" y="1844040"/>
            <a:ext cx="6007261" cy="4730380"/>
          </a:xfrm>
          <a:custGeom>
            <a:avLst/>
            <a:gdLst>
              <a:gd name="connsiteX0" fmla="*/ 0 w 5972537"/>
              <a:gd name="connsiteY0" fmla="*/ 0 h 4942390"/>
              <a:gd name="connsiteX1" fmla="*/ 590309 w 5972537"/>
              <a:gd name="connsiteY1" fmla="*/ 0 h 4942390"/>
              <a:gd name="connsiteX2" fmla="*/ 590309 w 5972537"/>
              <a:gd name="connsiteY2" fmla="*/ 4942390 h 4942390"/>
              <a:gd name="connsiteX3" fmla="*/ 5972537 w 5972537"/>
              <a:gd name="connsiteY3" fmla="*/ 4942390 h 4942390"/>
            </a:gdLst>
            <a:ahLst/>
            <a:cxnLst>
              <a:cxn ang="0">
                <a:pos x="connsiteX0" y="connsiteY0"/>
              </a:cxn>
              <a:cxn ang="0">
                <a:pos x="connsiteX1" y="connsiteY1"/>
              </a:cxn>
              <a:cxn ang="0">
                <a:pos x="connsiteX2" y="connsiteY2"/>
              </a:cxn>
              <a:cxn ang="0">
                <a:pos x="connsiteX3" y="connsiteY3"/>
              </a:cxn>
            </a:cxnLst>
            <a:rect l="l" t="t" r="r" b="b"/>
            <a:pathLst>
              <a:path w="5972537" h="4942390">
                <a:moveTo>
                  <a:pt x="0" y="0"/>
                </a:moveTo>
                <a:lnTo>
                  <a:pt x="590309" y="0"/>
                </a:lnTo>
                <a:lnTo>
                  <a:pt x="590309" y="4942390"/>
                </a:lnTo>
                <a:lnTo>
                  <a:pt x="5972537" y="4942390"/>
                </a:lnTo>
              </a:path>
            </a:pathLst>
          </a:custGeom>
          <a:noFill/>
          <a:ln w="1270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2" name="Title 1">
            <a:extLst>
              <a:ext uri="{FF2B5EF4-FFF2-40B4-BE49-F238E27FC236}">
                <a16:creationId xmlns:a16="http://schemas.microsoft.com/office/drawing/2014/main" id="{CFC469C1-B1BE-4714-AE37-8EEFD0242FF3}"/>
              </a:ext>
            </a:extLst>
          </p:cNvPr>
          <p:cNvSpPr>
            <a:spLocks noGrp="1"/>
          </p:cNvSpPr>
          <p:nvPr>
            <p:ph type="title"/>
          </p:nvPr>
        </p:nvSpPr>
        <p:spPr/>
        <p:txBody>
          <a:bodyPr/>
          <a:lstStyle/>
          <a:p>
            <a:r>
              <a:rPr lang="en-US">
                <a:solidFill>
                  <a:srgbClr val="4B53BC"/>
                </a:solidFill>
              </a:rPr>
              <a:t>Integrated workflows and business apps</a:t>
            </a:r>
          </a:p>
        </p:txBody>
      </p:sp>
      <p:sp>
        <p:nvSpPr>
          <p:cNvPr id="23" name="TextBox 22">
            <a:extLst>
              <a:ext uri="{FF2B5EF4-FFF2-40B4-BE49-F238E27FC236}">
                <a16:creationId xmlns:a16="http://schemas.microsoft.com/office/drawing/2014/main" id="{A215213F-6C8E-4410-8F0E-2F3E75EC59EC}"/>
              </a:ext>
            </a:extLst>
          </p:cNvPr>
          <p:cNvSpPr txBox="1"/>
          <p:nvPr/>
        </p:nvSpPr>
        <p:spPr>
          <a:xfrm>
            <a:off x="596900" y="1126578"/>
            <a:ext cx="11018520" cy="276999"/>
          </a:xfrm>
          <a:prstGeom prst="rect">
            <a:avLst/>
          </a:prstGeom>
          <a:noFill/>
        </p:spPr>
        <p:txBody>
          <a:bodyPr wrap="square" lIns="0" tIns="0" rIns="0" bIns="0" rtlCol="0">
            <a:spAutoFit/>
          </a:bodyPr>
          <a:lstStyle/>
          <a:p>
            <a:pPr marL="0" marR="0" lvl="0" indent="0" algn="l" defTabSz="913926"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a:ea typeface="+mn-ea"/>
                <a:cs typeface="Segoe UI Light"/>
              </a:rPr>
              <a:t>Create integrated solutions that automate routine tasks and streamline processes</a:t>
            </a:r>
          </a:p>
        </p:txBody>
      </p:sp>
      <p:grpSp>
        <p:nvGrpSpPr>
          <p:cNvPr id="24" name="Group 23">
            <a:extLst>
              <a:ext uri="{FF2B5EF4-FFF2-40B4-BE49-F238E27FC236}">
                <a16:creationId xmlns:a16="http://schemas.microsoft.com/office/drawing/2014/main" id="{D18B16B2-0955-47DF-98AC-28D53B5C522F}"/>
              </a:ext>
            </a:extLst>
          </p:cNvPr>
          <p:cNvGrpSpPr/>
          <p:nvPr/>
        </p:nvGrpSpPr>
        <p:grpSpPr>
          <a:xfrm>
            <a:off x="5810251" y="1701847"/>
            <a:ext cx="6381749" cy="5156153"/>
            <a:chOff x="5810251" y="1701847"/>
            <a:chExt cx="6381749" cy="5156153"/>
          </a:xfrm>
        </p:grpSpPr>
        <p:pic>
          <p:nvPicPr>
            <p:cNvPr id="25" name="Picture 24">
              <a:extLst>
                <a:ext uri="{FF2B5EF4-FFF2-40B4-BE49-F238E27FC236}">
                  <a16:creationId xmlns:a16="http://schemas.microsoft.com/office/drawing/2014/main" id="{7686AE57-1933-409E-97D1-AF04892045AE}"/>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84938" y="2326140"/>
              <a:ext cx="5707062" cy="4531860"/>
            </a:xfrm>
            <a:prstGeom prst="rect">
              <a:avLst/>
            </a:prstGeom>
          </p:spPr>
        </p:pic>
        <p:pic>
          <p:nvPicPr>
            <p:cNvPr id="27" name="One Drive Image">
              <a:extLst>
                <a:ext uri="{FF2B5EF4-FFF2-40B4-BE49-F238E27FC236}">
                  <a16:creationId xmlns:a16="http://schemas.microsoft.com/office/drawing/2014/main" id="{3C6EDC1A-24A0-410C-9969-87855E4ABFD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
            <a:stretch/>
          </p:blipFill>
          <p:spPr>
            <a:xfrm>
              <a:off x="5810251" y="1701847"/>
              <a:ext cx="6381749" cy="5156153"/>
            </a:xfrm>
            <a:prstGeom prst="rect">
              <a:avLst/>
            </a:prstGeom>
          </p:spPr>
        </p:pic>
      </p:grpSp>
      <p:grpSp>
        <p:nvGrpSpPr>
          <p:cNvPr id="6" name="Group 5">
            <a:extLst>
              <a:ext uri="{FF2B5EF4-FFF2-40B4-BE49-F238E27FC236}">
                <a16:creationId xmlns:a16="http://schemas.microsoft.com/office/drawing/2014/main" id="{BB93FDCC-3277-4755-A25D-F3919EFC6D83}"/>
              </a:ext>
            </a:extLst>
          </p:cNvPr>
          <p:cNvGrpSpPr/>
          <p:nvPr/>
        </p:nvGrpSpPr>
        <p:grpSpPr>
          <a:xfrm>
            <a:off x="481880" y="2039757"/>
            <a:ext cx="5156920" cy="553998"/>
            <a:chOff x="481880" y="2143929"/>
            <a:chExt cx="5156920" cy="553998"/>
          </a:xfrm>
        </p:grpSpPr>
        <p:sp>
          <p:nvSpPr>
            <p:cNvPr id="28" name="Rectangle 27">
              <a:extLst>
                <a:ext uri="{FF2B5EF4-FFF2-40B4-BE49-F238E27FC236}">
                  <a16:creationId xmlns:a16="http://schemas.microsoft.com/office/drawing/2014/main" id="{B874790A-A416-4A14-9EBF-04CAC67DFB5C}"/>
                </a:ext>
              </a:extLst>
            </p:cNvPr>
            <p:cNvSpPr/>
            <p:nvPr/>
          </p:nvSpPr>
          <p:spPr>
            <a:xfrm>
              <a:off x="833120" y="2143929"/>
              <a:ext cx="4805680" cy="553998"/>
            </a:xfrm>
            <a:prstGeom prst="rect">
              <a:avLst/>
            </a:prstGeom>
          </p:spPr>
          <p:txBody>
            <a:bodyPr wrap="square" lIns="0" tIns="0" rIns="0" bIns="0">
              <a:spAutoFit/>
            </a:bodyPr>
            <a:lstStyle/>
            <a:p>
              <a:pPr marL="0" marR="0" lvl="1" indent="0" algn="l" defTabSz="932563" rtl="0" eaLnBrk="1" fontAlgn="auto" latinLnBrk="0" hangingPunct="1">
                <a:lnSpc>
                  <a:spcPct val="100000"/>
                </a:lnSpc>
                <a:spcBef>
                  <a:spcPts val="300"/>
                </a:spcBef>
                <a:spcAft>
                  <a:spcPts val="0"/>
                </a:spcAft>
                <a:buClrTx/>
                <a:buSzPct val="90000"/>
                <a:buFontTx/>
                <a:buNone/>
                <a:tabLst/>
                <a:defRPr/>
              </a:pPr>
              <a:r>
                <a:rPr kumimoji="0" lang="en-US" sz="1800" b="0" i="0" u="none" strike="noStrike" kern="1200" cap="none" spc="0" normalizeH="0" baseline="0" noProof="0">
                  <a:ln>
                    <a:noFill/>
                  </a:ln>
                  <a:solidFill>
                    <a:srgbClr val="000000"/>
                  </a:solidFill>
                  <a:effectLst/>
                  <a:uLnTx/>
                  <a:uFillTx/>
                  <a:latin typeface="Segoe UI"/>
                  <a:ea typeface="+mn-lt"/>
                  <a:cs typeface="Segoe UI"/>
                </a:rPr>
                <a:t>Integrate and automate apps and workflows within </a:t>
              </a:r>
              <a:r>
                <a:rPr kumimoji="0" lang="en-US" sz="1800" b="0" i="0" u="none" strike="noStrike" kern="1200" cap="none" spc="0" normalizeH="0" baseline="0" noProof="0">
                  <a:ln>
                    <a:noFill/>
                  </a:ln>
                  <a:solidFill>
                    <a:srgbClr val="4B53BC"/>
                  </a:solidFill>
                  <a:effectLst/>
                  <a:uLnTx/>
                  <a:uFillTx/>
                  <a:latin typeface="Segoe UI Semibold"/>
                  <a:ea typeface="+mn-lt"/>
                  <a:cs typeface="Segoe UI"/>
                </a:rPr>
                <a:t>Microsoft Teams</a:t>
              </a:r>
            </a:p>
          </p:txBody>
        </p:sp>
        <p:grpSp>
          <p:nvGrpSpPr>
            <p:cNvPr id="29" name="Group 28">
              <a:extLst>
                <a:ext uri="{FF2B5EF4-FFF2-40B4-BE49-F238E27FC236}">
                  <a16:creationId xmlns:a16="http://schemas.microsoft.com/office/drawing/2014/main" id="{4D47439A-F7CA-4271-81B9-6A11C1373412}"/>
                </a:ext>
              </a:extLst>
            </p:cNvPr>
            <p:cNvGrpSpPr/>
            <p:nvPr/>
          </p:nvGrpSpPr>
          <p:grpSpPr>
            <a:xfrm>
              <a:off x="481880" y="2171869"/>
              <a:ext cx="215096" cy="215096"/>
              <a:chOff x="462830" y="1680379"/>
              <a:chExt cx="253196" cy="253196"/>
            </a:xfrm>
          </p:grpSpPr>
          <p:sp>
            <p:nvSpPr>
              <p:cNvPr id="30" name="Oval 29">
                <a:extLst>
                  <a:ext uri="{FF2B5EF4-FFF2-40B4-BE49-F238E27FC236}">
                    <a16:creationId xmlns:a16="http://schemas.microsoft.com/office/drawing/2014/main" id="{35285ADD-2B12-47E0-AA95-8A50B9891211}"/>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1" name="Oval 30">
                <a:extLst>
                  <a:ext uri="{FF2B5EF4-FFF2-40B4-BE49-F238E27FC236}">
                    <a16:creationId xmlns:a16="http://schemas.microsoft.com/office/drawing/2014/main" id="{65DB74EB-1905-4FE0-8D98-D6F2796DB5F9}"/>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grpSp>
        <p:nvGrpSpPr>
          <p:cNvPr id="40" name="Group 39">
            <a:extLst>
              <a:ext uri="{FF2B5EF4-FFF2-40B4-BE49-F238E27FC236}">
                <a16:creationId xmlns:a16="http://schemas.microsoft.com/office/drawing/2014/main" id="{E0C5F5C0-5839-4EF1-BF74-EC25DC68164A}"/>
              </a:ext>
            </a:extLst>
          </p:cNvPr>
          <p:cNvGrpSpPr/>
          <p:nvPr/>
        </p:nvGrpSpPr>
        <p:grpSpPr>
          <a:xfrm>
            <a:off x="481880" y="2930809"/>
            <a:ext cx="5156920" cy="553998"/>
            <a:chOff x="481880" y="2143929"/>
            <a:chExt cx="5156920" cy="553998"/>
          </a:xfrm>
        </p:grpSpPr>
        <p:sp>
          <p:nvSpPr>
            <p:cNvPr id="41" name="Rectangle 40">
              <a:extLst>
                <a:ext uri="{FF2B5EF4-FFF2-40B4-BE49-F238E27FC236}">
                  <a16:creationId xmlns:a16="http://schemas.microsoft.com/office/drawing/2014/main" id="{CC489C0C-6573-424A-BFB4-7CA5D971C9D5}"/>
                </a:ext>
              </a:extLst>
            </p:cNvPr>
            <p:cNvSpPr/>
            <p:nvPr/>
          </p:nvSpPr>
          <p:spPr>
            <a:xfrm>
              <a:off x="833120" y="2143929"/>
              <a:ext cx="4805680" cy="553998"/>
            </a:xfrm>
            <a:prstGeom prst="rect">
              <a:avLst/>
            </a:prstGeom>
          </p:spPr>
          <p:txBody>
            <a:bodyPr wrap="square" lIns="0" tIns="0" rIns="0" bIns="0">
              <a:spAutoFit/>
            </a:bodyPr>
            <a:lstStyle/>
            <a:p>
              <a:pPr marL="0" marR="0" lvl="1" indent="0" algn="l" defTabSz="932563" rtl="0" eaLnBrk="1" fontAlgn="auto" latinLnBrk="0" hangingPunct="1">
                <a:lnSpc>
                  <a:spcPct val="100000"/>
                </a:lnSpc>
                <a:spcBef>
                  <a:spcPts val="300"/>
                </a:spcBef>
                <a:spcAft>
                  <a:spcPts val="0"/>
                </a:spcAft>
                <a:buClrTx/>
                <a:buSzPct val="90000"/>
                <a:buFontTx/>
                <a:buNone/>
                <a:tabLst/>
                <a:defRPr/>
              </a:pPr>
              <a:r>
                <a:rPr kumimoji="0" lang="en-US" sz="1800" b="0" i="0" u="none" strike="noStrike" kern="1200" cap="none" spc="0" normalizeH="0" baseline="0" noProof="0">
                  <a:ln>
                    <a:noFill/>
                  </a:ln>
                  <a:solidFill>
                    <a:srgbClr val="000000"/>
                  </a:solidFill>
                  <a:effectLst/>
                  <a:uLnTx/>
                  <a:uFillTx/>
                  <a:latin typeface="Segoe UI"/>
                  <a:ea typeface="+mn-lt"/>
                  <a:cs typeface="Segoe UI"/>
                </a:rPr>
                <a:t>Connect to 300+ services and automate alerts and workflows with </a:t>
              </a:r>
              <a:r>
                <a:rPr kumimoji="0" lang="en-US" sz="1800" b="0" i="0" u="none" strike="noStrike" kern="1200" cap="none" spc="0" normalizeH="0" baseline="0" noProof="0">
                  <a:ln>
                    <a:noFill/>
                  </a:ln>
                  <a:solidFill>
                    <a:srgbClr val="4B53BC"/>
                  </a:solidFill>
                  <a:effectLst/>
                  <a:uLnTx/>
                  <a:uFillTx/>
                  <a:latin typeface="Segoe UI Semibold"/>
                  <a:ea typeface="+mn-lt"/>
                  <a:cs typeface="Segoe UI"/>
                </a:rPr>
                <a:t>Microsoft Flow</a:t>
              </a:r>
            </a:p>
          </p:txBody>
        </p:sp>
        <p:grpSp>
          <p:nvGrpSpPr>
            <p:cNvPr id="42" name="Group 41">
              <a:extLst>
                <a:ext uri="{FF2B5EF4-FFF2-40B4-BE49-F238E27FC236}">
                  <a16:creationId xmlns:a16="http://schemas.microsoft.com/office/drawing/2014/main" id="{F0660188-8BFB-453F-9EDA-0C173E48A091}"/>
                </a:ext>
              </a:extLst>
            </p:cNvPr>
            <p:cNvGrpSpPr/>
            <p:nvPr/>
          </p:nvGrpSpPr>
          <p:grpSpPr>
            <a:xfrm>
              <a:off x="481880" y="2171869"/>
              <a:ext cx="215096" cy="215096"/>
              <a:chOff x="462830" y="1680379"/>
              <a:chExt cx="253196" cy="253196"/>
            </a:xfrm>
          </p:grpSpPr>
          <p:sp>
            <p:nvSpPr>
              <p:cNvPr id="43" name="Oval 42">
                <a:extLst>
                  <a:ext uri="{FF2B5EF4-FFF2-40B4-BE49-F238E27FC236}">
                    <a16:creationId xmlns:a16="http://schemas.microsoft.com/office/drawing/2014/main" id="{ECC79BC7-AC21-462B-BACA-1D0D56A2115F}"/>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4" name="Oval 43">
                <a:extLst>
                  <a:ext uri="{FF2B5EF4-FFF2-40B4-BE49-F238E27FC236}">
                    <a16:creationId xmlns:a16="http://schemas.microsoft.com/office/drawing/2014/main" id="{A5D01F45-E0C6-4154-92AD-FE1821083C14}"/>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grpSp>
        <p:nvGrpSpPr>
          <p:cNvPr id="45" name="Group 44">
            <a:extLst>
              <a:ext uri="{FF2B5EF4-FFF2-40B4-BE49-F238E27FC236}">
                <a16:creationId xmlns:a16="http://schemas.microsoft.com/office/drawing/2014/main" id="{8AB8118B-A839-487B-898D-8346D0DB8CB8}"/>
              </a:ext>
            </a:extLst>
          </p:cNvPr>
          <p:cNvGrpSpPr/>
          <p:nvPr/>
        </p:nvGrpSpPr>
        <p:grpSpPr>
          <a:xfrm>
            <a:off x="481880" y="3821861"/>
            <a:ext cx="5156920" cy="553998"/>
            <a:chOff x="481880" y="2143929"/>
            <a:chExt cx="5156920" cy="553998"/>
          </a:xfrm>
        </p:grpSpPr>
        <p:sp>
          <p:nvSpPr>
            <p:cNvPr id="46" name="Rectangle 45">
              <a:extLst>
                <a:ext uri="{FF2B5EF4-FFF2-40B4-BE49-F238E27FC236}">
                  <a16:creationId xmlns:a16="http://schemas.microsoft.com/office/drawing/2014/main" id="{E37C82CA-3002-4862-8E80-FEC8E0529157}"/>
                </a:ext>
              </a:extLst>
            </p:cNvPr>
            <p:cNvSpPr/>
            <p:nvPr/>
          </p:nvSpPr>
          <p:spPr>
            <a:xfrm>
              <a:off x="833120" y="2143929"/>
              <a:ext cx="4805680" cy="553998"/>
            </a:xfrm>
            <a:prstGeom prst="rect">
              <a:avLst/>
            </a:prstGeom>
          </p:spPr>
          <p:txBody>
            <a:bodyPr wrap="square" lIns="0" tIns="0" rIns="0" bIns="0">
              <a:spAutoFit/>
            </a:bodyPr>
            <a:lstStyle/>
            <a:p>
              <a:pPr marL="0" marR="0" lvl="1" indent="0" algn="l" defTabSz="932563" rtl="0" eaLnBrk="1" fontAlgn="auto" latinLnBrk="0" hangingPunct="1">
                <a:lnSpc>
                  <a:spcPct val="100000"/>
                </a:lnSpc>
                <a:spcBef>
                  <a:spcPts val="300"/>
                </a:spcBef>
                <a:spcAft>
                  <a:spcPts val="0"/>
                </a:spcAft>
                <a:buClrTx/>
                <a:buSzPct val="90000"/>
                <a:buFontTx/>
                <a:buNone/>
                <a:tabLst/>
                <a:defRPr/>
              </a:pPr>
              <a:r>
                <a:rPr kumimoji="0" lang="en-US" sz="1800" b="0" i="0" u="none" strike="noStrike" kern="1200" cap="none" spc="0" normalizeH="0" baseline="0" noProof="0">
                  <a:ln>
                    <a:noFill/>
                  </a:ln>
                  <a:solidFill>
                    <a:srgbClr val="000000"/>
                  </a:solidFill>
                  <a:effectLst/>
                  <a:uLnTx/>
                  <a:uFillTx/>
                  <a:latin typeface="Segoe UI"/>
                  <a:ea typeface="+mn-lt"/>
                  <a:cs typeface="Segoe UI"/>
                </a:rPr>
                <a:t>Develop no-code and low-code apps and forms with </a:t>
              </a:r>
              <a:r>
                <a:rPr kumimoji="0" lang="en-US" sz="1800" b="0" i="0" u="none" strike="noStrike" kern="1200" cap="none" spc="0" normalizeH="0" baseline="0" noProof="0">
                  <a:ln>
                    <a:noFill/>
                  </a:ln>
                  <a:solidFill>
                    <a:srgbClr val="4B53BC"/>
                  </a:solidFill>
                  <a:effectLst/>
                  <a:uLnTx/>
                  <a:uFillTx/>
                  <a:latin typeface="Segoe UI Semibold"/>
                  <a:ea typeface="+mn-lt"/>
                  <a:cs typeface="Segoe UI"/>
                </a:rPr>
                <a:t>PowerApps </a:t>
              </a:r>
            </a:p>
          </p:txBody>
        </p:sp>
        <p:grpSp>
          <p:nvGrpSpPr>
            <p:cNvPr id="47" name="Group 46">
              <a:extLst>
                <a:ext uri="{FF2B5EF4-FFF2-40B4-BE49-F238E27FC236}">
                  <a16:creationId xmlns:a16="http://schemas.microsoft.com/office/drawing/2014/main" id="{3C3EB046-9D2E-42D7-AA09-802A42B043E4}"/>
                </a:ext>
              </a:extLst>
            </p:cNvPr>
            <p:cNvGrpSpPr/>
            <p:nvPr/>
          </p:nvGrpSpPr>
          <p:grpSpPr>
            <a:xfrm>
              <a:off x="481880" y="2171869"/>
              <a:ext cx="215096" cy="215096"/>
              <a:chOff x="462830" y="1680379"/>
              <a:chExt cx="253196" cy="253196"/>
            </a:xfrm>
          </p:grpSpPr>
          <p:sp>
            <p:nvSpPr>
              <p:cNvPr id="48" name="Oval 47">
                <a:extLst>
                  <a:ext uri="{FF2B5EF4-FFF2-40B4-BE49-F238E27FC236}">
                    <a16:creationId xmlns:a16="http://schemas.microsoft.com/office/drawing/2014/main" id="{ADDADEA9-9298-4967-8D84-2056A2C36A23}"/>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9" name="Oval 48">
                <a:extLst>
                  <a:ext uri="{FF2B5EF4-FFF2-40B4-BE49-F238E27FC236}">
                    <a16:creationId xmlns:a16="http://schemas.microsoft.com/office/drawing/2014/main" id="{35170B91-D9C1-49D4-9C86-A19D7A2625A2}"/>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grpSp>
        <p:nvGrpSpPr>
          <p:cNvPr id="50" name="Group 49">
            <a:extLst>
              <a:ext uri="{FF2B5EF4-FFF2-40B4-BE49-F238E27FC236}">
                <a16:creationId xmlns:a16="http://schemas.microsoft.com/office/drawing/2014/main" id="{D778DF7C-7FA3-4FC7-96DD-A5BC27FD7034}"/>
              </a:ext>
            </a:extLst>
          </p:cNvPr>
          <p:cNvGrpSpPr/>
          <p:nvPr/>
        </p:nvGrpSpPr>
        <p:grpSpPr>
          <a:xfrm>
            <a:off x="481880" y="4712913"/>
            <a:ext cx="5156920" cy="276999"/>
            <a:chOff x="481880" y="2143929"/>
            <a:chExt cx="5156920" cy="276999"/>
          </a:xfrm>
        </p:grpSpPr>
        <p:sp>
          <p:nvSpPr>
            <p:cNvPr id="51" name="Rectangle 50">
              <a:extLst>
                <a:ext uri="{FF2B5EF4-FFF2-40B4-BE49-F238E27FC236}">
                  <a16:creationId xmlns:a16="http://schemas.microsoft.com/office/drawing/2014/main" id="{57671718-52A5-417F-A818-955D76D95C22}"/>
                </a:ext>
              </a:extLst>
            </p:cNvPr>
            <p:cNvSpPr/>
            <p:nvPr/>
          </p:nvSpPr>
          <p:spPr>
            <a:xfrm>
              <a:off x="833120" y="2143929"/>
              <a:ext cx="4805680" cy="276999"/>
            </a:xfrm>
            <a:prstGeom prst="rect">
              <a:avLst/>
            </a:prstGeom>
          </p:spPr>
          <p:txBody>
            <a:bodyPr wrap="square" lIns="0" tIns="0" rIns="0" bIns="0">
              <a:spAutoFit/>
            </a:bodyPr>
            <a:lstStyle/>
            <a:p>
              <a:pPr marL="0" marR="0" lvl="1" indent="0" algn="l" defTabSz="932563" rtl="0" eaLnBrk="1" fontAlgn="auto" latinLnBrk="0" hangingPunct="1">
                <a:lnSpc>
                  <a:spcPct val="100000"/>
                </a:lnSpc>
                <a:spcBef>
                  <a:spcPts val="300"/>
                </a:spcBef>
                <a:spcAft>
                  <a:spcPts val="0"/>
                </a:spcAft>
                <a:buClrTx/>
                <a:buSzPct val="90000"/>
                <a:buFontTx/>
                <a:buNone/>
                <a:tabLst/>
                <a:defRPr/>
              </a:pPr>
              <a:r>
                <a:rPr kumimoji="0" lang="en-US" sz="1800" b="0" i="0" u="none" strike="noStrike" kern="1200" cap="none" spc="0" normalizeH="0" baseline="0" noProof="0">
                  <a:ln>
                    <a:noFill/>
                  </a:ln>
                  <a:solidFill>
                    <a:srgbClr val="000000"/>
                  </a:solidFill>
                  <a:effectLst/>
                  <a:uLnTx/>
                  <a:uFillTx/>
                  <a:latin typeface="Segoe UI"/>
                  <a:ea typeface="+mn-lt"/>
                  <a:cs typeface="Segoe UI"/>
                </a:rPr>
                <a:t>Uncover and visualize insights with </a:t>
              </a:r>
              <a:r>
                <a:rPr kumimoji="0" lang="en-US" sz="1800" b="0" i="0" u="none" strike="noStrike" kern="1200" cap="none" spc="0" normalizeH="0" baseline="0" noProof="0">
                  <a:ln>
                    <a:noFill/>
                  </a:ln>
                  <a:solidFill>
                    <a:srgbClr val="4B53BC"/>
                  </a:solidFill>
                  <a:effectLst/>
                  <a:uLnTx/>
                  <a:uFillTx/>
                  <a:latin typeface="Segoe UI Semibold"/>
                  <a:ea typeface="+mn-lt"/>
                  <a:cs typeface="Segoe UI"/>
                </a:rPr>
                <a:t>Power BI</a:t>
              </a:r>
            </a:p>
          </p:txBody>
        </p:sp>
        <p:grpSp>
          <p:nvGrpSpPr>
            <p:cNvPr id="52" name="Group 51">
              <a:extLst>
                <a:ext uri="{FF2B5EF4-FFF2-40B4-BE49-F238E27FC236}">
                  <a16:creationId xmlns:a16="http://schemas.microsoft.com/office/drawing/2014/main" id="{BC51874E-F87F-4E69-BA0C-E7C5197C180F}"/>
                </a:ext>
              </a:extLst>
            </p:cNvPr>
            <p:cNvGrpSpPr/>
            <p:nvPr/>
          </p:nvGrpSpPr>
          <p:grpSpPr>
            <a:xfrm>
              <a:off x="481880" y="2171869"/>
              <a:ext cx="215096" cy="215096"/>
              <a:chOff x="462830" y="1680379"/>
              <a:chExt cx="253196" cy="253196"/>
            </a:xfrm>
          </p:grpSpPr>
          <p:sp>
            <p:nvSpPr>
              <p:cNvPr id="53" name="Oval 52">
                <a:extLst>
                  <a:ext uri="{FF2B5EF4-FFF2-40B4-BE49-F238E27FC236}">
                    <a16:creationId xmlns:a16="http://schemas.microsoft.com/office/drawing/2014/main" id="{BE478051-85BE-4F63-B888-AEA4E370276C}"/>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4" name="Oval 53">
                <a:extLst>
                  <a:ext uri="{FF2B5EF4-FFF2-40B4-BE49-F238E27FC236}">
                    <a16:creationId xmlns:a16="http://schemas.microsoft.com/office/drawing/2014/main" id="{3B2F09AA-E147-4E5B-967B-2829E110001A}"/>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grpSp>
        <p:nvGrpSpPr>
          <p:cNvPr id="55" name="Group 54">
            <a:extLst>
              <a:ext uri="{FF2B5EF4-FFF2-40B4-BE49-F238E27FC236}">
                <a16:creationId xmlns:a16="http://schemas.microsoft.com/office/drawing/2014/main" id="{166F4CC6-82B3-466C-B6F3-A7CA85A9D6C6}"/>
              </a:ext>
            </a:extLst>
          </p:cNvPr>
          <p:cNvGrpSpPr/>
          <p:nvPr/>
        </p:nvGrpSpPr>
        <p:grpSpPr>
          <a:xfrm>
            <a:off x="481880" y="5326967"/>
            <a:ext cx="5156920" cy="830997"/>
            <a:chOff x="481880" y="2143929"/>
            <a:chExt cx="5156920" cy="830997"/>
          </a:xfrm>
        </p:grpSpPr>
        <p:sp>
          <p:nvSpPr>
            <p:cNvPr id="56" name="Rectangle 55">
              <a:extLst>
                <a:ext uri="{FF2B5EF4-FFF2-40B4-BE49-F238E27FC236}">
                  <a16:creationId xmlns:a16="http://schemas.microsoft.com/office/drawing/2014/main" id="{5FCA8DEF-251B-49FF-B897-F0E952C43B7A}"/>
                </a:ext>
              </a:extLst>
            </p:cNvPr>
            <p:cNvSpPr/>
            <p:nvPr/>
          </p:nvSpPr>
          <p:spPr>
            <a:xfrm>
              <a:off x="833120" y="2143929"/>
              <a:ext cx="4805680" cy="830997"/>
            </a:xfrm>
            <a:prstGeom prst="rect">
              <a:avLst/>
            </a:prstGeom>
          </p:spPr>
          <p:txBody>
            <a:bodyPr wrap="square" lIns="0" tIns="0" rIns="0" bIns="0">
              <a:spAutoFit/>
            </a:bodyPr>
            <a:lstStyle/>
            <a:p>
              <a:pPr marL="0" marR="0" lvl="1" indent="0" algn="l" defTabSz="932563" rtl="0" eaLnBrk="1" fontAlgn="auto" latinLnBrk="0" hangingPunct="1">
                <a:lnSpc>
                  <a:spcPct val="100000"/>
                </a:lnSpc>
                <a:spcBef>
                  <a:spcPts val="300"/>
                </a:spcBef>
                <a:spcAft>
                  <a:spcPts val="0"/>
                </a:spcAft>
                <a:buClrTx/>
                <a:buSzPct val="90000"/>
                <a:buFontTx/>
                <a:buNone/>
                <a:tabLst/>
                <a:defRPr/>
              </a:pPr>
              <a:r>
                <a:rPr kumimoji="0" lang="en-US" sz="1800" b="0" i="0" u="none" strike="noStrike" kern="1200" cap="none" spc="0" normalizeH="0" baseline="0" noProof="0">
                  <a:ln>
                    <a:noFill/>
                  </a:ln>
                  <a:solidFill>
                    <a:srgbClr val="000000"/>
                  </a:solidFill>
                  <a:effectLst/>
                  <a:uLnTx/>
                  <a:uFillTx/>
                  <a:latin typeface="Segoe UI"/>
                  <a:ea typeface="+mn-lt"/>
                  <a:cs typeface="Segoe UI"/>
                </a:rPr>
                <a:t>Collect, manage, and distribute content and data using </a:t>
              </a:r>
              <a:r>
                <a:rPr kumimoji="0" lang="en-US" sz="1800" b="0" i="0" u="none" strike="noStrike" kern="1200" cap="none" spc="0" normalizeH="0" baseline="0" noProof="0">
                  <a:ln>
                    <a:noFill/>
                  </a:ln>
                  <a:solidFill>
                    <a:srgbClr val="4B53BC"/>
                  </a:solidFill>
                  <a:effectLst/>
                  <a:uLnTx/>
                  <a:uFillTx/>
                  <a:latin typeface="Segoe UI Semibold"/>
                  <a:ea typeface="+mn-lt"/>
                  <a:cs typeface="Segoe UI"/>
                </a:rPr>
                <a:t>SharePoint, Microsoft Forms</a:t>
              </a:r>
              <a:r>
                <a:rPr kumimoji="0" lang="en-US" sz="1800" b="0" i="0" u="none" strike="noStrike" kern="1200" cap="none" spc="0" normalizeH="0" baseline="0" noProof="0">
                  <a:ln>
                    <a:noFill/>
                  </a:ln>
                  <a:solidFill>
                    <a:srgbClr val="000000"/>
                  </a:solidFill>
                  <a:effectLst/>
                  <a:uLnTx/>
                  <a:uFillTx/>
                  <a:latin typeface="Segoe UI"/>
                  <a:ea typeface="+mn-lt"/>
                  <a:cs typeface="Segoe UI"/>
                </a:rPr>
                <a:t>,</a:t>
              </a:r>
              <a:br>
                <a:rPr kumimoji="0" lang="en-US" sz="1800" b="0" i="0" u="none" strike="noStrike" kern="1200" cap="none" spc="0" normalizeH="0" baseline="0" noProof="0">
                  <a:ln>
                    <a:noFill/>
                  </a:ln>
                  <a:solidFill>
                    <a:srgbClr val="000000"/>
                  </a:solidFill>
                  <a:effectLst/>
                  <a:uLnTx/>
                  <a:uFillTx/>
                  <a:latin typeface="Segoe UI"/>
                  <a:ea typeface="+mn-lt"/>
                  <a:cs typeface="Segoe UI"/>
                </a:rPr>
              </a:br>
              <a:r>
                <a:rPr kumimoji="0" lang="en-US" sz="1800" b="0" i="0" u="none" strike="noStrike" kern="1200" cap="none" spc="0" normalizeH="0" baseline="0" noProof="0">
                  <a:ln>
                    <a:noFill/>
                  </a:ln>
                  <a:solidFill>
                    <a:srgbClr val="000000"/>
                  </a:solidFill>
                  <a:effectLst/>
                  <a:uLnTx/>
                  <a:uFillTx/>
                  <a:latin typeface="Segoe UI"/>
                  <a:ea typeface="+mn-lt"/>
                  <a:cs typeface="Segoe UI"/>
                </a:rPr>
                <a:t>and </a:t>
              </a:r>
              <a:r>
                <a:rPr kumimoji="0" lang="en-US" sz="1800" b="0" i="0" u="none" strike="noStrike" kern="1200" cap="none" spc="0" normalizeH="0" baseline="0" noProof="0">
                  <a:ln>
                    <a:noFill/>
                  </a:ln>
                  <a:solidFill>
                    <a:srgbClr val="4B53BC"/>
                  </a:solidFill>
                  <a:effectLst/>
                  <a:uLnTx/>
                  <a:uFillTx/>
                  <a:latin typeface="Segoe UI Semibold"/>
                  <a:ea typeface="+mn-lt"/>
                  <a:cs typeface="Segoe UI"/>
                </a:rPr>
                <a:t>Excel</a:t>
              </a:r>
            </a:p>
          </p:txBody>
        </p:sp>
        <p:grpSp>
          <p:nvGrpSpPr>
            <p:cNvPr id="57" name="Group 56">
              <a:extLst>
                <a:ext uri="{FF2B5EF4-FFF2-40B4-BE49-F238E27FC236}">
                  <a16:creationId xmlns:a16="http://schemas.microsoft.com/office/drawing/2014/main" id="{C17D07D4-F500-4B16-BA2C-9ED08FC974B3}"/>
                </a:ext>
              </a:extLst>
            </p:cNvPr>
            <p:cNvGrpSpPr/>
            <p:nvPr/>
          </p:nvGrpSpPr>
          <p:grpSpPr>
            <a:xfrm>
              <a:off x="481880" y="2171869"/>
              <a:ext cx="215096" cy="215096"/>
              <a:chOff x="462830" y="1680379"/>
              <a:chExt cx="253196" cy="253196"/>
            </a:xfrm>
          </p:grpSpPr>
          <p:sp>
            <p:nvSpPr>
              <p:cNvPr id="58" name="Oval 57">
                <a:extLst>
                  <a:ext uri="{FF2B5EF4-FFF2-40B4-BE49-F238E27FC236}">
                    <a16:creationId xmlns:a16="http://schemas.microsoft.com/office/drawing/2014/main" id="{B1F02DEF-AF97-4EE3-B602-2DE66F339976}"/>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9" name="Oval 58">
                <a:extLst>
                  <a:ext uri="{FF2B5EF4-FFF2-40B4-BE49-F238E27FC236}">
                    <a16:creationId xmlns:a16="http://schemas.microsoft.com/office/drawing/2014/main" id="{2ACBD72A-4B47-43CB-93BF-A54FBCE85506}"/>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spTree>
    <p:extLst>
      <p:ext uri="{BB962C8B-B14F-4D97-AF65-F5344CB8AC3E}">
        <p14:creationId xmlns:p14="http://schemas.microsoft.com/office/powerpoint/2010/main" val="246074219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7E680E90-EADE-47B7-84B7-8EDDB0BA0C53}"/>
              </a:ext>
            </a:extLst>
          </p:cNvPr>
          <p:cNvSpPr/>
          <p:nvPr/>
        </p:nvSpPr>
        <p:spPr bwMode="auto">
          <a:xfrm>
            <a:off x="0" y="1844040"/>
            <a:ext cx="6007261" cy="4730380"/>
          </a:xfrm>
          <a:custGeom>
            <a:avLst/>
            <a:gdLst>
              <a:gd name="connsiteX0" fmla="*/ 0 w 5972537"/>
              <a:gd name="connsiteY0" fmla="*/ 0 h 4942390"/>
              <a:gd name="connsiteX1" fmla="*/ 590309 w 5972537"/>
              <a:gd name="connsiteY1" fmla="*/ 0 h 4942390"/>
              <a:gd name="connsiteX2" fmla="*/ 590309 w 5972537"/>
              <a:gd name="connsiteY2" fmla="*/ 4942390 h 4942390"/>
              <a:gd name="connsiteX3" fmla="*/ 5972537 w 5972537"/>
              <a:gd name="connsiteY3" fmla="*/ 4942390 h 4942390"/>
            </a:gdLst>
            <a:ahLst/>
            <a:cxnLst>
              <a:cxn ang="0">
                <a:pos x="connsiteX0" y="connsiteY0"/>
              </a:cxn>
              <a:cxn ang="0">
                <a:pos x="connsiteX1" y="connsiteY1"/>
              </a:cxn>
              <a:cxn ang="0">
                <a:pos x="connsiteX2" y="connsiteY2"/>
              </a:cxn>
              <a:cxn ang="0">
                <a:pos x="connsiteX3" y="connsiteY3"/>
              </a:cxn>
            </a:cxnLst>
            <a:rect l="l" t="t" r="r" b="b"/>
            <a:pathLst>
              <a:path w="5972537" h="4942390">
                <a:moveTo>
                  <a:pt x="0" y="0"/>
                </a:moveTo>
                <a:lnTo>
                  <a:pt x="590309" y="0"/>
                </a:lnTo>
                <a:lnTo>
                  <a:pt x="590309" y="4942390"/>
                </a:lnTo>
                <a:lnTo>
                  <a:pt x="5972537" y="4942390"/>
                </a:lnTo>
              </a:path>
            </a:pathLst>
          </a:custGeom>
          <a:noFill/>
          <a:ln w="1270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2" name="Title 1">
            <a:extLst>
              <a:ext uri="{FF2B5EF4-FFF2-40B4-BE49-F238E27FC236}">
                <a16:creationId xmlns:a16="http://schemas.microsoft.com/office/drawing/2014/main" id="{CFC469C1-B1BE-4714-AE37-8EEFD0242FF3}"/>
              </a:ext>
            </a:extLst>
          </p:cNvPr>
          <p:cNvSpPr>
            <a:spLocks noGrp="1"/>
          </p:cNvSpPr>
          <p:nvPr>
            <p:ph type="title"/>
          </p:nvPr>
        </p:nvSpPr>
        <p:spPr>
          <a:xfrm>
            <a:off x="588263" y="457200"/>
            <a:ext cx="11018520" cy="553998"/>
          </a:xfrm>
        </p:spPr>
        <p:txBody>
          <a:bodyPr/>
          <a:lstStyle/>
          <a:p>
            <a:r>
              <a:rPr lang="en-US">
                <a:solidFill>
                  <a:srgbClr val="4B53BC"/>
                </a:solidFill>
              </a:rPr>
              <a:t>Automate routine tasks with Microsoft Flow</a:t>
            </a:r>
          </a:p>
        </p:txBody>
      </p:sp>
      <p:grpSp>
        <p:nvGrpSpPr>
          <p:cNvPr id="6" name="Group 5">
            <a:extLst>
              <a:ext uri="{FF2B5EF4-FFF2-40B4-BE49-F238E27FC236}">
                <a16:creationId xmlns:a16="http://schemas.microsoft.com/office/drawing/2014/main" id="{BB93FDCC-3277-4755-A25D-F3919EFC6D83}"/>
              </a:ext>
            </a:extLst>
          </p:cNvPr>
          <p:cNvGrpSpPr/>
          <p:nvPr/>
        </p:nvGrpSpPr>
        <p:grpSpPr>
          <a:xfrm>
            <a:off x="481880" y="2039757"/>
            <a:ext cx="5156920" cy="553998"/>
            <a:chOff x="481880" y="2143929"/>
            <a:chExt cx="5156920" cy="553998"/>
          </a:xfrm>
        </p:grpSpPr>
        <p:sp>
          <p:nvSpPr>
            <p:cNvPr id="28" name="Rectangle 27">
              <a:extLst>
                <a:ext uri="{FF2B5EF4-FFF2-40B4-BE49-F238E27FC236}">
                  <a16:creationId xmlns:a16="http://schemas.microsoft.com/office/drawing/2014/main" id="{B874790A-A416-4A14-9EBF-04CAC67DFB5C}"/>
                </a:ext>
              </a:extLst>
            </p:cNvPr>
            <p:cNvSpPr/>
            <p:nvPr/>
          </p:nvSpPr>
          <p:spPr>
            <a:xfrm>
              <a:off x="833120" y="2143929"/>
              <a:ext cx="4805680" cy="553998"/>
            </a:xfrm>
            <a:prstGeom prst="rect">
              <a:avLst/>
            </a:prstGeom>
          </p:spPr>
          <p:txBody>
            <a:bodyPr wrap="square" lIns="0" tIns="0" rIns="0" bIns="0">
              <a:spAutoFit/>
            </a:bodyPr>
            <a:lstStyle/>
            <a:p>
              <a:pPr marL="0" marR="0" lvl="1" indent="0" algn="l" defTabSz="932563" rtl="0" eaLnBrk="1" fontAlgn="auto" latinLnBrk="0" hangingPunct="1">
                <a:lnSpc>
                  <a:spcPct val="100000"/>
                </a:lnSpc>
                <a:spcBef>
                  <a:spcPts val="300"/>
                </a:spcBef>
                <a:spcAft>
                  <a:spcPts val="0"/>
                </a:spcAft>
                <a:buClrTx/>
                <a:buSzPct val="90000"/>
                <a:buFontTx/>
                <a:buNone/>
                <a:tabLst/>
                <a:defRPr/>
              </a:pPr>
              <a:r>
                <a:rPr kumimoji="0" lang="en-US" sz="1800" b="0" i="0" u="none" strike="noStrike" kern="1200" cap="none" spc="0" normalizeH="0" baseline="0" noProof="0">
                  <a:ln>
                    <a:noFill/>
                  </a:ln>
                  <a:solidFill>
                    <a:srgbClr val="4B53BC"/>
                  </a:solidFill>
                  <a:effectLst/>
                  <a:uLnTx/>
                  <a:uFillTx/>
                  <a:latin typeface="Segoe UI Semibold"/>
                  <a:ea typeface="+mn-lt"/>
                  <a:cs typeface="Segoe UI"/>
                </a:rPr>
                <a:t>Automate existing business processes </a:t>
              </a:r>
              <a:r>
                <a:rPr kumimoji="0" lang="en-US" sz="1800" b="0" i="0" u="none" strike="noStrike" kern="1200" cap="none" spc="0" normalizeH="0" baseline="0" noProof="0">
                  <a:ln>
                    <a:noFill/>
                  </a:ln>
                  <a:solidFill>
                    <a:srgbClr val="000000"/>
                  </a:solidFill>
                  <a:effectLst/>
                  <a:uLnTx/>
                  <a:uFillTx/>
                  <a:latin typeface="Segoe UI"/>
                  <a:ea typeface="+mn-lt"/>
                  <a:cs typeface="Segoe UI"/>
                </a:rPr>
                <a:t>with no-code and low-code solutions​</a:t>
              </a:r>
            </a:p>
          </p:txBody>
        </p:sp>
        <p:grpSp>
          <p:nvGrpSpPr>
            <p:cNvPr id="29" name="Group 28">
              <a:extLst>
                <a:ext uri="{FF2B5EF4-FFF2-40B4-BE49-F238E27FC236}">
                  <a16:creationId xmlns:a16="http://schemas.microsoft.com/office/drawing/2014/main" id="{4D47439A-F7CA-4271-81B9-6A11C1373412}"/>
                </a:ext>
              </a:extLst>
            </p:cNvPr>
            <p:cNvGrpSpPr/>
            <p:nvPr/>
          </p:nvGrpSpPr>
          <p:grpSpPr>
            <a:xfrm>
              <a:off x="481880" y="2171869"/>
              <a:ext cx="215096" cy="215096"/>
              <a:chOff x="462830" y="1680379"/>
              <a:chExt cx="253196" cy="253196"/>
            </a:xfrm>
          </p:grpSpPr>
          <p:sp>
            <p:nvSpPr>
              <p:cNvPr id="30" name="Oval 29">
                <a:extLst>
                  <a:ext uri="{FF2B5EF4-FFF2-40B4-BE49-F238E27FC236}">
                    <a16:creationId xmlns:a16="http://schemas.microsoft.com/office/drawing/2014/main" id="{35285ADD-2B12-47E0-AA95-8A50B9891211}"/>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1" name="Oval 30">
                <a:extLst>
                  <a:ext uri="{FF2B5EF4-FFF2-40B4-BE49-F238E27FC236}">
                    <a16:creationId xmlns:a16="http://schemas.microsoft.com/office/drawing/2014/main" id="{65DB74EB-1905-4FE0-8D98-D6F2796DB5F9}"/>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grpSp>
        <p:nvGrpSpPr>
          <p:cNvPr id="40" name="Group 39">
            <a:extLst>
              <a:ext uri="{FF2B5EF4-FFF2-40B4-BE49-F238E27FC236}">
                <a16:creationId xmlns:a16="http://schemas.microsoft.com/office/drawing/2014/main" id="{E0C5F5C0-5839-4EF1-BF74-EC25DC68164A}"/>
              </a:ext>
            </a:extLst>
          </p:cNvPr>
          <p:cNvGrpSpPr/>
          <p:nvPr/>
        </p:nvGrpSpPr>
        <p:grpSpPr>
          <a:xfrm>
            <a:off x="481880" y="2915839"/>
            <a:ext cx="5156920" cy="553998"/>
            <a:chOff x="481880" y="2143929"/>
            <a:chExt cx="5156920" cy="553998"/>
          </a:xfrm>
        </p:grpSpPr>
        <p:sp>
          <p:nvSpPr>
            <p:cNvPr id="41" name="Rectangle 40">
              <a:extLst>
                <a:ext uri="{FF2B5EF4-FFF2-40B4-BE49-F238E27FC236}">
                  <a16:creationId xmlns:a16="http://schemas.microsoft.com/office/drawing/2014/main" id="{CC489C0C-6573-424A-BFB4-7CA5D971C9D5}"/>
                </a:ext>
              </a:extLst>
            </p:cNvPr>
            <p:cNvSpPr/>
            <p:nvPr/>
          </p:nvSpPr>
          <p:spPr>
            <a:xfrm>
              <a:off x="833120" y="2143929"/>
              <a:ext cx="4805680" cy="553998"/>
            </a:xfrm>
            <a:prstGeom prst="rect">
              <a:avLst/>
            </a:prstGeom>
          </p:spPr>
          <p:txBody>
            <a:bodyPr wrap="square" lIns="0" tIns="0" rIns="0" bIns="0">
              <a:spAutoFit/>
            </a:bodyPr>
            <a:lstStyle/>
            <a:p>
              <a:pPr marL="0" marR="0" lvl="1" indent="0" algn="l" defTabSz="932563" rtl="0" eaLnBrk="1" fontAlgn="auto" latinLnBrk="0" hangingPunct="1">
                <a:lnSpc>
                  <a:spcPct val="100000"/>
                </a:lnSpc>
                <a:spcBef>
                  <a:spcPts val="300"/>
                </a:spcBef>
                <a:spcAft>
                  <a:spcPts val="0"/>
                </a:spcAft>
                <a:buClrTx/>
                <a:buSzPct val="90000"/>
                <a:buFontTx/>
                <a:buNone/>
                <a:tabLst/>
                <a:defRPr/>
              </a:pPr>
              <a:r>
                <a:rPr kumimoji="0" lang="en-US" sz="1800" b="0" i="0" u="none" strike="noStrike" kern="1200" cap="none" spc="0" normalizeH="0" baseline="0" noProof="0">
                  <a:ln>
                    <a:noFill/>
                  </a:ln>
                  <a:solidFill>
                    <a:srgbClr val="000000"/>
                  </a:solidFill>
                  <a:effectLst/>
                  <a:uLnTx/>
                  <a:uFillTx/>
                  <a:latin typeface="Segoe UI"/>
                  <a:ea typeface="+mn-lt"/>
                  <a:cs typeface="Segoe UI"/>
                </a:rPr>
                <a:t>Connect and automate </a:t>
              </a:r>
              <a:r>
                <a:rPr kumimoji="0" lang="en-US" sz="1800" b="0" i="0" u="none" strike="noStrike" kern="1200" cap="none" spc="0" normalizeH="0" baseline="0" noProof="0">
                  <a:ln>
                    <a:noFill/>
                  </a:ln>
                  <a:solidFill>
                    <a:srgbClr val="4B53BC"/>
                  </a:solidFill>
                  <a:effectLst/>
                  <a:uLnTx/>
                  <a:uFillTx/>
                  <a:latin typeface="Segoe UI Semibold"/>
                  <a:ea typeface="+mn-lt"/>
                  <a:cs typeface="Segoe UI"/>
                </a:rPr>
                <a:t>300+ cloud and</a:t>
              </a:r>
              <a:br>
                <a:rPr kumimoji="0" lang="en-US" sz="1800" b="0" i="0" u="none" strike="noStrike" kern="1200" cap="none" spc="0" normalizeH="0" baseline="0" noProof="0">
                  <a:ln>
                    <a:noFill/>
                  </a:ln>
                  <a:solidFill>
                    <a:srgbClr val="4B53BC"/>
                  </a:solidFill>
                  <a:effectLst/>
                  <a:uLnTx/>
                  <a:uFillTx/>
                  <a:latin typeface="Segoe UI Semibold"/>
                  <a:ea typeface="+mn-lt"/>
                  <a:cs typeface="Segoe UI"/>
                </a:rPr>
              </a:br>
              <a:r>
                <a:rPr kumimoji="0" lang="en-US" sz="1800" b="0" i="0" u="none" strike="noStrike" kern="1200" cap="none" spc="0" normalizeH="0" baseline="0" noProof="0">
                  <a:ln>
                    <a:noFill/>
                  </a:ln>
                  <a:solidFill>
                    <a:srgbClr val="4B53BC"/>
                  </a:solidFill>
                  <a:effectLst/>
                  <a:uLnTx/>
                  <a:uFillTx/>
                  <a:latin typeface="Segoe UI Semibold"/>
                  <a:ea typeface="+mn-lt"/>
                  <a:cs typeface="Segoe UI"/>
                </a:rPr>
                <a:t>on-premises</a:t>
              </a:r>
              <a:r>
                <a:rPr kumimoji="0" lang="en-US" sz="1800" b="0" i="0" u="none" strike="noStrike" kern="1200" cap="none" spc="0" normalizeH="0" baseline="0" noProof="0">
                  <a:ln>
                    <a:noFill/>
                  </a:ln>
                  <a:solidFill>
                    <a:srgbClr val="000000"/>
                  </a:solidFill>
                  <a:effectLst/>
                  <a:uLnTx/>
                  <a:uFillTx/>
                  <a:latin typeface="Segoe UI"/>
                  <a:ea typeface="+mn-lt"/>
                  <a:cs typeface="Segoe UI"/>
                </a:rPr>
                <a:t> data services</a:t>
              </a:r>
            </a:p>
          </p:txBody>
        </p:sp>
        <p:grpSp>
          <p:nvGrpSpPr>
            <p:cNvPr id="42" name="Group 41">
              <a:extLst>
                <a:ext uri="{FF2B5EF4-FFF2-40B4-BE49-F238E27FC236}">
                  <a16:creationId xmlns:a16="http://schemas.microsoft.com/office/drawing/2014/main" id="{F0660188-8BFB-453F-9EDA-0C173E48A091}"/>
                </a:ext>
              </a:extLst>
            </p:cNvPr>
            <p:cNvGrpSpPr/>
            <p:nvPr/>
          </p:nvGrpSpPr>
          <p:grpSpPr>
            <a:xfrm>
              <a:off x="481880" y="2171869"/>
              <a:ext cx="215096" cy="215096"/>
              <a:chOff x="462830" y="1680379"/>
              <a:chExt cx="253196" cy="253196"/>
            </a:xfrm>
          </p:grpSpPr>
          <p:sp>
            <p:nvSpPr>
              <p:cNvPr id="43" name="Oval 42">
                <a:extLst>
                  <a:ext uri="{FF2B5EF4-FFF2-40B4-BE49-F238E27FC236}">
                    <a16:creationId xmlns:a16="http://schemas.microsoft.com/office/drawing/2014/main" id="{ECC79BC7-AC21-462B-BACA-1D0D56A2115F}"/>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4" name="Oval 43">
                <a:extLst>
                  <a:ext uri="{FF2B5EF4-FFF2-40B4-BE49-F238E27FC236}">
                    <a16:creationId xmlns:a16="http://schemas.microsoft.com/office/drawing/2014/main" id="{A5D01F45-E0C6-4154-92AD-FE1821083C14}"/>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grpSp>
        <p:nvGrpSpPr>
          <p:cNvPr id="45" name="Group 44">
            <a:extLst>
              <a:ext uri="{FF2B5EF4-FFF2-40B4-BE49-F238E27FC236}">
                <a16:creationId xmlns:a16="http://schemas.microsoft.com/office/drawing/2014/main" id="{8AB8118B-A839-487B-898D-8346D0DB8CB8}"/>
              </a:ext>
            </a:extLst>
          </p:cNvPr>
          <p:cNvGrpSpPr/>
          <p:nvPr/>
        </p:nvGrpSpPr>
        <p:grpSpPr>
          <a:xfrm>
            <a:off x="481880" y="3791921"/>
            <a:ext cx="5156920" cy="830997"/>
            <a:chOff x="481880" y="2143929"/>
            <a:chExt cx="5156920" cy="830997"/>
          </a:xfrm>
        </p:grpSpPr>
        <p:sp>
          <p:nvSpPr>
            <p:cNvPr id="46" name="Rectangle 45">
              <a:extLst>
                <a:ext uri="{FF2B5EF4-FFF2-40B4-BE49-F238E27FC236}">
                  <a16:creationId xmlns:a16="http://schemas.microsoft.com/office/drawing/2014/main" id="{E37C82CA-3002-4862-8E80-FEC8E0529157}"/>
                </a:ext>
              </a:extLst>
            </p:cNvPr>
            <p:cNvSpPr/>
            <p:nvPr/>
          </p:nvSpPr>
          <p:spPr>
            <a:xfrm>
              <a:off x="833120" y="2143929"/>
              <a:ext cx="4805680" cy="830997"/>
            </a:xfrm>
            <a:prstGeom prst="rect">
              <a:avLst/>
            </a:prstGeom>
          </p:spPr>
          <p:txBody>
            <a:bodyPr wrap="square" lIns="0" tIns="0" rIns="0" bIns="0">
              <a:spAutoFit/>
            </a:bodyPr>
            <a:lstStyle/>
            <a:p>
              <a:pPr marL="0" marR="0" lvl="1" indent="0" algn="l" defTabSz="932563" rtl="0" eaLnBrk="1" fontAlgn="auto" latinLnBrk="0" hangingPunct="1">
                <a:lnSpc>
                  <a:spcPct val="100000"/>
                </a:lnSpc>
                <a:spcBef>
                  <a:spcPts val="300"/>
                </a:spcBef>
                <a:spcAft>
                  <a:spcPts val="0"/>
                </a:spcAft>
                <a:buClrTx/>
                <a:buSzPct val="90000"/>
                <a:buFontTx/>
                <a:buNone/>
                <a:tabLst/>
                <a:defRPr/>
              </a:pPr>
              <a:r>
                <a:rPr kumimoji="0" lang="en-US" sz="1800" b="0" i="0" u="none" strike="noStrike" kern="1200" cap="none" spc="0" normalizeH="0" baseline="0" noProof="0">
                  <a:ln>
                    <a:noFill/>
                  </a:ln>
                  <a:solidFill>
                    <a:srgbClr val="000000"/>
                  </a:solidFill>
                  <a:effectLst/>
                  <a:uLnTx/>
                  <a:uFillTx/>
                  <a:latin typeface="Segoe UI"/>
                  <a:ea typeface="+mn-lt"/>
                  <a:cs typeface="Segoe UI"/>
                </a:rPr>
                <a:t>Use </a:t>
              </a:r>
              <a:r>
                <a:rPr kumimoji="0" lang="en-US" sz="1800" b="0" i="0" u="none" strike="noStrike" kern="1200" cap="none" spc="0" normalizeH="0" baseline="0" noProof="0">
                  <a:ln>
                    <a:noFill/>
                  </a:ln>
                  <a:solidFill>
                    <a:srgbClr val="4B53BC"/>
                  </a:solidFill>
                  <a:effectLst/>
                  <a:uLnTx/>
                  <a:uFillTx/>
                  <a:latin typeface="Segoe UI Semibold"/>
                  <a:ea typeface="+mn-lt"/>
                  <a:cs typeface="Segoe UI"/>
                </a:rPr>
                <a:t>prebuilt templates </a:t>
              </a:r>
              <a:r>
                <a:rPr kumimoji="0" lang="en-US" sz="1800" b="0" i="0" u="none" strike="noStrike" kern="1200" cap="none" spc="0" normalizeH="0" baseline="0" noProof="0">
                  <a:ln>
                    <a:noFill/>
                  </a:ln>
                  <a:solidFill>
                    <a:srgbClr val="000000"/>
                  </a:solidFill>
                  <a:effectLst/>
                  <a:uLnTx/>
                  <a:uFillTx/>
                  <a:latin typeface="Segoe UI"/>
                  <a:ea typeface="+mn-lt"/>
                  <a:cs typeface="Segoe UI"/>
                </a:rPr>
                <a:t>for business processes like approvals, alerts, data collection and reminders</a:t>
              </a:r>
            </a:p>
          </p:txBody>
        </p:sp>
        <p:grpSp>
          <p:nvGrpSpPr>
            <p:cNvPr id="47" name="Group 46">
              <a:extLst>
                <a:ext uri="{FF2B5EF4-FFF2-40B4-BE49-F238E27FC236}">
                  <a16:creationId xmlns:a16="http://schemas.microsoft.com/office/drawing/2014/main" id="{3C3EB046-9D2E-42D7-AA09-802A42B043E4}"/>
                </a:ext>
              </a:extLst>
            </p:cNvPr>
            <p:cNvGrpSpPr/>
            <p:nvPr/>
          </p:nvGrpSpPr>
          <p:grpSpPr>
            <a:xfrm>
              <a:off x="481880" y="2171869"/>
              <a:ext cx="215096" cy="215096"/>
              <a:chOff x="462830" y="1680379"/>
              <a:chExt cx="253196" cy="253196"/>
            </a:xfrm>
          </p:grpSpPr>
          <p:sp>
            <p:nvSpPr>
              <p:cNvPr id="48" name="Oval 47">
                <a:extLst>
                  <a:ext uri="{FF2B5EF4-FFF2-40B4-BE49-F238E27FC236}">
                    <a16:creationId xmlns:a16="http://schemas.microsoft.com/office/drawing/2014/main" id="{ADDADEA9-9298-4967-8D84-2056A2C36A23}"/>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9" name="Oval 48">
                <a:extLst>
                  <a:ext uri="{FF2B5EF4-FFF2-40B4-BE49-F238E27FC236}">
                    <a16:creationId xmlns:a16="http://schemas.microsoft.com/office/drawing/2014/main" id="{35170B91-D9C1-49D4-9C86-A19D7A2625A2}"/>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grpSp>
        <p:nvGrpSpPr>
          <p:cNvPr id="55" name="Group 54">
            <a:extLst>
              <a:ext uri="{FF2B5EF4-FFF2-40B4-BE49-F238E27FC236}">
                <a16:creationId xmlns:a16="http://schemas.microsoft.com/office/drawing/2014/main" id="{166F4CC6-82B3-466C-B6F3-A7CA85A9D6C6}"/>
              </a:ext>
            </a:extLst>
          </p:cNvPr>
          <p:cNvGrpSpPr/>
          <p:nvPr/>
        </p:nvGrpSpPr>
        <p:grpSpPr>
          <a:xfrm>
            <a:off x="481880" y="4945002"/>
            <a:ext cx="5156920" cy="830997"/>
            <a:chOff x="481880" y="2143929"/>
            <a:chExt cx="5156920" cy="830997"/>
          </a:xfrm>
        </p:grpSpPr>
        <p:sp>
          <p:nvSpPr>
            <p:cNvPr id="56" name="Rectangle 55">
              <a:extLst>
                <a:ext uri="{FF2B5EF4-FFF2-40B4-BE49-F238E27FC236}">
                  <a16:creationId xmlns:a16="http://schemas.microsoft.com/office/drawing/2014/main" id="{5FCA8DEF-251B-49FF-B897-F0E952C43B7A}"/>
                </a:ext>
              </a:extLst>
            </p:cNvPr>
            <p:cNvSpPr/>
            <p:nvPr/>
          </p:nvSpPr>
          <p:spPr>
            <a:xfrm>
              <a:off x="833120" y="2143929"/>
              <a:ext cx="4805680" cy="830997"/>
            </a:xfrm>
            <a:prstGeom prst="rect">
              <a:avLst/>
            </a:prstGeom>
          </p:spPr>
          <p:txBody>
            <a:bodyPr wrap="square" lIns="0" tIns="0" rIns="0" bIns="0">
              <a:spAutoFit/>
            </a:bodyPr>
            <a:lstStyle/>
            <a:p>
              <a:pPr marL="0" marR="0" lvl="1" indent="0" algn="l" defTabSz="932563" rtl="0" eaLnBrk="1" fontAlgn="auto" latinLnBrk="0" hangingPunct="1">
                <a:lnSpc>
                  <a:spcPct val="100000"/>
                </a:lnSpc>
                <a:spcBef>
                  <a:spcPts val="300"/>
                </a:spcBef>
                <a:spcAft>
                  <a:spcPts val="0"/>
                </a:spcAft>
                <a:buClrTx/>
                <a:buSzPct val="90000"/>
                <a:buFontTx/>
                <a:buNone/>
                <a:tabLst/>
                <a:defRPr/>
              </a:pPr>
              <a:r>
                <a:rPr kumimoji="0" lang="en-US" sz="1800" b="0" i="0" u="none" strike="noStrike" kern="1200" cap="none" spc="0" normalizeH="0" baseline="0" noProof="0">
                  <a:ln>
                    <a:noFill/>
                  </a:ln>
                  <a:solidFill>
                    <a:srgbClr val="000000"/>
                  </a:solidFill>
                  <a:effectLst/>
                  <a:uLnTx/>
                  <a:uFillTx/>
                  <a:latin typeface="Segoe UI"/>
                  <a:ea typeface="+mn-lt"/>
                  <a:cs typeface="Segoe UI"/>
                </a:rPr>
                <a:t>Use </a:t>
              </a:r>
              <a:r>
                <a:rPr kumimoji="0" lang="en-US" sz="1800" b="0" i="0" u="none" strike="noStrike" kern="1200" cap="none" spc="0" normalizeH="0" baseline="0" noProof="0">
                  <a:ln>
                    <a:noFill/>
                  </a:ln>
                  <a:solidFill>
                    <a:srgbClr val="4B53BC"/>
                  </a:solidFill>
                  <a:effectLst/>
                  <a:uLnTx/>
                  <a:uFillTx/>
                  <a:latin typeface="Segoe UI Semibold"/>
                  <a:ea typeface="+mn-lt"/>
                  <a:cs typeface="Segoe UI"/>
                </a:rPr>
                <a:t>advanced scenarios </a:t>
              </a:r>
              <a:r>
                <a:rPr kumimoji="0" lang="en-US" sz="1800" b="0" i="0" u="none" strike="noStrike" kern="1200" cap="none" spc="0" normalizeH="0" baseline="0" noProof="0">
                  <a:ln>
                    <a:noFill/>
                  </a:ln>
                  <a:solidFill>
                    <a:srgbClr val="000000"/>
                  </a:solidFill>
                  <a:effectLst/>
                  <a:uLnTx/>
                  <a:uFillTx/>
                  <a:latin typeface="Segoe UI"/>
                  <a:ea typeface="+mn-lt"/>
                  <a:cs typeface="Segoe UI"/>
                </a:rPr>
                <a:t>with branching conditions, multiple steps, Visio process modeling, and more</a:t>
              </a:r>
            </a:p>
          </p:txBody>
        </p:sp>
        <p:grpSp>
          <p:nvGrpSpPr>
            <p:cNvPr id="57" name="Group 56">
              <a:extLst>
                <a:ext uri="{FF2B5EF4-FFF2-40B4-BE49-F238E27FC236}">
                  <a16:creationId xmlns:a16="http://schemas.microsoft.com/office/drawing/2014/main" id="{C17D07D4-F500-4B16-BA2C-9ED08FC974B3}"/>
                </a:ext>
              </a:extLst>
            </p:cNvPr>
            <p:cNvGrpSpPr/>
            <p:nvPr/>
          </p:nvGrpSpPr>
          <p:grpSpPr>
            <a:xfrm>
              <a:off x="481880" y="2171869"/>
              <a:ext cx="215096" cy="215096"/>
              <a:chOff x="462830" y="1680379"/>
              <a:chExt cx="253196" cy="253196"/>
            </a:xfrm>
          </p:grpSpPr>
          <p:sp>
            <p:nvSpPr>
              <p:cNvPr id="58" name="Oval 57">
                <a:extLst>
                  <a:ext uri="{FF2B5EF4-FFF2-40B4-BE49-F238E27FC236}">
                    <a16:creationId xmlns:a16="http://schemas.microsoft.com/office/drawing/2014/main" id="{B1F02DEF-AF97-4EE3-B602-2DE66F339976}"/>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9" name="Oval 58">
                <a:extLst>
                  <a:ext uri="{FF2B5EF4-FFF2-40B4-BE49-F238E27FC236}">
                    <a16:creationId xmlns:a16="http://schemas.microsoft.com/office/drawing/2014/main" id="{2ACBD72A-4B47-43CB-93BF-A54FBCE85506}"/>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grpSp>
        <p:nvGrpSpPr>
          <p:cNvPr id="3" name="Group 2">
            <a:extLst>
              <a:ext uri="{FF2B5EF4-FFF2-40B4-BE49-F238E27FC236}">
                <a16:creationId xmlns:a16="http://schemas.microsoft.com/office/drawing/2014/main" id="{8D627115-93ED-4456-B65A-50B30BD13349}"/>
              </a:ext>
            </a:extLst>
          </p:cNvPr>
          <p:cNvGrpSpPr/>
          <p:nvPr/>
        </p:nvGrpSpPr>
        <p:grpSpPr>
          <a:xfrm>
            <a:off x="5810251" y="1701847"/>
            <a:ext cx="6381749" cy="5156153"/>
            <a:chOff x="5810251" y="1701847"/>
            <a:chExt cx="6381749" cy="5156153"/>
          </a:xfrm>
        </p:grpSpPr>
        <p:grpSp>
          <p:nvGrpSpPr>
            <p:cNvPr id="33" name="Group 32">
              <a:extLst>
                <a:ext uri="{FF2B5EF4-FFF2-40B4-BE49-F238E27FC236}">
                  <a16:creationId xmlns:a16="http://schemas.microsoft.com/office/drawing/2014/main" id="{0D5E8E2E-4E6B-4A1E-8350-44F1CB727F77}"/>
                </a:ext>
              </a:extLst>
            </p:cNvPr>
            <p:cNvGrpSpPr/>
            <p:nvPr/>
          </p:nvGrpSpPr>
          <p:grpSpPr>
            <a:xfrm>
              <a:off x="6484938" y="2326140"/>
              <a:ext cx="5707062" cy="4531860"/>
              <a:chOff x="7024828" y="1604861"/>
              <a:chExt cx="6909133" cy="5486399"/>
            </a:xfrm>
          </p:grpSpPr>
          <p:pic>
            <p:nvPicPr>
              <p:cNvPr id="34" name="Content Placeholder 4">
                <a:extLst>
                  <a:ext uri="{FF2B5EF4-FFF2-40B4-BE49-F238E27FC236}">
                    <a16:creationId xmlns:a16="http://schemas.microsoft.com/office/drawing/2014/main" id="{0EFF8393-98FE-435C-9B00-38CB22EB79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24828" y="1604861"/>
                <a:ext cx="6909133" cy="5486399"/>
              </a:xfrm>
              <a:prstGeom prst="rect">
                <a:avLst/>
              </a:prstGeom>
            </p:spPr>
          </p:pic>
          <p:pic>
            <p:nvPicPr>
              <p:cNvPr id="35" name="Picture 34">
                <a:extLst>
                  <a:ext uri="{FF2B5EF4-FFF2-40B4-BE49-F238E27FC236}">
                    <a16:creationId xmlns:a16="http://schemas.microsoft.com/office/drawing/2014/main" id="{8CE1F2C5-096A-4373-BC4A-6F58EBE4B8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763433" y="2591334"/>
                <a:ext cx="4170527" cy="4438987"/>
              </a:xfrm>
              <a:prstGeom prst="rect">
                <a:avLst/>
              </a:prstGeom>
            </p:spPr>
          </p:pic>
        </p:grpSp>
        <p:pic>
          <p:nvPicPr>
            <p:cNvPr id="27" name="One Drive Image">
              <a:extLst>
                <a:ext uri="{FF2B5EF4-FFF2-40B4-BE49-F238E27FC236}">
                  <a16:creationId xmlns:a16="http://schemas.microsoft.com/office/drawing/2014/main" id="{3C6EDC1A-24A0-410C-9969-87855E4ABFD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
            <a:stretch/>
          </p:blipFill>
          <p:spPr>
            <a:xfrm>
              <a:off x="5810251" y="1701847"/>
              <a:ext cx="6381749" cy="5156153"/>
            </a:xfrm>
            <a:prstGeom prst="rect">
              <a:avLst/>
            </a:prstGeom>
          </p:spPr>
        </p:pic>
      </p:grpSp>
    </p:spTree>
    <p:extLst>
      <p:ext uri="{BB962C8B-B14F-4D97-AF65-F5344CB8AC3E}">
        <p14:creationId xmlns:p14="http://schemas.microsoft.com/office/powerpoint/2010/main" val="53162981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7E680E90-EADE-47B7-84B7-8EDDB0BA0C53}"/>
              </a:ext>
            </a:extLst>
          </p:cNvPr>
          <p:cNvSpPr/>
          <p:nvPr/>
        </p:nvSpPr>
        <p:spPr bwMode="auto">
          <a:xfrm>
            <a:off x="0" y="1844040"/>
            <a:ext cx="6007261" cy="4730380"/>
          </a:xfrm>
          <a:custGeom>
            <a:avLst/>
            <a:gdLst>
              <a:gd name="connsiteX0" fmla="*/ 0 w 5972537"/>
              <a:gd name="connsiteY0" fmla="*/ 0 h 4942390"/>
              <a:gd name="connsiteX1" fmla="*/ 590309 w 5972537"/>
              <a:gd name="connsiteY1" fmla="*/ 0 h 4942390"/>
              <a:gd name="connsiteX2" fmla="*/ 590309 w 5972537"/>
              <a:gd name="connsiteY2" fmla="*/ 4942390 h 4942390"/>
              <a:gd name="connsiteX3" fmla="*/ 5972537 w 5972537"/>
              <a:gd name="connsiteY3" fmla="*/ 4942390 h 4942390"/>
            </a:gdLst>
            <a:ahLst/>
            <a:cxnLst>
              <a:cxn ang="0">
                <a:pos x="connsiteX0" y="connsiteY0"/>
              </a:cxn>
              <a:cxn ang="0">
                <a:pos x="connsiteX1" y="connsiteY1"/>
              </a:cxn>
              <a:cxn ang="0">
                <a:pos x="connsiteX2" y="connsiteY2"/>
              </a:cxn>
              <a:cxn ang="0">
                <a:pos x="connsiteX3" y="connsiteY3"/>
              </a:cxn>
            </a:cxnLst>
            <a:rect l="l" t="t" r="r" b="b"/>
            <a:pathLst>
              <a:path w="5972537" h="4942390">
                <a:moveTo>
                  <a:pt x="0" y="0"/>
                </a:moveTo>
                <a:lnTo>
                  <a:pt x="590309" y="0"/>
                </a:lnTo>
                <a:lnTo>
                  <a:pt x="590309" y="4942390"/>
                </a:lnTo>
                <a:lnTo>
                  <a:pt x="5972537" y="4942390"/>
                </a:lnTo>
              </a:path>
            </a:pathLst>
          </a:custGeom>
          <a:noFill/>
          <a:ln w="1270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2" name="Title 1">
            <a:extLst>
              <a:ext uri="{FF2B5EF4-FFF2-40B4-BE49-F238E27FC236}">
                <a16:creationId xmlns:a16="http://schemas.microsoft.com/office/drawing/2014/main" id="{CFC469C1-B1BE-4714-AE37-8EEFD0242FF3}"/>
              </a:ext>
            </a:extLst>
          </p:cNvPr>
          <p:cNvSpPr>
            <a:spLocks noGrp="1"/>
          </p:cNvSpPr>
          <p:nvPr>
            <p:ph type="title"/>
          </p:nvPr>
        </p:nvSpPr>
        <p:spPr>
          <a:xfrm>
            <a:off x="588263" y="457200"/>
            <a:ext cx="11018520" cy="553998"/>
          </a:xfrm>
        </p:spPr>
        <p:txBody>
          <a:bodyPr/>
          <a:lstStyle/>
          <a:p>
            <a:r>
              <a:rPr lang="en-US">
                <a:solidFill>
                  <a:srgbClr val="4B53BC"/>
                </a:solidFill>
              </a:rPr>
              <a:t>Build custom apps with PowerApps</a:t>
            </a:r>
          </a:p>
        </p:txBody>
      </p:sp>
      <p:grpSp>
        <p:nvGrpSpPr>
          <p:cNvPr id="6" name="Group 5">
            <a:extLst>
              <a:ext uri="{FF2B5EF4-FFF2-40B4-BE49-F238E27FC236}">
                <a16:creationId xmlns:a16="http://schemas.microsoft.com/office/drawing/2014/main" id="{BB93FDCC-3277-4755-A25D-F3919EFC6D83}"/>
              </a:ext>
            </a:extLst>
          </p:cNvPr>
          <p:cNvGrpSpPr/>
          <p:nvPr/>
        </p:nvGrpSpPr>
        <p:grpSpPr>
          <a:xfrm>
            <a:off x="481880" y="2039757"/>
            <a:ext cx="5156920" cy="553998"/>
            <a:chOff x="481880" y="2143929"/>
            <a:chExt cx="5156920" cy="553998"/>
          </a:xfrm>
        </p:grpSpPr>
        <p:sp>
          <p:nvSpPr>
            <p:cNvPr id="28" name="Rectangle 27">
              <a:extLst>
                <a:ext uri="{FF2B5EF4-FFF2-40B4-BE49-F238E27FC236}">
                  <a16:creationId xmlns:a16="http://schemas.microsoft.com/office/drawing/2014/main" id="{B874790A-A416-4A14-9EBF-04CAC67DFB5C}"/>
                </a:ext>
              </a:extLst>
            </p:cNvPr>
            <p:cNvSpPr/>
            <p:nvPr/>
          </p:nvSpPr>
          <p:spPr>
            <a:xfrm>
              <a:off x="833120" y="2143929"/>
              <a:ext cx="4805680" cy="553998"/>
            </a:xfrm>
            <a:prstGeom prst="rect">
              <a:avLst/>
            </a:prstGeom>
          </p:spPr>
          <p:txBody>
            <a:bodyPr wrap="square" lIns="0" tIns="0" rIns="0" bIns="0">
              <a:spAutoFit/>
            </a:bodyPr>
            <a:lstStyle/>
            <a:p>
              <a:pPr marL="0" marR="0" lvl="1" indent="0" algn="l" defTabSz="932563" rtl="0" eaLnBrk="1" fontAlgn="auto" latinLnBrk="0" hangingPunct="1">
                <a:lnSpc>
                  <a:spcPct val="100000"/>
                </a:lnSpc>
                <a:spcBef>
                  <a:spcPts val="300"/>
                </a:spcBef>
                <a:spcAft>
                  <a:spcPts val="0"/>
                </a:spcAft>
                <a:buClrTx/>
                <a:buSzPct val="90000"/>
                <a:buFontTx/>
                <a:buNone/>
                <a:tabLst/>
                <a:defRPr/>
              </a:pPr>
              <a:r>
                <a:rPr kumimoji="0" lang="en-US" sz="1800" b="0" i="0" u="none" strike="noStrike" kern="1200" cap="none" spc="0" normalizeH="0" baseline="0" noProof="0">
                  <a:ln>
                    <a:noFill/>
                  </a:ln>
                  <a:solidFill>
                    <a:srgbClr val="000000"/>
                  </a:solidFill>
                  <a:effectLst/>
                  <a:uLnTx/>
                  <a:uFillTx/>
                  <a:latin typeface="Segoe UI"/>
                  <a:ea typeface="+mn-lt"/>
                  <a:cs typeface="Segoe UI"/>
                </a:rPr>
                <a:t>Build no-code and low-code </a:t>
              </a:r>
              <a:r>
                <a:rPr kumimoji="0" lang="en-US" sz="1800" b="0" i="0" u="none" strike="noStrike" kern="1200" cap="none" spc="0" normalizeH="0" baseline="0" noProof="0">
                  <a:ln>
                    <a:noFill/>
                  </a:ln>
                  <a:solidFill>
                    <a:srgbClr val="4B53BC"/>
                  </a:solidFill>
                  <a:effectLst/>
                  <a:uLnTx/>
                  <a:uFillTx/>
                  <a:latin typeface="Segoe UI Semibold"/>
                  <a:ea typeface="+mn-lt"/>
                  <a:cs typeface="Segoe UI"/>
                </a:rPr>
                <a:t>apps for PC and mobile</a:t>
              </a:r>
              <a:r>
                <a:rPr kumimoji="0" lang="en-US" sz="1800" b="0" i="0" u="none" strike="noStrike" kern="1200" cap="none" spc="0" normalizeH="0" baseline="0" noProof="0">
                  <a:ln>
                    <a:noFill/>
                  </a:ln>
                  <a:solidFill>
                    <a:srgbClr val="000000"/>
                  </a:solidFill>
                  <a:effectLst/>
                  <a:uLnTx/>
                  <a:uFillTx/>
                  <a:latin typeface="Segoe UI"/>
                  <a:ea typeface="+mn-lt"/>
                  <a:cs typeface="Segoe UI"/>
                </a:rPr>
                <a:t> within Microsoft Teams</a:t>
              </a:r>
            </a:p>
          </p:txBody>
        </p:sp>
        <p:grpSp>
          <p:nvGrpSpPr>
            <p:cNvPr id="29" name="Group 28">
              <a:extLst>
                <a:ext uri="{FF2B5EF4-FFF2-40B4-BE49-F238E27FC236}">
                  <a16:creationId xmlns:a16="http://schemas.microsoft.com/office/drawing/2014/main" id="{4D47439A-F7CA-4271-81B9-6A11C1373412}"/>
                </a:ext>
              </a:extLst>
            </p:cNvPr>
            <p:cNvGrpSpPr/>
            <p:nvPr/>
          </p:nvGrpSpPr>
          <p:grpSpPr>
            <a:xfrm>
              <a:off x="481880" y="2171869"/>
              <a:ext cx="215096" cy="215096"/>
              <a:chOff x="462830" y="1680379"/>
              <a:chExt cx="253196" cy="253196"/>
            </a:xfrm>
          </p:grpSpPr>
          <p:sp>
            <p:nvSpPr>
              <p:cNvPr id="30" name="Oval 29">
                <a:extLst>
                  <a:ext uri="{FF2B5EF4-FFF2-40B4-BE49-F238E27FC236}">
                    <a16:creationId xmlns:a16="http://schemas.microsoft.com/office/drawing/2014/main" id="{35285ADD-2B12-47E0-AA95-8A50B9891211}"/>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1" name="Oval 30">
                <a:extLst>
                  <a:ext uri="{FF2B5EF4-FFF2-40B4-BE49-F238E27FC236}">
                    <a16:creationId xmlns:a16="http://schemas.microsoft.com/office/drawing/2014/main" id="{65DB74EB-1905-4FE0-8D98-D6F2796DB5F9}"/>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grpSp>
        <p:nvGrpSpPr>
          <p:cNvPr id="40" name="Group 39">
            <a:extLst>
              <a:ext uri="{FF2B5EF4-FFF2-40B4-BE49-F238E27FC236}">
                <a16:creationId xmlns:a16="http://schemas.microsoft.com/office/drawing/2014/main" id="{E0C5F5C0-5839-4EF1-BF74-EC25DC68164A}"/>
              </a:ext>
            </a:extLst>
          </p:cNvPr>
          <p:cNvGrpSpPr/>
          <p:nvPr/>
        </p:nvGrpSpPr>
        <p:grpSpPr>
          <a:xfrm>
            <a:off x="481880" y="2930611"/>
            <a:ext cx="5156920" cy="276999"/>
            <a:chOff x="481880" y="2143929"/>
            <a:chExt cx="5156920" cy="276999"/>
          </a:xfrm>
        </p:grpSpPr>
        <p:sp>
          <p:nvSpPr>
            <p:cNvPr id="41" name="Rectangle 40">
              <a:extLst>
                <a:ext uri="{FF2B5EF4-FFF2-40B4-BE49-F238E27FC236}">
                  <a16:creationId xmlns:a16="http://schemas.microsoft.com/office/drawing/2014/main" id="{CC489C0C-6573-424A-BFB4-7CA5D971C9D5}"/>
                </a:ext>
              </a:extLst>
            </p:cNvPr>
            <p:cNvSpPr/>
            <p:nvPr/>
          </p:nvSpPr>
          <p:spPr>
            <a:xfrm>
              <a:off x="833120" y="2143929"/>
              <a:ext cx="4805680" cy="276999"/>
            </a:xfrm>
            <a:prstGeom prst="rect">
              <a:avLst/>
            </a:prstGeom>
          </p:spPr>
          <p:txBody>
            <a:bodyPr wrap="square" lIns="0" tIns="0" rIns="0" bIns="0">
              <a:spAutoFit/>
            </a:bodyPr>
            <a:lstStyle/>
            <a:p>
              <a:pPr marL="0" marR="0" lvl="1" indent="0" algn="l" defTabSz="932563" rtl="0" eaLnBrk="1" fontAlgn="auto" latinLnBrk="0" hangingPunct="1">
                <a:lnSpc>
                  <a:spcPct val="100000"/>
                </a:lnSpc>
                <a:spcBef>
                  <a:spcPts val="300"/>
                </a:spcBef>
                <a:spcAft>
                  <a:spcPts val="0"/>
                </a:spcAft>
                <a:buClrTx/>
                <a:buSzPct val="90000"/>
                <a:buFontTx/>
                <a:buNone/>
                <a:tabLst/>
                <a:defRPr/>
              </a:pPr>
              <a:r>
                <a:rPr kumimoji="0" lang="en-US" sz="1800" b="0" i="0" u="none" strike="noStrike" kern="1200" cap="none" spc="0" normalizeH="0" baseline="0" noProof="0">
                  <a:ln>
                    <a:noFill/>
                  </a:ln>
                  <a:solidFill>
                    <a:srgbClr val="000000"/>
                  </a:solidFill>
                  <a:effectLst/>
                  <a:uLnTx/>
                  <a:uFillTx/>
                  <a:latin typeface="Segoe UI"/>
                  <a:ea typeface="+mn-lt"/>
                  <a:cs typeface="Segoe UI"/>
                </a:rPr>
                <a:t>Access PowerApps </a:t>
              </a:r>
              <a:r>
                <a:rPr kumimoji="0" lang="en-US" sz="1800" b="0" i="0" u="none" strike="noStrike" kern="1200" cap="none" spc="0" normalizeH="0" baseline="0" noProof="0">
                  <a:ln>
                    <a:noFill/>
                  </a:ln>
                  <a:solidFill>
                    <a:srgbClr val="4B53BC"/>
                  </a:solidFill>
                  <a:effectLst/>
                  <a:uLnTx/>
                  <a:uFillTx/>
                  <a:latin typeface="Segoe UI Semibold"/>
                  <a:ea typeface="+mn-lt"/>
                  <a:cs typeface="Segoe UI"/>
                </a:rPr>
                <a:t>within a Teams channel</a:t>
              </a:r>
            </a:p>
          </p:txBody>
        </p:sp>
        <p:grpSp>
          <p:nvGrpSpPr>
            <p:cNvPr id="42" name="Group 41">
              <a:extLst>
                <a:ext uri="{FF2B5EF4-FFF2-40B4-BE49-F238E27FC236}">
                  <a16:creationId xmlns:a16="http://schemas.microsoft.com/office/drawing/2014/main" id="{F0660188-8BFB-453F-9EDA-0C173E48A091}"/>
                </a:ext>
              </a:extLst>
            </p:cNvPr>
            <p:cNvGrpSpPr/>
            <p:nvPr/>
          </p:nvGrpSpPr>
          <p:grpSpPr>
            <a:xfrm>
              <a:off x="481880" y="2171869"/>
              <a:ext cx="215096" cy="215096"/>
              <a:chOff x="462830" y="1680379"/>
              <a:chExt cx="253196" cy="253196"/>
            </a:xfrm>
          </p:grpSpPr>
          <p:sp>
            <p:nvSpPr>
              <p:cNvPr id="43" name="Oval 42">
                <a:extLst>
                  <a:ext uri="{FF2B5EF4-FFF2-40B4-BE49-F238E27FC236}">
                    <a16:creationId xmlns:a16="http://schemas.microsoft.com/office/drawing/2014/main" id="{ECC79BC7-AC21-462B-BACA-1D0D56A2115F}"/>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4" name="Oval 43">
                <a:extLst>
                  <a:ext uri="{FF2B5EF4-FFF2-40B4-BE49-F238E27FC236}">
                    <a16:creationId xmlns:a16="http://schemas.microsoft.com/office/drawing/2014/main" id="{A5D01F45-E0C6-4154-92AD-FE1821083C14}"/>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grpSp>
        <p:nvGrpSpPr>
          <p:cNvPr id="45" name="Group 44">
            <a:extLst>
              <a:ext uri="{FF2B5EF4-FFF2-40B4-BE49-F238E27FC236}">
                <a16:creationId xmlns:a16="http://schemas.microsoft.com/office/drawing/2014/main" id="{8AB8118B-A839-487B-898D-8346D0DB8CB8}"/>
              </a:ext>
            </a:extLst>
          </p:cNvPr>
          <p:cNvGrpSpPr/>
          <p:nvPr/>
        </p:nvGrpSpPr>
        <p:grpSpPr>
          <a:xfrm>
            <a:off x="481880" y="3544466"/>
            <a:ext cx="5156920" cy="553998"/>
            <a:chOff x="481880" y="2143929"/>
            <a:chExt cx="5156920" cy="553998"/>
          </a:xfrm>
        </p:grpSpPr>
        <p:sp>
          <p:nvSpPr>
            <p:cNvPr id="46" name="Rectangle 45">
              <a:extLst>
                <a:ext uri="{FF2B5EF4-FFF2-40B4-BE49-F238E27FC236}">
                  <a16:creationId xmlns:a16="http://schemas.microsoft.com/office/drawing/2014/main" id="{E37C82CA-3002-4862-8E80-FEC8E0529157}"/>
                </a:ext>
              </a:extLst>
            </p:cNvPr>
            <p:cNvSpPr/>
            <p:nvPr/>
          </p:nvSpPr>
          <p:spPr>
            <a:xfrm>
              <a:off x="833120" y="2143929"/>
              <a:ext cx="4805680" cy="553998"/>
            </a:xfrm>
            <a:prstGeom prst="rect">
              <a:avLst/>
            </a:prstGeom>
          </p:spPr>
          <p:txBody>
            <a:bodyPr wrap="square" lIns="0" tIns="0" rIns="0" bIns="0">
              <a:spAutoFit/>
            </a:bodyPr>
            <a:lstStyle/>
            <a:p>
              <a:pPr marL="0" marR="0" lvl="1" indent="0" algn="l" defTabSz="932563" rtl="0" eaLnBrk="1" fontAlgn="auto" latinLnBrk="0" hangingPunct="1">
                <a:lnSpc>
                  <a:spcPct val="100000"/>
                </a:lnSpc>
                <a:spcBef>
                  <a:spcPts val="300"/>
                </a:spcBef>
                <a:spcAft>
                  <a:spcPts val="0"/>
                </a:spcAft>
                <a:buClrTx/>
                <a:buSzPct val="90000"/>
                <a:buFontTx/>
                <a:buNone/>
                <a:tabLst/>
                <a:defRPr/>
              </a:pPr>
              <a:r>
                <a:rPr kumimoji="0" lang="en-US" sz="1800" b="0" i="0" u="none" strike="noStrike" kern="1200" cap="none" spc="0" normalizeH="0" baseline="0" noProof="0">
                  <a:ln>
                    <a:noFill/>
                  </a:ln>
                  <a:solidFill>
                    <a:srgbClr val="4B53BC"/>
                  </a:solidFill>
                  <a:effectLst/>
                  <a:uLnTx/>
                  <a:uFillTx/>
                  <a:latin typeface="Segoe UI Semibold"/>
                  <a:ea typeface="+mn-lt"/>
                  <a:cs typeface="Segoe UI"/>
                </a:rPr>
                <a:t>Add productivity apps </a:t>
              </a:r>
              <a:r>
                <a:rPr kumimoji="0" lang="en-US" sz="1800" b="0" i="0" u="none" strike="noStrike" kern="1200" cap="none" spc="0" normalizeH="0" baseline="0" noProof="0">
                  <a:ln>
                    <a:noFill/>
                  </a:ln>
                  <a:solidFill>
                    <a:srgbClr val="000000"/>
                  </a:solidFill>
                  <a:effectLst/>
                  <a:uLnTx/>
                  <a:uFillTx/>
                  <a:latin typeface="Segoe UI"/>
                  <a:ea typeface="+mn-lt"/>
                  <a:cs typeface="Segoe UI"/>
                </a:rPr>
                <a:t>from the app store, including ISV, </a:t>
              </a:r>
              <a:r>
                <a:rPr kumimoji="0" lang="en-US" sz="1800" b="0" i="0" u="none" strike="noStrike" kern="1200" cap="none" spc="0" normalizeH="0" baseline="0" noProof="0" err="1">
                  <a:ln>
                    <a:noFill/>
                  </a:ln>
                  <a:solidFill>
                    <a:srgbClr val="000000"/>
                  </a:solidFill>
                  <a:effectLst/>
                  <a:uLnTx/>
                  <a:uFillTx/>
                  <a:latin typeface="Segoe UI"/>
                  <a:ea typeface="+mn-lt"/>
                  <a:cs typeface="Segoe UI"/>
                </a:rPr>
                <a:t>LoB</a:t>
              </a:r>
              <a:r>
                <a:rPr kumimoji="0" lang="en-US" sz="1800" b="0" i="0" u="none" strike="noStrike" kern="1200" cap="none" spc="0" normalizeH="0" baseline="0" noProof="0">
                  <a:ln>
                    <a:noFill/>
                  </a:ln>
                  <a:solidFill>
                    <a:srgbClr val="000000"/>
                  </a:solidFill>
                  <a:effectLst/>
                  <a:uLnTx/>
                  <a:uFillTx/>
                  <a:latin typeface="Segoe UI"/>
                  <a:ea typeface="+mn-lt"/>
                  <a:cs typeface="Segoe UI"/>
                </a:rPr>
                <a:t>, and citizen developer apps</a:t>
              </a:r>
            </a:p>
          </p:txBody>
        </p:sp>
        <p:grpSp>
          <p:nvGrpSpPr>
            <p:cNvPr id="47" name="Group 46">
              <a:extLst>
                <a:ext uri="{FF2B5EF4-FFF2-40B4-BE49-F238E27FC236}">
                  <a16:creationId xmlns:a16="http://schemas.microsoft.com/office/drawing/2014/main" id="{3C3EB046-9D2E-42D7-AA09-802A42B043E4}"/>
                </a:ext>
              </a:extLst>
            </p:cNvPr>
            <p:cNvGrpSpPr/>
            <p:nvPr/>
          </p:nvGrpSpPr>
          <p:grpSpPr>
            <a:xfrm>
              <a:off x="481880" y="2171869"/>
              <a:ext cx="215096" cy="215096"/>
              <a:chOff x="462830" y="1680379"/>
              <a:chExt cx="253196" cy="253196"/>
            </a:xfrm>
          </p:grpSpPr>
          <p:sp>
            <p:nvSpPr>
              <p:cNvPr id="48" name="Oval 47">
                <a:extLst>
                  <a:ext uri="{FF2B5EF4-FFF2-40B4-BE49-F238E27FC236}">
                    <a16:creationId xmlns:a16="http://schemas.microsoft.com/office/drawing/2014/main" id="{ADDADEA9-9298-4967-8D84-2056A2C36A23}"/>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9" name="Oval 48">
                <a:extLst>
                  <a:ext uri="{FF2B5EF4-FFF2-40B4-BE49-F238E27FC236}">
                    <a16:creationId xmlns:a16="http://schemas.microsoft.com/office/drawing/2014/main" id="{35170B91-D9C1-49D4-9C86-A19D7A2625A2}"/>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grpSp>
        <p:nvGrpSpPr>
          <p:cNvPr id="55" name="Group 54">
            <a:extLst>
              <a:ext uri="{FF2B5EF4-FFF2-40B4-BE49-F238E27FC236}">
                <a16:creationId xmlns:a16="http://schemas.microsoft.com/office/drawing/2014/main" id="{166F4CC6-82B3-466C-B6F3-A7CA85A9D6C6}"/>
              </a:ext>
            </a:extLst>
          </p:cNvPr>
          <p:cNvGrpSpPr/>
          <p:nvPr/>
        </p:nvGrpSpPr>
        <p:grpSpPr>
          <a:xfrm>
            <a:off x="481880" y="4435320"/>
            <a:ext cx="5293886" cy="276999"/>
            <a:chOff x="481880" y="2143929"/>
            <a:chExt cx="5293886" cy="276999"/>
          </a:xfrm>
        </p:grpSpPr>
        <p:sp>
          <p:nvSpPr>
            <p:cNvPr id="56" name="Rectangle 55">
              <a:extLst>
                <a:ext uri="{FF2B5EF4-FFF2-40B4-BE49-F238E27FC236}">
                  <a16:creationId xmlns:a16="http://schemas.microsoft.com/office/drawing/2014/main" id="{5FCA8DEF-251B-49FF-B897-F0E952C43B7A}"/>
                </a:ext>
              </a:extLst>
            </p:cNvPr>
            <p:cNvSpPr/>
            <p:nvPr/>
          </p:nvSpPr>
          <p:spPr>
            <a:xfrm>
              <a:off x="833119" y="2143929"/>
              <a:ext cx="4942647" cy="276999"/>
            </a:xfrm>
            <a:prstGeom prst="rect">
              <a:avLst/>
            </a:prstGeom>
          </p:spPr>
          <p:txBody>
            <a:bodyPr wrap="square" lIns="0" tIns="0" rIns="0" bIns="0">
              <a:spAutoFit/>
            </a:bodyPr>
            <a:lstStyle/>
            <a:p>
              <a:pPr marL="0" marR="0" lvl="1" indent="0" algn="l" defTabSz="932563" rtl="0" eaLnBrk="1" fontAlgn="auto" latinLnBrk="0" hangingPunct="1">
                <a:lnSpc>
                  <a:spcPct val="100000"/>
                </a:lnSpc>
                <a:spcBef>
                  <a:spcPts val="300"/>
                </a:spcBef>
                <a:spcAft>
                  <a:spcPts val="0"/>
                </a:spcAft>
                <a:buClrTx/>
                <a:buSzPct val="90000"/>
                <a:buFontTx/>
                <a:buNone/>
                <a:tabLst/>
                <a:defRPr/>
              </a:pPr>
              <a:r>
                <a:rPr kumimoji="0" lang="en-US" sz="1800" b="0" i="0" u="none" strike="noStrike" kern="1200" cap="none" spc="0" normalizeH="0" baseline="0" noProof="0">
                  <a:ln>
                    <a:noFill/>
                  </a:ln>
                  <a:solidFill>
                    <a:srgbClr val="000000"/>
                  </a:solidFill>
                  <a:effectLst/>
                  <a:uLnTx/>
                  <a:uFillTx/>
                  <a:latin typeface="Segoe UI"/>
                  <a:ea typeface="+mn-lt"/>
                  <a:cs typeface="Segoe UI"/>
                </a:rPr>
                <a:t>Easily </a:t>
              </a:r>
              <a:r>
                <a:rPr kumimoji="0" lang="en-US" sz="1800" b="0" i="0" u="none" strike="noStrike" kern="1200" cap="none" spc="0" normalizeH="0" baseline="0" noProof="0">
                  <a:ln>
                    <a:noFill/>
                  </a:ln>
                  <a:solidFill>
                    <a:srgbClr val="4B53BC"/>
                  </a:solidFill>
                  <a:effectLst/>
                  <a:uLnTx/>
                  <a:uFillTx/>
                  <a:latin typeface="Segoe UI Semibold"/>
                  <a:ea typeface="+mn-lt"/>
                  <a:cs typeface="Segoe UI"/>
                </a:rPr>
                <a:t>build and deploy custom forms </a:t>
              </a:r>
              <a:r>
                <a:rPr kumimoji="0" lang="en-US" sz="1800" b="0" i="0" u="none" strike="noStrike" kern="1200" cap="none" spc="0" normalizeH="0" baseline="0" noProof="0">
                  <a:ln>
                    <a:noFill/>
                  </a:ln>
                  <a:solidFill>
                    <a:srgbClr val="000000"/>
                  </a:solidFill>
                  <a:effectLst/>
                  <a:uLnTx/>
                  <a:uFillTx/>
                  <a:latin typeface="Segoe UI"/>
                  <a:ea typeface="+mn-lt"/>
                  <a:cs typeface="Segoe UI"/>
                </a:rPr>
                <a:t>to Teams </a:t>
              </a:r>
            </a:p>
          </p:txBody>
        </p:sp>
        <p:grpSp>
          <p:nvGrpSpPr>
            <p:cNvPr id="57" name="Group 56">
              <a:extLst>
                <a:ext uri="{FF2B5EF4-FFF2-40B4-BE49-F238E27FC236}">
                  <a16:creationId xmlns:a16="http://schemas.microsoft.com/office/drawing/2014/main" id="{C17D07D4-F500-4B16-BA2C-9ED08FC974B3}"/>
                </a:ext>
              </a:extLst>
            </p:cNvPr>
            <p:cNvGrpSpPr/>
            <p:nvPr/>
          </p:nvGrpSpPr>
          <p:grpSpPr>
            <a:xfrm>
              <a:off x="481880" y="2171869"/>
              <a:ext cx="215096" cy="215096"/>
              <a:chOff x="462830" y="1680379"/>
              <a:chExt cx="253196" cy="253196"/>
            </a:xfrm>
          </p:grpSpPr>
          <p:sp>
            <p:nvSpPr>
              <p:cNvPr id="58" name="Oval 57">
                <a:extLst>
                  <a:ext uri="{FF2B5EF4-FFF2-40B4-BE49-F238E27FC236}">
                    <a16:creationId xmlns:a16="http://schemas.microsoft.com/office/drawing/2014/main" id="{B1F02DEF-AF97-4EE3-B602-2DE66F339976}"/>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9" name="Oval 58">
                <a:extLst>
                  <a:ext uri="{FF2B5EF4-FFF2-40B4-BE49-F238E27FC236}">
                    <a16:creationId xmlns:a16="http://schemas.microsoft.com/office/drawing/2014/main" id="{2ACBD72A-4B47-43CB-93BF-A54FBCE85506}"/>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grpSp>
        <p:nvGrpSpPr>
          <p:cNvPr id="32" name="Group 31">
            <a:extLst>
              <a:ext uri="{FF2B5EF4-FFF2-40B4-BE49-F238E27FC236}">
                <a16:creationId xmlns:a16="http://schemas.microsoft.com/office/drawing/2014/main" id="{3ED25958-000C-4BE0-A8DC-CF5B96812E37}"/>
              </a:ext>
            </a:extLst>
          </p:cNvPr>
          <p:cNvGrpSpPr/>
          <p:nvPr/>
        </p:nvGrpSpPr>
        <p:grpSpPr>
          <a:xfrm>
            <a:off x="481880" y="5049174"/>
            <a:ext cx="5156920" cy="553998"/>
            <a:chOff x="481880" y="2143929"/>
            <a:chExt cx="5156920" cy="553998"/>
          </a:xfrm>
        </p:grpSpPr>
        <p:sp>
          <p:nvSpPr>
            <p:cNvPr id="36" name="Rectangle 35">
              <a:extLst>
                <a:ext uri="{FF2B5EF4-FFF2-40B4-BE49-F238E27FC236}">
                  <a16:creationId xmlns:a16="http://schemas.microsoft.com/office/drawing/2014/main" id="{1B3F199C-51D0-4A3D-A0D1-37A8FD463150}"/>
                </a:ext>
              </a:extLst>
            </p:cNvPr>
            <p:cNvSpPr/>
            <p:nvPr/>
          </p:nvSpPr>
          <p:spPr>
            <a:xfrm>
              <a:off x="833120" y="2143929"/>
              <a:ext cx="4805680" cy="553998"/>
            </a:xfrm>
            <a:prstGeom prst="rect">
              <a:avLst/>
            </a:prstGeom>
          </p:spPr>
          <p:txBody>
            <a:bodyPr wrap="square" lIns="0" tIns="0" rIns="0" bIns="0">
              <a:spAutoFit/>
            </a:bodyPr>
            <a:lstStyle/>
            <a:p>
              <a:pPr marL="0" marR="0" lvl="1" indent="0" algn="l" defTabSz="932563" rtl="0" eaLnBrk="1" fontAlgn="auto" latinLnBrk="0" hangingPunct="1">
                <a:lnSpc>
                  <a:spcPct val="100000"/>
                </a:lnSpc>
                <a:spcBef>
                  <a:spcPts val="300"/>
                </a:spcBef>
                <a:spcAft>
                  <a:spcPts val="0"/>
                </a:spcAft>
                <a:buClrTx/>
                <a:buSzPct val="90000"/>
                <a:buFontTx/>
                <a:buNone/>
                <a:tabLst/>
                <a:defRPr/>
              </a:pPr>
              <a:r>
                <a:rPr kumimoji="0" lang="en-US" sz="1800" b="0" i="0" u="none" strike="noStrike" kern="1200" cap="none" spc="0" normalizeH="0" baseline="0" noProof="0">
                  <a:ln>
                    <a:noFill/>
                  </a:ln>
                  <a:solidFill>
                    <a:srgbClr val="4B53BC"/>
                  </a:solidFill>
                  <a:effectLst/>
                  <a:uLnTx/>
                  <a:uFillTx/>
                  <a:latin typeface="Segoe UI Semibold"/>
                  <a:ea typeface="+mn-lt"/>
                  <a:cs typeface="Segoe UI"/>
                </a:rPr>
                <a:t>Connect to business data </a:t>
              </a:r>
              <a:r>
                <a:rPr kumimoji="0" lang="en-US" sz="1800" b="0" i="0" u="none" strike="noStrike" kern="1200" cap="none" spc="0" normalizeH="0" baseline="0" noProof="0">
                  <a:ln>
                    <a:noFill/>
                  </a:ln>
                  <a:solidFill>
                    <a:srgbClr val="000000"/>
                  </a:solidFill>
                  <a:effectLst/>
                  <a:uLnTx/>
                  <a:uFillTx/>
                  <a:latin typeface="Segoe UI"/>
                  <a:ea typeface="+mn-lt"/>
                  <a:cs typeface="Segoe UI"/>
                </a:rPr>
                <a:t>in lists, CDS, or any of 300+ connected services</a:t>
              </a:r>
            </a:p>
          </p:txBody>
        </p:sp>
        <p:grpSp>
          <p:nvGrpSpPr>
            <p:cNvPr id="37" name="Group 36">
              <a:extLst>
                <a:ext uri="{FF2B5EF4-FFF2-40B4-BE49-F238E27FC236}">
                  <a16:creationId xmlns:a16="http://schemas.microsoft.com/office/drawing/2014/main" id="{541DDE16-9F08-43C8-9828-2C19B6FA5579}"/>
                </a:ext>
              </a:extLst>
            </p:cNvPr>
            <p:cNvGrpSpPr/>
            <p:nvPr/>
          </p:nvGrpSpPr>
          <p:grpSpPr>
            <a:xfrm>
              <a:off x="481880" y="2171869"/>
              <a:ext cx="215096" cy="215096"/>
              <a:chOff x="462830" y="1680379"/>
              <a:chExt cx="253196" cy="253196"/>
            </a:xfrm>
          </p:grpSpPr>
          <p:sp>
            <p:nvSpPr>
              <p:cNvPr id="38" name="Oval 37">
                <a:extLst>
                  <a:ext uri="{FF2B5EF4-FFF2-40B4-BE49-F238E27FC236}">
                    <a16:creationId xmlns:a16="http://schemas.microsoft.com/office/drawing/2014/main" id="{4D7A2026-F1AD-4603-B414-8806F1911129}"/>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9" name="Oval 38">
                <a:extLst>
                  <a:ext uri="{FF2B5EF4-FFF2-40B4-BE49-F238E27FC236}">
                    <a16:creationId xmlns:a16="http://schemas.microsoft.com/office/drawing/2014/main" id="{A9FE706B-C1EB-415D-AE0F-E3836C5BDC4D}"/>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grpSp>
        <p:nvGrpSpPr>
          <p:cNvPr id="4" name="Group 3">
            <a:extLst>
              <a:ext uri="{FF2B5EF4-FFF2-40B4-BE49-F238E27FC236}">
                <a16:creationId xmlns:a16="http://schemas.microsoft.com/office/drawing/2014/main" id="{62C57081-CD15-4A45-8423-6B8A1BDB48E8}"/>
              </a:ext>
            </a:extLst>
          </p:cNvPr>
          <p:cNvGrpSpPr/>
          <p:nvPr/>
        </p:nvGrpSpPr>
        <p:grpSpPr>
          <a:xfrm>
            <a:off x="5810251" y="1701847"/>
            <a:ext cx="6381749" cy="5156153"/>
            <a:chOff x="5810251" y="1701847"/>
            <a:chExt cx="6381749" cy="5156153"/>
          </a:xfrm>
        </p:grpSpPr>
        <p:pic>
          <p:nvPicPr>
            <p:cNvPr id="50" name="Content Placeholder 5">
              <a:extLst>
                <a:ext uri="{FF2B5EF4-FFF2-40B4-BE49-F238E27FC236}">
                  <a16:creationId xmlns:a16="http://schemas.microsoft.com/office/drawing/2014/main" id="{195EE47B-B6B4-4059-ACB0-52A19AB3CC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84939" y="2326140"/>
              <a:ext cx="5707061" cy="4531860"/>
            </a:xfrm>
            <a:prstGeom prst="rect">
              <a:avLst/>
            </a:prstGeom>
          </p:spPr>
        </p:pic>
        <p:pic>
          <p:nvPicPr>
            <p:cNvPr id="51" name="One Drive Image">
              <a:extLst>
                <a:ext uri="{FF2B5EF4-FFF2-40B4-BE49-F238E27FC236}">
                  <a16:creationId xmlns:a16="http://schemas.microsoft.com/office/drawing/2014/main" id="{75BE888E-95A9-409B-BB21-994B02B0A37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
            <a:stretch/>
          </p:blipFill>
          <p:spPr>
            <a:xfrm>
              <a:off x="5810251" y="1701847"/>
              <a:ext cx="6381749" cy="5156153"/>
            </a:xfrm>
            <a:prstGeom prst="rect">
              <a:avLst/>
            </a:prstGeom>
          </p:spPr>
        </p:pic>
      </p:grpSp>
    </p:spTree>
    <p:extLst>
      <p:ext uri="{BB962C8B-B14F-4D97-AF65-F5344CB8AC3E}">
        <p14:creationId xmlns:p14="http://schemas.microsoft.com/office/powerpoint/2010/main" val="405646255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7E680E90-EADE-47B7-84B7-8EDDB0BA0C53}"/>
              </a:ext>
            </a:extLst>
          </p:cNvPr>
          <p:cNvSpPr/>
          <p:nvPr/>
        </p:nvSpPr>
        <p:spPr bwMode="auto">
          <a:xfrm>
            <a:off x="0" y="1844040"/>
            <a:ext cx="6007261" cy="4730380"/>
          </a:xfrm>
          <a:custGeom>
            <a:avLst/>
            <a:gdLst>
              <a:gd name="connsiteX0" fmla="*/ 0 w 5972537"/>
              <a:gd name="connsiteY0" fmla="*/ 0 h 4942390"/>
              <a:gd name="connsiteX1" fmla="*/ 590309 w 5972537"/>
              <a:gd name="connsiteY1" fmla="*/ 0 h 4942390"/>
              <a:gd name="connsiteX2" fmla="*/ 590309 w 5972537"/>
              <a:gd name="connsiteY2" fmla="*/ 4942390 h 4942390"/>
              <a:gd name="connsiteX3" fmla="*/ 5972537 w 5972537"/>
              <a:gd name="connsiteY3" fmla="*/ 4942390 h 4942390"/>
            </a:gdLst>
            <a:ahLst/>
            <a:cxnLst>
              <a:cxn ang="0">
                <a:pos x="connsiteX0" y="connsiteY0"/>
              </a:cxn>
              <a:cxn ang="0">
                <a:pos x="connsiteX1" y="connsiteY1"/>
              </a:cxn>
              <a:cxn ang="0">
                <a:pos x="connsiteX2" y="connsiteY2"/>
              </a:cxn>
              <a:cxn ang="0">
                <a:pos x="connsiteX3" y="connsiteY3"/>
              </a:cxn>
            </a:cxnLst>
            <a:rect l="l" t="t" r="r" b="b"/>
            <a:pathLst>
              <a:path w="5972537" h="4942390">
                <a:moveTo>
                  <a:pt x="0" y="0"/>
                </a:moveTo>
                <a:lnTo>
                  <a:pt x="590309" y="0"/>
                </a:lnTo>
                <a:lnTo>
                  <a:pt x="590309" y="4942390"/>
                </a:lnTo>
                <a:lnTo>
                  <a:pt x="5972537" y="4942390"/>
                </a:lnTo>
              </a:path>
            </a:pathLst>
          </a:custGeom>
          <a:noFill/>
          <a:ln w="1270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2" name="Title 1">
            <a:extLst>
              <a:ext uri="{FF2B5EF4-FFF2-40B4-BE49-F238E27FC236}">
                <a16:creationId xmlns:a16="http://schemas.microsoft.com/office/drawing/2014/main" id="{CFC469C1-B1BE-4714-AE37-8EEFD0242FF3}"/>
              </a:ext>
            </a:extLst>
          </p:cNvPr>
          <p:cNvSpPr>
            <a:spLocks noGrp="1"/>
          </p:cNvSpPr>
          <p:nvPr>
            <p:ph type="title"/>
          </p:nvPr>
        </p:nvSpPr>
        <p:spPr>
          <a:xfrm>
            <a:off x="588263" y="457200"/>
            <a:ext cx="11018520" cy="553998"/>
          </a:xfrm>
        </p:spPr>
        <p:txBody>
          <a:bodyPr/>
          <a:lstStyle/>
          <a:p>
            <a:r>
              <a:rPr lang="en-US">
                <a:solidFill>
                  <a:srgbClr val="4B53BC"/>
                </a:solidFill>
              </a:rPr>
              <a:t>Uncover insights with Power BI</a:t>
            </a:r>
          </a:p>
        </p:txBody>
      </p:sp>
      <p:grpSp>
        <p:nvGrpSpPr>
          <p:cNvPr id="6" name="Group 5">
            <a:extLst>
              <a:ext uri="{FF2B5EF4-FFF2-40B4-BE49-F238E27FC236}">
                <a16:creationId xmlns:a16="http://schemas.microsoft.com/office/drawing/2014/main" id="{BB93FDCC-3277-4755-A25D-F3919EFC6D83}"/>
              </a:ext>
            </a:extLst>
          </p:cNvPr>
          <p:cNvGrpSpPr/>
          <p:nvPr/>
        </p:nvGrpSpPr>
        <p:grpSpPr>
          <a:xfrm>
            <a:off x="481880" y="2039757"/>
            <a:ext cx="5156920" cy="553998"/>
            <a:chOff x="481880" y="2143929"/>
            <a:chExt cx="5156920" cy="553998"/>
          </a:xfrm>
        </p:grpSpPr>
        <p:sp>
          <p:nvSpPr>
            <p:cNvPr id="28" name="Rectangle 27">
              <a:extLst>
                <a:ext uri="{FF2B5EF4-FFF2-40B4-BE49-F238E27FC236}">
                  <a16:creationId xmlns:a16="http://schemas.microsoft.com/office/drawing/2014/main" id="{B874790A-A416-4A14-9EBF-04CAC67DFB5C}"/>
                </a:ext>
              </a:extLst>
            </p:cNvPr>
            <p:cNvSpPr/>
            <p:nvPr/>
          </p:nvSpPr>
          <p:spPr>
            <a:xfrm>
              <a:off x="833120" y="2143929"/>
              <a:ext cx="4805680" cy="553998"/>
            </a:xfrm>
            <a:prstGeom prst="rect">
              <a:avLst/>
            </a:prstGeom>
          </p:spPr>
          <p:txBody>
            <a:bodyPr wrap="square" lIns="0" tIns="0" rIns="0" bIns="0">
              <a:spAutoFit/>
            </a:bodyPr>
            <a:lstStyle/>
            <a:p>
              <a:pPr marL="0" marR="0" lvl="1" indent="0" algn="l" defTabSz="932563" rtl="0" eaLnBrk="1" fontAlgn="auto" latinLnBrk="0" hangingPunct="1">
                <a:lnSpc>
                  <a:spcPct val="100000"/>
                </a:lnSpc>
                <a:spcBef>
                  <a:spcPts val="300"/>
                </a:spcBef>
                <a:spcAft>
                  <a:spcPts val="0"/>
                </a:spcAft>
                <a:buClrTx/>
                <a:buSzPct val="90000"/>
                <a:buFontTx/>
                <a:buNone/>
                <a:tabLst/>
                <a:defRPr/>
              </a:pPr>
              <a:r>
                <a:rPr kumimoji="0" lang="en-US" sz="1800" b="0" i="0" u="none" strike="noStrike" kern="1200" cap="none" spc="0" normalizeH="0" baseline="0" noProof="0">
                  <a:ln>
                    <a:noFill/>
                  </a:ln>
                  <a:solidFill>
                    <a:srgbClr val="000000"/>
                  </a:solidFill>
                  <a:effectLst/>
                  <a:uLnTx/>
                  <a:uFillTx/>
                  <a:latin typeface="Segoe UI"/>
                  <a:ea typeface="+mn-lt"/>
                  <a:cs typeface="Segoe UI"/>
                </a:rPr>
                <a:t>Make sense of data with </a:t>
              </a:r>
              <a:r>
                <a:rPr kumimoji="0" lang="en-US" sz="1800" b="0" i="0" u="none" strike="noStrike" kern="1200" cap="none" spc="0" normalizeH="0" baseline="0" noProof="0">
                  <a:ln>
                    <a:noFill/>
                  </a:ln>
                  <a:solidFill>
                    <a:srgbClr val="4B53BC"/>
                  </a:solidFill>
                  <a:effectLst/>
                  <a:uLnTx/>
                  <a:uFillTx/>
                  <a:latin typeface="Segoe UI Semibold"/>
                  <a:ea typeface="+mn-lt"/>
                  <a:cs typeface="Segoe UI"/>
                </a:rPr>
                <a:t>beautiful and insightful visualizations </a:t>
              </a:r>
            </a:p>
          </p:txBody>
        </p:sp>
        <p:grpSp>
          <p:nvGrpSpPr>
            <p:cNvPr id="29" name="Group 28">
              <a:extLst>
                <a:ext uri="{FF2B5EF4-FFF2-40B4-BE49-F238E27FC236}">
                  <a16:creationId xmlns:a16="http://schemas.microsoft.com/office/drawing/2014/main" id="{4D47439A-F7CA-4271-81B9-6A11C1373412}"/>
                </a:ext>
              </a:extLst>
            </p:cNvPr>
            <p:cNvGrpSpPr/>
            <p:nvPr/>
          </p:nvGrpSpPr>
          <p:grpSpPr>
            <a:xfrm>
              <a:off x="481880" y="2171869"/>
              <a:ext cx="215096" cy="215096"/>
              <a:chOff x="462830" y="1680379"/>
              <a:chExt cx="253196" cy="253196"/>
            </a:xfrm>
          </p:grpSpPr>
          <p:sp>
            <p:nvSpPr>
              <p:cNvPr id="30" name="Oval 29">
                <a:extLst>
                  <a:ext uri="{FF2B5EF4-FFF2-40B4-BE49-F238E27FC236}">
                    <a16:creationId xmlns:a16="http://schemas.microsoft.com/office/drawing/2014/main" id="{35285ADD-2B12-47E0-AA95-8A50B9891211}"/>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1" name="Oval 30">
                <a:extLst>
                  <a:ext uri="{FF2B5EF4-FFF2-40B4-BE49-F238E27FC236}">
                    <a16:creationId xmlns:a16="http://schemas.microsoft.com/office/drawing/2014/main" id="{65DB74EB-1905-4FE0-8D98-D6F2796DB5F9}"/>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grpSp>
        <p:nvGrpSpPr>
          <p:cNvPr id="40" name="Group 39">
            <a:extLst>
              <a:ext uri="{FF2B5EF4-FFF2-40B4-BE49-F238E27FC236}">
                <a16:creationId xmlns:a16="http://schemas.microsoft.com/office/drawing/2014/main" id="{E0C5F5C0-5839-4EF1-BF74-EC25DC68164A}"/>
              </a:ext>
            </a:extLst>
          </p:cNvPr>
          <p:cNvGrpSpPr/>
          <p:nvPr/>
        </p:nvGrpSpPr>
        <p:grpSpPr>
          <a:xfrm>
            <a:off x="481880" y="2992475"/>
            <a:ext cx="5156920" cy="553998"/>
            <a:chOff x="481880" y="2143929"/>
            <a:chExt cx="5156920" cy="553998"/>
          </a:xfrm>
        </p:grpSpPr>
        <p:sp>
          <p:nvSpPr>
            <p:cNvPr id="41" name="Rectangle 40">
              <a:extLst>
                <a:ext uri="{FF2B5EF4-FFF2-40B4-BE49-F238E27FC236}">
                  <a16:creationId xmlns:a16="http://schemas.microsoft.com/office/drawing/2014/main" id="{CC489C0C-6573-424A-BFB4-7CA5D971C9D5}"/>
                </a:ext>
              </a:extLst>
            </p:cNvPr>
            <p:cNvSpPr/>
            <p:nvPr/>
          </p:nvSpPr>
          <p:spPr>
            <a:xfrm>
              <a:off x="833120" y="2143929"/>
              <a:ext cx="4805680" cy="553998"/>
            </a:xfrm>
            <a:prstGeom prst="rect">
              <a:avLst/>
            </a:prstGeom>
          </p:spPr>
          <p:txBody>
            <a:bodyPr wrap="square" lIns="0" tIns="0" rIns="0" bIns="0">
              <a:spAutoFit/>
            </a:bodyPr>
            <a:lstStyle/>
            <a:p>
              <a:pPr marL="0" marR="0" lvl="1" indent="0" algn="l" defTabSz="932563" rtl="0" eaLnBrk="1" fontAlgn="auto" latinLnBrk="0" hangingPunct="1">
                <a:lnSpc>
                  <a:spcPct val="100000"/>
                </a:lnSpc>
                <a:spcBef>
                  <a:spcPts val="300"/>
                </a:spcBef>
                <a:spcAft>
                  <a:spcPts val="0"/>
                </a:spcAft>
                <a:buClrTx/>
                <a:buSzPct val="90000"/>
                <a:buFontTx/>
                <a:buNone/>
                <a:tabLst/>
                <a:defRPr/>
              </a:pPr>
              <a:r>
                <a:rPr kumimoji="0" lang="en-US" sz="1800" b="0" i="0" u="none" strike="noStrike" kern="1200" cap="none" spc="0" normalizeH="0" baseline="0" noProof="0">
                  <a:ln>
                    <a:noFill/>
                  </a:ln>
                  <a:solidFill>
                    <a:srgbClr val="000000"/>
                  </a:solidFill>
                  <a:effectLst/>
                  <a:uLnTx/>
                  <a:uFillTx/>
                  <a:latin typeface="Segoe UI"/>
                  <a:ea typeface="+mn-lt"/>
                  <a:cs typeface="Segoe UI"/>
                </a:rPr>
                <a:t>Add Power BI reports as a </a:t>
              </a:r>
              <a:r>
                <a:rPr kumimoji="0" lang="en-US" sz="1800" b="0" i="0" u="none" strike="noStrike" kern="1200" cap="none" spc="0" normalizeH="0" baseline="0" noProof="0">
                  <a:ln>
                    <a:noFill/>
                  </a:ln>
                  <a:solidFill>
                    <a:srgbClr val="4B53BC"/>
                  </a:solidFill>
                  <a:effectLst/>
                  <a:uLnTx/>
                  <a:uFillTx/>
                  <a:latin typeface="Segoe UI Semibold"/>
                  <a:ea typeface="+mn-lt"/>
                  <a:cs typeface="Segoe UI"/>
                </a:rPr>
                <a:t>tab in teams' channel </a:t>
              </a:r>
              <a:r>
                <a:rPr kumimoji="0" lang="en-US" sz="1800" b="0" i="0" u="none" strike="noStrike" kern="1200" cap="none" spc="0" normalizeH="0" baseline="0" noProof="0">
                  <a:ln>
                    <a:noFill/>
                  </a:ln>
                  <a:solidFill>
                    <a:srgbClr val="000000"/>
                  </a:solidFill>
                  <a:effectLst/>
                  <a:uLnTx/>
                  <a:uFillTx/>
                  <a:latin typeface="Segoe UI"/>
                  <a:ea typeface="+mn-lt"/>
                  <a:cs typeface="Segoe UI"/>
                </a:rPr>
                <a:t>or to </a:t>
              </a:r>
              <a:r>
                <a:rPr kumimoji="0" lang="en-US" sz="1800" b="0" i="0" u="none" strike="noStrike" kern="1200" cap="none" spc="0" normalizeH="0" baseline="0" noProof="0">
                  <a:ln>
                    <a:noFill/>
                  </a:ln>
                  <a:solidFill>
                    <a:srgbClr val="4B53BC"/>
                  </a:solidFill>
                  <a:effectLst/>
                  <a:uLnTx/>
                  <a:uFillTx/>
                  <a:latin typeface="Segoe UI Semibold"/>
                  <a:ea typeface="+mn-lt"/>
                  <a:cs typeface="Segoe UI"/>
                </a:rPr>
                <a:t>custom dashboards</a:t>
              </a:r>
            </a:p>
          </p:txBody>
        </p:sp>
        <p:grpSp>
          <p:nvGrpSpPr>
            <p:cNvPr id="42" name="Group 41">
              <a:extLst>
                <a:ext uri="{FF2B5EF4-FFF2-40B4-BE49-F238E27FC236}">
                  <a16:creationId xmlns:a16="http://schemas.microsoft.com/office/drawing/2014/main" id="{F0660188-8BFB-453F-9EDA-0C173E48A091}"/>
                </a:ext>
              </a:extLst>
            </p:cNvPr>
            <p:cNvGrpSpPr/>
            <p:nvPr/>
          </p:nvGrpSpPr>
          <p:grpSpPr>
            <a:xfrm>
              <a:off x="481880" y="2171869"/>
              <a:ext cx="215096" cy="215096"/>
              <a:chOff x="462830" y="1680379"/>
              <a:chExt cx="253196" cy="253196"/>
            </a:xfrm>
          </p:grpSpPr>
          <p:sp>
            <p:nvSpPr>
              <p:cNvPr id="43" name="Oval 42">
                <a:extLst>
                  <a:ext uri="{FF2B5EF4-FFF2-40B4-BE49-F238E27FC236}">
                    <a16:creationId xmlns:a16="http://schemas.microsoft.com/office/drawing/2014/main" id="{ECC79BC7-AC21-462B-BACA-1D0D56A2115F}"/>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4" name="Oval 43">
                <a:extLst>
                  <a:ext uri="{FF2B5EF4-FFF2-40B4-BE49-F238E27FC236}">
                    <a16:creationId xmlns:a16="http://schemas.microsoft.com/office/drawing/2014/main" id="{A5D01F45-E0C6-4154-92AD-FE1821083C14}"/>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grpSp>
        <p:nvGrpSpPr>
          <p:cNvPr id="55" name="Group 54">
            <a:extLst>
              <a:ext uri="{FF2B5EF4-FFF2-40B4-BE49-F238E27FC236}">
                <a16:creationId xmlns:a16="http://schemas.microsoft.com/office/drawing/2014/main" id="{166F4CC6-82B3-466C-B6F3-A7CA85A9D6C6}"/>
              </a:ext>
            </a:extLst>
          </p:cNvPr>
          <p:cNvGrpSpPr/>
          <p:nvPr/>
        </p:nvGrpSpPr>
        <p:grpSpPr>
          <a:xfrm>
            <a:off x="481880" y="3945193"/>
            <a:ext cx="5293886" cy="276999"/>
            <a:chOff x="481880" y="2143929"/>
            <a:chExt cx="5293886" cy="276999"/>
          </a:xfrm>
        </p:grpSpPr>
        <p:sp>
          <p:nvSpPr>
            <p:cNvPr id="56" name="Rectangle 55">
              <a:extLst>
                <a:ext uri="{FF2B5EF4-FFF2-40B4-BE49-F238E27FC236}">
                  <a16:creationId xmlns:a16="http://schemas.microsoft.com/office/drawing/2014/main" id="{5FCA8DEF-251B-49FF-B897-F0E952C43B7A}"/>
                </a:ext>
              </a:extLst>
            </p:cNvPr>
            <p:cNvSpPr/>
            <p:nvPr/>
          </p:nvSpPr>
          <p:spPr>
            <a:xfrm>
              <a:off x="833119" y="2143929"/>
              <a:ext cx="4942647" cy="276999"/>
            </a:xfrm>
            <a:prstGeom prst="rect">
              <a:avLst/>
            </a:prstGeom>
          </p:spPr>
          <p:txBody>
            <a:bodyPr wrap="square" lIns="0" tIns="0" rIns="0" bIns="0">
              <a:spAutoFit/>
            </a:bodyPr>
            <a:lstStyle/>
            <a:p>
              <a:pPr marL="0" marR="0" lvl="1" indent="0" algn="l" defTabSz="932563" rtl="0" eaLnBrk="1" fontAlgn="auto" latinLnBrk="0" hangingPunct="1">
                <a:lnSpc>
                  <a:spcPct val="100000"/>
                </a:lnSpc>
                <a:spcBef>
                  <a:spcPts val="300"/>
                </a:spcBef>
                <a:spcAft>
                  <a:spcPts val="0"/>
                </a:spcAft>
                <a:buClrTx/>
                <a:buSzPct val="90000"/>
                <a:buFontTx/>
                <a:buNone/>
                <a:tabLst/>
                <a:defRPr/>
              </a:pPr>
              <a:r>
                <a:rPr kumimoji="0" lang="en-US" sz="1800" b="0" i="0" u="none" strike="noStrike" kern="1200" cap="none" spc="0" normalizeH="0" baseline="0" noProof="0">
                  <a:ln>
                    <a:noFill/>
                  </a:ln>
                  <a:solidFill>
                    <a:srgbClr val="000000"/>
                  </a:solidFill>
                  <a:effectLst/>
                  <a:uLnTx/>
                  <a:uFillTx/>
                  <a:latin typeface="Segoe UI"/>
                  <a:ea typeface="+mn-lt"/>
                  <a:cs typeface="Segoe UI"/>
                </a:rPr>
                <a:t>Share data </a:t>
              </a:r>
              <a:r>
                <a:rPr kumimoji="0" lang="en-US" sz="1800" b="0" i="0" u="none" strike="noStrike" kern="1200" cap="none" spc="0" normalizeH="0" baseline="0" noProof="0">
                  <a:ln>
                    <a:noFill/>
                  </a:ln>
                  <a:solidFill>
                    <a:srgbClr val="4B53BC"/>
                  </a:solidFill>
                  <a:effectLst/>
                  <a:uLnTx/>
                  <a:uFillTx/>
                  <a:latin typeface="Segoe UI Semibold"/>
                  <a:ea typeface="+mn-lt"/>
                  <a:cs typeface="Segoe UI"/>
                </a:rPr>
                <a:t>insights during meetings</a:t>
              </a:r>
              <a:r>
                <a:rPr kumimoji="0" lang="en-US" sz="1800" b="0" i="0" u="none" strike="noStrike" kern="1200" cap="none" spc="0" normalizeH="0" baseline="0" noProof="0">
                  <a:ln>
                    <a:noFill/>
                  </a:ln>
                  <a:solidFill>
                    <a:srgbClr val="000000"/>
                  </a:solidFill>
                  <a:effectLst/>
                  <a:uLnTx/>
                  <a:uFillTx/>
                  <a:latin typeface="Segoe UI"/>
                  <a:ea typeface="+mn-lt"/>
                  <a:cs typeface="Segoe UI"/>
                </a:rPr>
                <a:t>, in Teams</a:t>
              </a:r>
            </a:p>
          </p:txBody>
        </p:sp>
        <p:grpSp>
          <p:nvGrpSpPr>
            <p:cNvPr id="57" name="Group 56">
              <a:extLst>
                <a:ext uri="{FF2B5EF4-FFF2-40B4-BE49-F238E27FC236}">
                  <a16:creationId xmlns:a16="http://schemas.microsoft.com/office/drawing/2014/main" id="{C17D07D4-F500-4B16-BA2C-9ED08FC974B3}"/>
                </a:ext>
              </a:extLst>
            </p:cNvPr>
            <p:cNvGrpSpPr/>
            <p:nvPr/>
          </p:nvGrpSpPr>
          <p:grpSpPr>
            <a:xfrm>
              <a:off x="481880" y="2171869"/>
              <a:ext cx="215096" cy="215096"/>
              <a:chOff x="462830" y="1680379"/>
              <a:chExt cx="253196" cy="253196"/>
            </a:xfrm>
          </p:grpSpPr>
          <p:sp>
            <p:nvSpPr>
              <p:cNvPr id="58" name="Oval 57">
                <a:extLst>
                  <a:ext uri="{FF2B5EF4-FFF2-40B4-BE49-F238E27FC236}">
                    <a16:creationId xmlns:a16="http://schemas.microsoft.com/office/drawing/2014/main" id="{B1F02DEF-AF97-4EE3-B602-2DE66F339976}"/>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9" name="Oval 58">
                <a:extLst>
                  <a:ext uri="{FF2B5EF4-FFF2-40B4-BE49-F238E27FC236}">
                    <a16:creationId xmlns:a16="http://schemas.microsoft.com/office/drawing/2014/main" id="{2ACBD72A-4B47-43CB-93BF-A54FBCE85506}"/>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grpSp>
        <p:nvGrpSpPr>
          <p:cNvPr id="32" name="Group 31">
            <a:extLst>
              <a:ext uri="{FF2B5EF4-FFF2-40B4-BE49-F238E27FC236}">
                <a16:creationId xmlns:a16="http://schemas.microsoft.com/office/drawing/2014/main" id="{3ED25958-000C-4BE0-A8DC-CF5B96812E37}"/>
              </a:ext>
            </a:extLst>
          </p:cNvPr>
          <p:cNvGrpSpPr/>
          <p:nvPr/>
        </p:nvGrpSpPr>
        <p:grpSpPr>
          <a:xfrm>
            <a:off x="481880" y="4620911"/>
            <a:ext cx="5156920" cy="553998"/>
            <a:chOff x="481880" y="2143929"/>
            <a:chExt cx="5156920" cy="553998"/>
          </a:xfrm>
        </p:grpSpPr>
        <p:sp>
          <p:nvSpPr>
            <p:cNvPr id="36" name="Rectangle 35">
              <a:extLst>
                <a:ext uri="{FF2B5EF4-FFF2-40B4-BE49-F238E27FC236}">
                  <a16:creationId xmlns:a16="http://schemas.microsoft.com/office/drawing/2014/main" id="{1B3F199C-51D0-4A3D-A0D1-37A8FD463150}"/>
                </a:ext>
              </a:extLst>
            </p:cNvPr>
            <p:cNvSpPr/>
            <p:nvPr/>
          </p:nvSpPr>
          <p:spPr>
            <a:xfrm>
              <a:off x="833120" y="2143929"/>
              <a:ext cx="4805680" cy="553998"/>
            </a:xfrm>
            <a:prstGeom prst="rect">
              <a:avLst/>
            </a:prstGeom>
          </p:spPr>
          <p:txBody>
            <a:bodyPr wrap="square" lIns="0" tIns="0" rIns="0" bIns="0">
              <a:spAutoFit/>
            </a:bodyPr>
            <a:lstStyle/>
            <a:p>
              <a:pPr marL="0" marR="0" lvl="1" indent="0" algn="l" defTabSz="932563" rtl="0" eaLnBrk="1" fontAlgn="auto" latinLnBrk="0" hangingPunct="1">
                <a:lnSpc>
                  <a:spcPct val="100000"/>
                </a:lnSpc>
                <a:spcBef>
                  <a:spcPts val="300"/>
                </a:spcBef>
                <a:spcAft>
                  <a:spcPts val="0"/>
                </a:spcAft>
                <a:buClrTx/>
                <a:buSzPct val="90000"/>
                <a:buFontTx/>
                <a:buNone/>
                <a:tabLst/>
                <a:defRPr/>
              </a:pPr>
              <a:r>
                <a:rPr kumimoji="0" lang="en-US" sz="1800" b="0" i="0" u="none" strike="noStrike" kern="1200" cap="none" spc="0" normalizeH="0" baseline="0" noProof="0">
                  <a:ln>
                    <a:noFill/>
                  </a:ln>
                  <a:solidFill>
                    <a:srgbClr val="000000"/>
                  </a:solidFill>
                  <a:effectLst/>
                  <a:uLnTx/>
                  <a:uFillTx/>
                  <a:latin typeface="Segoe UI"/>
                  <a:ea typeface="+mn-lt"/>
                  <a:cs typeface="Segoe UI"/>
                </a:rPr>
                <a:t>Easily </a:t>
              </a:r>
              <a:r>
                <a:rPr kumimoji="0" lang="en-US" sz="1800" b="0" i="0" u="none" strike="noStrike" kern="1200" cap="none" spc="0" normalizeH="0" baseline="0" noProof="0">
                  <a:ln>
                    <a:noFill/>
                  </a:ln>
                  <a:solidFill>
                    <a:srgbClr val="4B53BC"/>
                  </a:solidFill>
                  <a:effectLst/>
                  <a:uLnTx/>
                  <a:uFillTx/>
                  <a:latin typeface="Segoe UI Semibold"/>
                  <a:ea typeface="+mn-lt"/>
                  <a:cs typeface="Segoe UI"/>
                </a:rPr>
                <a:t>create reports </a:t>
              </a:r>
              <a:r>
                <a:rPr kumimoji="0" lang="en-US" sz="1800" b="0" i="0" u="none" strike="noStrike" kern="1200" cap="none" spc="0" normalizeH="0" baseline="0" noProof="0">
                  <a:ln>
                    <a:noFill/>
                  </a:ln>
                  <a:solidFill>
                    <a:srgbClr val="000000"/>
                  </a:solidFill>
                  <a:effectLst/>
                  <a:uLnTx/>
                  <a:uFillTx/>
                  <a:latin typeface="Segoe UI"/>
                  <a:ea typeface="+mn-lt"/>
                  <a:cs typeface="Segoe UI"/>
                </a:rPr>
                <a:t>from Excel or CSV</a:t>
              </a:r>
              <a:br>
                <a:rPr kumimoji="0" lang="en-US" sz="1800" b="0" i="0" u="none" strike="noStrike" kern="1200" cap="none" spc="0" normalizeH="0" baseline="0" noProof="0">
                  <a:ln>
                    <a:noFill/>
                  </a:ln>
                  <a:solidFill>
                    <a:srgbClr val="000000"/>
                  </a:solidFill>
                  <a:effectLst/>
                  <a:uLnTx/>
                  <a:uFillTx/>
                  <a:latin typeface="Segoe UI"/>
                  <a:ea typeface="+mn-lt"/>
                  <a:cs typeface="Segoe UI"/>
                </a:rPr>
              </a:br>
              <a:r>
                <a:rPr kumimoji="0" lang="en-US" sz="1800" b="0" i="0" u="none" strike="noStrike" kern="1200" cap="none" spc="0" normalizeH="0" baseline="0" noProof="0">
                  <a:ln>
                    <a:noFill/>
                  </a:ln>
                  <a:solidFill>
                    <a:srgbClr val="000000"/>
                  </a:solidFill>
                  <a:effectLst/>
                  <a:uLnTx/>
                  <a:uFillTx/>
                  <a:latin typeface="Segoe UI"/>
                  <a:ea typeface="+mn-lt"/>
                  <a:cs typeface="Segoe UI"/>
                </a:rPr>
                <a:t>files in SharePoint libraries</a:t>
              </a:r>
            </a:p>
          </p:txBody>
        </p:sp>
        <p:grpSp>
          <p:nvGrpSpPr>
            <p:cNvPr id="37" name="Group 36">
              <a:extLst>
                <a:ext uri="{FF2B5EF4-FFF2-40B4-BE49-F238E27FC236}">
                  <a16:creationId xmlns:a16="http://schemas.microsoft.com/office/drawing/2014/main" id="{541DDE16-9F08-43C8-9828-2C19B6FA5579}"/>
                </a:ext>
              </a:extLst>
            </p:cNvPr>
            <p:cNvGrpSpPr/>
            <p:nvPr/>
          </p:nvGrpSpPr>
          <p:grpSpPr>
            <a:xfrm>
              <a:off x="481880" y="2171869"/>
              <a:ext cx="215096" cy="215096"/>
              <a:chOff x="462830" y="1680379"/>
              <a:chExt cx="253196" cy="253196"/>
            </a:xfrm>
          </p:grpSpPr>
          <p:sp>
            <p:nvSpPr>
              <p:cNvPr id="38" name="Oval 37">
                <a:extLst>
                  <a:ext uri="{FF2B5EF4-FFF2-40B4-BE49-F238E27FC236}">
                    <a16:creationId xmlns:a16="http://schemas.microsoft.com/office/drawing/2014/main" id="{4D7A2026-F1AD-4603-B414-8806F1911129}"/>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9" name="Oval 38">
                <a:extLst>
                  <a:ext uri="{FF2B5EF4-FFF2-40B4-BE49-F238E27FC236}">
                    <a16:creationId xmlns:a16="http://schemas.microsoft.com/office/drawing/2014/main" id="{A9FE706B-C1EB-415D-AE0F-E3836C5BDC4D}"/>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grpSp>
        <p:nvGrpSpPr>
          <p:cNvPr id="3" name="Group 2">
            <a:extLst>
              <a:ext uri="{FF2B5EF4-FFF2-40B4-BE49-F238E27FC236}">
                <a16:creationId xmlns:a16="http://schemas.microsoft.com/office/drawing/2014/main" id="{4CA8FE06-7F42-4566-A241-AF1CD1AFB860}"/>
              </a:ext>
            </a:extLst>
          </p:cNvPr>
          <p:cNvGrpSpPr/>
          <p:nvPr/>
        </p:nvGrpSpPr>
        <p:grpSpPr>
          <a:xfrm>
            <a:off x="5810251" y="1701847"/>
            <a:ext cx="6381749" cy="5156153"/>
            <a:chOff x="5810251" y="1701847"/>
            <a:chExt cx="6381749" cy="5156153"/>
          </a:xfrm>
        </p:grpSpPr>
        <p:pic>
          <p:nvPicPr>
            <p:cNvPr id="33" name="Content Placeholder 4">
              <a:extLst>
                <a:ext uri="{FF2B5EF4-FFF2-40B4-BE49-F238E27FC236}">
                  <a16:creationId xmlns:a16="http://schemas.microsoft.com/office/drawing/2014/main" id="{2F168CBE-B4C8-4809-BC9E-197998ED4C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84939" y="2326140"/>
              <a:ext cx="5707061" cy="4531860"/>
            </a:xfrm>
            <a:prstGeom prst="rect">
              <a:avLst/>
            </a:prstGeom>
          </p:spPr>
        </p:pic>
        <p:pic>
          <p:nvPicPr>
            <p:cNvPr id="34" name="One Drive Image">
              <a:extLst>
                <a:ext uri="{FF2B5EF4-FFF2-40B4-BE49-F238E27FC236}">
                  <a16:creationId xmlns:a16="http://schemas.microsoft.com/office/drawing/2014/main" id="{B3D4D266-6602-48DC-9875-01854F9BE75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
            <a:stretch/>
          </p:blipFill>
          <p:spPr>
            <a:xfrm>
              <a:off x="5810251" y="1701847"/>
              <a:ext cx="6381749" cy="5156153"/>
            </a:xfrm>
            <a:prstGeom prst="rect">
              <a:avLst/>
            </a:prstGeom>
          </p:spPr>
        </p:pic>
      </p:grpSp>
    </p:spTree>
    <p:extLst>
      <p:ext uri="{BB962C8B-B14F-4D97-AF65-F5344CB8AC3E}">
        <p14:creationId xmlns:p14="http://schemas.microsoft.com/office/powerpoint/2010/main" val="338385513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indoor, building, floor, sitting&#10;&#10;Description automatically generated">
            <a:extLst>
              <a:ext uri="{FF2B5EF4-FFF2-40B4-BE49-F238E27FC236}">
                <a16:creationId xmlns:a16="http://schemas.microsoft.com/office/drawing/2014/main" id="{CCF74AE2-B96C-423E-9D72-B42438A13152}"/>
              </a:ext>
            </a:extLst>
          </p:cNvPr>
          <p:cNvPicPr>
            <a:picLocks/>
          </p:cNvPicPr>
          <p:nvPr/>
        </p:nvPicPr>
        <p:blipFill rotWithShape="1">
          <a:blip r:embed="rId3" cstate="screen">
            <a:extLst>
              <a:ext uri="{28A0092B-C50C-407E-A947-70E740481C1C}">
                <a14:useLocalDpi xmlns:a14="http://schemas.microsoft.com/office/drawing/2010/main"/>
              </a:ext>
            </a:extLst>
          </a:blip>
          <a:srcRect l="523" t="28491" r="1131" b="3939"/>
          <a:stretch/>
        </p:blipFill>
        <p:spPr>
          <a:xfrm>
            <a:off x="632573" y="1488441"/>
            <a:ext cx="2026352" cy="3144519"/>
          </a:xfrm>
          <a:custGeom>
            <a:avLst/>
            <a:gdLst>
              <a:gd name="connsiteX0" fmla="*/ 0 w 2026352"/>
              <a:gd name="connsiteY0" fmla="*/ 0 h 3144519"/>
              <a:gd name="connsiteX1" fmla="*/ 2026352 w 2026352"/>
              <a:gd name="connsiteY1" fmla="*/ 0 h 3144519"/>
              <a:gd name="connsiteX2" fmla="*/ 2026352 w 2026352"/>
              <a:gd name="connsiteY2" fmla="*/ 3144519 h 3144519"/>
              <a:gd name="connsiteX3" fmla="*/ 0 w 2026352"/>
              <a:gd name="connsiteY3" fmla="*/ 3144519 h 3144519"/>
            </a:gdLst>
            <a:ahLst/>
            <a:cxnLst>
              <a:cxn ang="0">
                <a:pos x="connsiteX0" y="connsiteY0"/>
              </a:cxn>
              <a:cxn ang="0">
                <a:pos x="connsiteX1" y="connsiteY1"/>
              </a:cxn>
              <a:cxn ang="0">
                <a:pos x="connsiteX2" y="connsiteY2"/>
              </a:cxn>
              <a:cxn ang="0">
                <a:pos x="connsiteX3" y="connsiteY3"/>
              </a:cxn>
            </a:cxnLst>
            <a:rect l="l" t="t" r="r" b="b"/>
            <a:pathLst>
              <a:path w="2026352" h="3144519">
                <a:moveTo>
                  <a:pt x="0" y="0"/>
                </a:moveTo>
                <a:lnTo>
                  <a:pt x="2026352" y="0"/>
                </a:lnTo>
                <a:lnTo>
                  <a:pt x="2026352" y="3144519"/>
                </a:lnTo>
                <a:lnTo>
                  <a:pt x="0" y="3144519"/>
                </a:lnTo>
                <a:close/>
              </a:path>
            </a:pathLst>
          </a:custGeom>
        </p:spPr>
      </p:pic>
      <p:pic>
        <p:nvPicPr>
          <p:cNvPr id="26" name="Picture 25" descr="Image result for languages">
            <a:extLst>
              <a:ext uri="{FF2B5EF4-FFF2-40B4-BE49-F238E27FC236}">
                <a16:creationId xmlns:a16="http://schemas.microsoft.com/office/drawing/2014/main" id="{D36EDA5F-8636-4586-9411-CECDA9A26290}"/>
              </a:ext>
            </a:extLst>
          </p:cNvPr>
          <p:cNvPicPr>
            <a:picLocks noChangeArrowheads="1"/>
          </p:cNvPicPr>
          <p:nvPr/>
        </p:nvPicPr>
        <p:blipFill rotWithShape="1">
          <a:blip r:embed="rId4" cstate="screen">
            <a:extLst>
              <a:ext uri="{28A0092B-C50C-407E-A947-70E740481C1C}">
                <a14:useLocalDpi xmlns:a14="http://schemas.microsoft.com/office/drawing/2010/main"/>
              </a:ext>
            </a:extLst>
          </a:blip>
          <a:srcRect l="1743" t="19577" r="490" b="4439"/>
          <a:stretch/>
        </p:blipFill>
        <p:spPr bwMode="auto">
          <a:xfrm>
            <a:off x="5085648" y="1488440"/>
            <a:ext cx="2026352" cy="3144519"/>
          </a:xfrm>
          <a:custGeom>
            <a:avLst/>
            <a:gdLst>
              <a:gd name="connsiteX0" fmla="*/ 0 w 2026352"/>
              <a:gd name="connsiteY0" fmla="*/ 0 h 3144519"/>
              <a:gd name="connsiteX1" fmla="*/ 2026352 w 2026352"/>
              <a:gd name="connsiteY1" fmla="*/ 0 h 3144519"/>
              <a:gd name="connsiteX2" fmla="*/ 2026352 w 2026352"/>
              <a:gd name="connsiteY2" fmla="*/ 3144519 h 3144519"/>
              <a:gd name="connsiteX3" fmla="*/ 0 w 2026352"/>
              <a:gd name="connsiteY3" fmla="*/ 3144519 h 3144519"/>
            </a:gdLst>
            <a:ahLst/>
            <a:cxnLst>
              <a:cxn ang="0">
                <a:pos x="connsiteX0" y="connsiteY0"/>
              </a:cxn>
              <a:cxn ang="0">
                <a:pos x="connsiteX1" y="connsiteY1"/>
              </a:cxn>
              <a:cxn ang="0">
                <a:pos x="connsiteX2" y="connsiteY2"/>
              </a:cxn>
              <a:cxn ang="0">
                <a:pos x="connsiteX3" y="connsiteY3"/>
              </a:cxn>
            </a:cxnLst>
            <a:rect l="l" t="t" r="r" b="b"/>
            <a:pathLst>
              <a:path w="2026352" h="3144519">
                <a:moveTo>
                  <a:pt x="0" y="0"/>
                </a:moveTo>
                <a:lnTo>
                  <a:pt x="2026352" y="0"/>
                </a:lnTo>
                <a:lnTo>
                  <a:pt x="2026352" y="3144519"/>
                </a:lnTo>
                <a:lnTo>
                  <a:pt x="0" y="3144519"/>
                </a:lnTo>
                <a:close/>
              </a:path>
            </a:pathLst>
          </a:custGeom>
          <a:extLst>
            <a:ext uri="{909E8E84-426E-40DD-AFC4-6F175D3DCCD1}">
              <a14:hiddenFill xmlns:a14="http://schemas.microsoft.com/office/drawing/2010/main">
                <a:solidFill>
                  <a:srgbClr val="FFFFFF"/>
                </a:solidFill>
              </a14:hiddenFill>
            </a:ext>
          </a:extLst>
        </p:spPr>
      </p:pic>
      <p:pic>
        <p:nvPicPr>
          <p:cNvPr id="27" name="Picture 26" descr="Two people standing in a room&#10;&#10;Description generated with high confidence">
            <a:extLst>
              <a:ext uri="{FF2B5EF4-FFF2-40B4-BE49-F238E27FC236}">
                <a16:creationId xmlns:a16="http://schemas.microsoft.com/office/drawing/2014/main" id="{069EA15C-5E0D-4955-985D-608D4CD35AE4}"/>
              </a:ext>
            </a:extLst>
          </p:cNvPr>
          <p:cNvPicPr>
            <a:picLocks/>
          </p:cNvPicPr>
          <p:nvPr/>
        </p:nvPicPr>
        <p:blipFill rotWithShape="1">
          <a:blip r:embed="rId5" cstate="screen">
            <a:extLst>
              <a:ext uri="{28A0092B-C50C-407E-A947-70E740481C1C}">
                <a14:useLocalDpi xmlns:a14="http://schemas.microsoft.com/office/drawing/2010/main"/>
              </a:ext>
            </a:extLst>
          </a:blip>
          <a:srcRect l="670" t="27447" r="914" b="4912"/>
          <a:stretch/>
        </p:blipFill>
        <p:spPr>
          <a:xfrm>
            <a:off x="7312186" y="1488441"/>
            <a:ext cx="2026352" cy="3144519"/>
          </a:xfrm>
          <a:custGeom>
            <a:avLst/>
            <a:gdLst>
              <a:gd name="connsiteX0" fmla="*/ 0 w 2026352"/>
              <a:gd name="connsiteY0" fmla="*/ 0 h 3144519"/>
              <a:gd name="connsiteX1" fmla="*/ 2026352 w 2026352"/>
              <a:gd name="connsiteY1" fmla="*/ 0 h 3144519"/>
              <a:gd name="connsiteX2" fmla="*/ 2026352 w 2026352"/>
              <a:gd name="connsiteY2" fmla="*/ 3144519 h 3144519"/>
              <a:gd name="connsiteX3" fmla="*/ 0 w 2026352"/>
              <a:gd name="connsiteY3" fmla="*/ 3144519 h 3144519"/>
            </a:gdLst>
            <a:ahLst/>
            <a:cxnLst>
              <a:cxn ang="0">
                <a:pos x="connsiteX0" y="connsiteY0"/>
              </a:cxn>
              <a:cxn ang="0">
                <a:pos x="connsiteX1" y="connsiteY1"/>
              </a:cxn>
              <a:cxn ang="0">
                <a:pos x="connsiteX2" y="connsiteY2"/>
              </a:cxn>
              <a:cxn ang="0">
                <a:pos x="connsiteX3" y="connsiteY3"/>
              </a:cxn>
            </a:cxnLst>
            <a:rect l="l" t="t" r="r" b="b"/>
            <a:pathLst>
              <a:path w="2026352" h="3144519">
                <a:moveTo>
                  <a:pt x="0" y="0"/>
                </a:moveTo>
                <a:lnTo>
                  <a:pt x="2026352" y="0"/>
                </a:lnTo>
                <a:lnTo>
                  <a:pt x="2026352" y="3144519"/>
                </a:lnTo>
                <a:lnTo>
                  <a:pt x="0" y="3144519"/>
                </a:lnTo>
                <a:close/>
              </a:path>
            </a:pathLst>
          </a:custGeom>
        </p:spPr>
      </p:pic>
      <p:pic>
        <p:nvPicPr>
          <p:cNvPr id="25" name="Picture 24" descr="A skyscraper in a city&#10;&#10;Description generated with high confidence">
            <a:extLst>
              <a:ext uri="{FF2B5EF4-FFF2-40B4-BE49-F238E27FC236}">
                <a16:creationId xmlns:a16="http://schemas.microsoft.com/office/drawing/2014/main" id="{C3EE5C0A-5F37-4DB5-8244-1F06AA979993}"/>
              </a:ext>
            </a:extLst>
          </p:cNvPr>
          <p:cNvPicPr>
            <a:picLocks/>
          </p:cNvPicPr>
          <p:nvPr/>
        </p:nvPicPr>
        <p:blipFill rotWithShape="1">
          <a:blip r:embed="rId6" cstate="screen">
            <a:extLst>
              <a:ext uri="{28A0092B-C50C-407E-A947-70E740481C1C}">
                <a14:useLocalDpi xmlns:a14="http://schemas.microsoft.com/office/drawing/2010/main"/>
              </a:ext>
            </a:extLst>
          </a:blip>
          <a:srcRect l="2149" t="1279" r="561" b="22998"/>
          <a:stretch/>
        </p:blipFill>
        <p:spPr>
          <a:xfrm>
            <a:off x="2859111" y="1488440"/>
            <a:ext cx="2026352" cy="3144519"/>
          </a:xfrm>
          <a:custGeom>
            <a:avLst/>
            <a:gdLst>
              <a:gd name="connsiteX0" fmla="*/ 0 w 2026352"/>
              <a:gd name="connsiteY0" fmla="*/ 0 h 3144519"/>
              <a:gd name="connsiteX1" fmla="*/ 2026352 w 2026352"/>
              <a:gd name="connsiteY1" fmla="*/ 0 h 3144519"/>
              <a:gd name="connsiteX2" fmla="*/ 2026352 w 2026352"/>
              <a:gd name="connsiteY2" fmla="*/ 3144519 h 3144519"/>
              <a:gd name="connsiteX3" fmla="*/ 0 w 2026352"/>
              <a:gd name="connsiteY3" fmla="*/ 3144519 h 3144519"/>
            </a:gdLst>
            <a:ahLst/>
            <a:cxnLst>
              <a:cxn ang="0">
                <a:pos x="connsiteX0" y="connsiteY0"/>
              </a:cxn>
              <a:cxn ang="0">
                <a:pos x="connsiteX1" y="connsiteY1"/>
              </a:cxn>
              <a:cxn ang="0">
                <a:pos x="connsiteX2" y="connsiteY2"/>
              </a:cxn>
              <a:cxn ang="0">
                <a:pos x="connsiteX3" y="connsiteY3"/>
              </a:cxn>
            </a:cxnLst>
            <a:rect l="l" t="t" r="r" b="b"/>
            <a:pathLst>
              <a:path w="2026352" h="3144519">
                <a:moveTo>
                  <a:pt x="0" y="0"/>
                </a:moveTo>
                <a:lnTo>
                  <a:pt x="2026352" y="0"/>
                </a:lnTo>
                <a:lnTo>
                  <a:pt x="2026352" y="3144519"/>
                </a:lnTo>
                <a:lnTo>
                  <a:pt x="0" y="3144519"/>
                </a:lnTo>
                <a:close/>
              </a:path>
            </a:pathLst>
          </a:custGeom>
        </p:spPr>
      </p:pic>
      <p:pic>
        <p:nvPicPr>
          <p:cNvPr id="28" name="Picture 27" descr="A group of people sitting at a table using a computer&#10;&#10;Description automatically generated">
            <a:extLst>
              <a:ext uri="{FF2B5EF4-FFF2-40B4-BE49-F238E27FC236}">
                <a16:creationId xmlns:a16="http://schemas.microsoft.com/office/drawing/2014/main" id="{37117F4D-4D58-43E7-A347-CE7B32D470E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99" t="16559" r="475" b="15129"/>
          <a:stretch/>
        </p:blipFill>
        <p:spPr>
          <a:xfrm>
            <a:off x="9538724" y="1488441"/>
            <a:ext cx="2026352" cy="3144519"/>
          </a:xfrm>
          <a:custGeom>
            <a:avLst/>
            <a:gdLst>
              <a:gd name="connsiteX0" fmla="*/ 0 w 2026352"/>
              <a:gd name="connsiteY0" fmla="*/ 0 h 3144519"/>
              <a:gd name="connsiteX1" fmla="*/ 2026352 w 2026352"/>
              <a:gd name="connsiteY1" fmla="*/ 0 h 3144519"/>
              <a:gd name="connsiteX2" fmla="*/ 2026352 w 2026352"/>
              <a:gd name="connsiteY2" fmla="*/ 3144519 h 3144519"/>
              <a:gd name="connsiteX3" fmla="*/ 0 w 2026352"/>
              <a:gd name="connsiteY3" fmla="*/ 3144519 h 3144519"/>
            </a:gdLst>
            <a:ahLst/>
            <a:cxnLst>
              <a:cxn ang="0">
                <a:pos x="connsiteX0" y="connsiteY0"/>
              </a:cxn>
              <a:cxn ang="0">
                <a:pos x="connsiteX1" y="connsiteY1"/>
              </a:cxn>
              <a:cxn ang="0">
                <a:pos x="connsiteX2" y="connsiteY2"/>
              </a:cxn>
              <a:cxn ang="0">
                <a:pos x="connsiteX3" y="connsiteY3"/>
              </a:cxn>
            </a:cxnLst>
            <a:rect l="l" t="t" r="r" b="b"/>
            <a:pathLst>
              <a:path w="2026352" h="3144519">
                <a:moveTo>
                  <a:pt x="0" y="0"/>
                </a:moveTo>
                <a:lnTo>
                  <a:pt x="2026352" y="0"/>
                </a:lnTo>
                <a:lnTo>
                  <a:pt x="2026352" y="3144519"/>
                </a:lnTo>
                <a:lnTo>
                  <a:pt x="0" y="3144519"/>
                </a:lnTo>
                <a:close/>
              </a:path>
            </a:pathLst>
          </a:custGeom>
        </p:spPr>
      </p:pic>
      <p:sp>
        <p:nvSpPr>
          <p:cNvPr id="12" name="Rectangle 11">
            <a:extLst>
              <a:ext uri="{FF2B5EF4-FFF2-40B4-BE49-F238E27FC236}">
                <a16:creationId xmlns:a16="http://schemas.microsoft.com/office/drawing/2014/main" id="{E72439BE-159A-45A8-9FC2-CB6D99A950DD}"/>
              </a:ext>
            </a:extLst>
          </p:cNvPr>
          <p:cNvSpPr/>
          <p:nvPr/>
        </p:nvSpPr>
        <p:spPr bwMode="auto">
          <a:xfrm>
            <a:off x="0" y="4678680"/>
            <a:ext cx="12192000" cy="1163320"/>
          </a:xfrm>
          <a:prstGeom prst="rect">
            <a:avLst/>
          </a:pr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 name="Title 1">
            <a:extLst>
              <a:ext uri="{FF2B5EF4-FFF2-40B4-BE49-F238E27FC236}">
                <a16:creationId xmlns:a16="http://schemas.microsoft.com/office/drawing/2014/main" id="{35A81AA7-95C0-4B9D-B0AB-181E741E84A7}"/>
              </a:ext>
            </a:extLst>
          </p:cNvPr>
          <p:cNvSpPr>
            <a:spLocks noGrp="1"/>
          </p:cNvSpPr>
          <p:nvPr>
            <p:ph type="title"/>
          </p:nvPr>
        </p:nvSpPr>
        <p:spPr>
          <a:xfrm>
            <a:off x="588263" y="457200"/>
            <a:ext cx="11018520" cy="553998"/>
          </a:xfrm>
        </p:spPr>
        <p:txBody>
          <a:bodyPr/>
          <a:lstStyle/>
          <a:p>
            <a:r>
              <a:rPr lang="en-US">
                <a:solidFill>
                  <a:srgbClr val="4B53BC"/>
                </a:solidFill>
              </a:rPr>
              <a:t>Customer momentum</a:t>
            </a:r>
          </a:p>
        </p:txBody>
      </p:sp>
      <p:sp>
        <p:nvSpPr>
          <p:cNvPr id="5" name="Rectangle 4">
            <a:extLst>
              <a:ext uri="{FF2B5EF4-FFF2-40B4-BE49-F238E27FC236}">
                <a16:creationId xmlns:a16="http://schemas.microsoft.com/office/drawing/2014/main" id="{E10671F5-558E-4F47-B46F-AF2E8F1EA367}"/>
              </a:ext>
            </a:extLst>
          </p:cNvPr>
          <p:cNvSpPr/>
          <p:nvPr/>
        </p:nvSpPr>
        <p:spPr bwMode="auto">
          <a:xfrm>
            <a:off x="588261" y="1436688"/>
            <a:ext cx="2114976" cy="4313872"/>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 name="Rectangle 5">
            <a:extLst>
              <a:ext uri="{FF2B5EF4-FFF2-40B4-BE49-F238E27FC236}">
                <a16:creationId xmlns:a16="http://schemas.microsoft.com/office/drawing/2014/main" id="{A2D1D3E1-2587-4FC4-806B-88CB12999F9A}"/>
              </a:ext>
            </a:extLst>
          </p:cNvPr>
          <p:cNvSpPr/>
          <p:nvPr/>
        </p:nvSpPr>
        <p:spPr bwMode="auto">
          <a:xfrm>
            <a:off x="2814799" y="1436688"/>
            <a:ext cx="2114976" cy="4313872"/>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 name="Rectangle 6">
            <a:extLst>
              <a:ext uri="{FF2B5EF4-FFF2-40B4-BE49-F238E27FC236}">
                <a16:creationId xmlns:a16="http://schemas.microsoft.com/office/drawing/2014/main" id="{5ECAD889-8927-4557-A787-381A352BD412}"/>
              </a:ext>
            </a:extLst>
          </p:cNvPr>
          <p:cNvSpPr/>
          <p:nvPr/>
        </p:nvSpPr>
        <p:spPr bwMode="auto">
          <a:xfrm>
            <a:off x="5041336" y="1436688"/>
            <a:ext cx="2114976" cy="4313872"/>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8" name="Rectangle 7">
            <a:extLst>
              <a:ext uri="{FF2B5EF4-FFF2-40B4-BE49-F238E27FC236}">
                <a16:creationId xmlns:a16="http://schemas.microsoft.com/office/drawing/2014/main" id="{F3C2D24D-609B-41F5-8B8A-150F7D686C8B}"/>
              </a:ext>
            </a:extLst>
          </p:cNvPr>
          <p:cNvSpPr/>
          <p:nvPr/>
        </p:nvSpPr>
        <p:spPr bwMode="auto">
          <a:xfrm>
            <a:off x="7267874" y="1436688"/>
            <a:ext cx="2114976" cy="4313872"/>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9" name="Rectangle 8">
            <a:extLst>
              <a:ext uri="{FF2B5EF4-FFF2-40B4-BE49-F238E27FC236}">
                <a16:creationId xmlns:a16="http://schemas.microsoft.com/office/drawing/2014/main" id="{8BD832F3-6E98-43C2-9F53-D65C5C2D290E}"/>
              </a:ext>
            </a:extLst>
          </p:cNvPr>
          <p:cNvSpPr/>
          <p:nvPr/>
        </p:nvSpPr>
        <p:spPr bwMode="auto">
          <a:xfrm>
            <a:off x="9494412" y="1436688"/>
            <a:ext cx="2114976" cy="4313872"/>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cxnSp>
        <p:nvCxnSpPr>
          <p:cNvPr id="30" name="Straight Connector 29">
            <a:extLst>
              <a:ext uri="{FF2B5EF4-FFF2-40B4-BE49-F238E27FC236}">
                <a16:creationId xmlns:a16="http://schemas.microsoft.com/office/drawing/2014/main" id="{00DF3E63-29D9-471D-B1FC-A62158C33D11}"/>
              </a:ext>
            </a:extLst>
          </p:cNvPr>
          <p:cNvCxnSpPr>
            <a:cxnSpLocks/>
          </p:cNvCxnSpPr>
          <p:nvPr/>
        </p:nvCxnSpPr>
        <p:spPr>
          <a:xfrm>
            <a:off x="0" y="5902960"/>
            <a:ext cx="12192000" cy="0"/>
          </a:xfrm>
          <a:prstGeom prst="line">
            <a:avLst/>
          </a:prstGeom>
          <a:ln w="25400">
            <a:solidFill>
              <a:srgbClr val="4B53BC"/>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C0B1E73F-C23D-43D3-BADB-E173EF131856}"/>
              </a:ext>
            </a:extLst>
          </p:cNvPr>
          <p:cNvSpPr/>
          <p:nvPr/>
        </p:nvSpPr>
        <p:spPr>
          <a:xfrm>
            <a:off x="2814799" y="4682610"/>
            <a:ext cx="2114976" cy="1005403"/>
          </a:xfrm>
          <a:prstGeom prst="rect">
            <a:avLst/>
          </a:prstGeom>
        </p:spPr>
        <p:txBody>
          <a:bodyPr wrap="square" lIns="91440" tIns="45720" rIns="91440" bIns="45720" anchor="t">
            <a:noAutofit/>
          </a:bodyPr>
          <a:lstStyle/>
          <a:p>
            <a:pPr marL="0" marR="0" lvl="0" indent="0" algn="ctr" defTabSz="914367" rtl="0" eaLnBrk="1" fontAlgn="auto" latinLnBrk="0" hangingPunct="1">
              <a:lnSpc>
                <a:spcPct val="100000"/>
              </a:lnSpc>
              <a:spcBef>
                <a:spcPts val="0"/>
              </a:spcBef>
              <a:spcAft>
                <a:spcPts val="600"/>
              </a:spcAft>
              <a:buClrTx/>
              <a:buSzTx/>
              <a:buFontTx/>
              <a:buNone/>
              <a:tabLst/>
              <a:defRPr/>
            </a:pPr>
            <a:r>
              <a:rPr kumimoji="0" lang="en-US" sz="2600" b="0" i="0" u="none" strike="noStrike" kern="1200" cap="none" spc="0" normalizeH="0" baseline="0" noProof="0">
                <a:ln>
                  <a:noFill/>
                </a:ln>
                <a:solidFill>
                  <a:srgbClr val="FFFFFF"/>
                </a:solidFill>
                <a:effectLst/>
                <a:uLnTx/>
                <a:uFillTx/>
                <a:latin typeface="Segoe UI Semibold"/>
                <a:ea typeface="+mn-ea"/>
                <a:cs typeface="+mn-cs"/>
              </a:rPr>
              <a:t>91</a:t>
            </a:r>
          </a:p>
          <a:p>
            <a:pPr marL="0" marR="0" lvl="0" indent="0" algn="ctr" defTabSz="914367"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a:ea typeface="+mn-ea"/>
                <a:cs typeface="+mn-cs"/>
              </a:rPr>
              <a:t>Fortune 100 companies use Teams</a:t>
            </a:r>
          </a:p>
        </p:txBody>
      </p:sp>
      <p:sp>
        <p:nvSpPr>
          <p:cNvPr id="32" name="Rectangle 31">
            <a:extLst>
              <a:ext uri="{FF2B5EF4-FFF2-40B4-BE49-F238E27FC236}">
                <a16:creationId xmlns:a16="http://schemas.microsoft.com/office/drawing/2014/main" id="{63844E4B-FC3D-417C-92CF-E114D3612CBF}"/>
              </a:ext>
            </a:extLst>
          </p:cNvPr>
          <p:cNvSpPr/>
          <p:nvPr/>
        </p:nvSpPr>
        <p:spPr>
          <a:xfrm>
            <a:off x="588261" y="4682610"/>
            <a:ext cx="2114976" cy="1005403"/>
          </a:xfrm>
          <a:prstGeom prst="rect">
            <a:avLst/>
          </a:prstGeom>
        </p:spPr>
        <p:txBody>
          <a:bodyPr wrap="square" lIns="91440" tIns="45720" rIns="91440" bIns="45720" anchor="t">
            <a:noAutofit/>
          </a:bodyPr>
          <a:lstStyle/>
          <a:p>
            <a:pPr marL="0" marR="0" lvl="0" indent="0" algn="ctr" defTabSz="896354" rtl="0" eaLnBrk="1" fontAlgn="auto" latinLnBrk="0" hangingPunct="1">
              <a:lnSpc>
                <a:spcPct val="100000"/>
              </a:lnSpc>
              <a:spcBef>
                <a:spcPts val="0"/>
              </a:spcBef>
              <a:spcAft>
                <a:spcPts val="600"/>
              </a:spcAft>
              <a:buClrTx/>
              <a:buSzTx/>
              <a:buFontTx/>
              <a:buNone/>
              <a:tabLst/>
              <a:defRPr/>
            </a:pPr>
            <a:r>
              <a:rPr kumimoji="0" lang="en-US" sz="2600" b="0" i="0" u="none" strike="noStrike" kern="1200" cap="none" spc="0" normalizeH="0" baseline="0" noProof="0">
                <a:ln>
                  <a:noFill/>
                </a:ln>
                <a:solidFill>
                  <a:srgbClr val="FFFFFF"/>
                </a:solidFill>
                <a:effectLst/>
                <a:uLnTx/>
                <a:uFillTx/>
                <a:latin typeface="Segoe UI Semibold"/>
                <a:ea typeface="+mn-ea"/>
                <a:cs typeface="+mn-cs"/>
              </a:rPr>
              <a:t>500</a:t>
            </a:r>
            <a:r>
              <a:rPr kumimoji="0" lang="en-US" sz="1600" b="0" i="0" u="none" strike="noStrike" kern="1200" cap="none" spc="0" normalizeH="0" baseline="0" noProof="0">
                <a:ln>
                  <a:noFill/>
                </a:ln>
                <a:solidFill>
                  <a:srgbClr val="FFFFFF"/>
                </a:solidFill>
                <a:effectLst/>
                <a:uLnTx/>
                <a:uFillTx/>
                <a:latin typeface="Segoe UI Semibold"/>
                <a:ea typeface="+mn-ea"/>
                <a:cs typeface="+mn-cs"/>
              </a:rPr>
              <a:t>k</a:t>
            </a:r>
          </a:p>
          <a:p>
            <a:pPr marL="0" marR="0" lvl="0" indent="0" algn="ctr" defTabSz="896354"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a:ea typeface="+mn-ea"/>
                <a:cs typeface="+mn-cs"/>
              </a:rPr>
              <a:t>organizations</a:t>
            </a:r>
            <a:br>
              <a:rPr kumimoji="0" lang="en-US" sz="1400" b="0" i="0" u="none" strike="noStrike" kern="1200" cap="none" spc="0" normalizeH="0" baseline="0" noProof="0">
                <a:ln>
                  <a:noFill/>
                </a:ln>
                <a:solidFill>
                  <a:srgbClr val="FFFFFF"/>
                </a:solidFill>
                <a:effectLst/>
                <a:uLnTx/>
                <a:uFillTx/>
                <a:latin typeface="Segoe UI"/>
                <a:ea typeface="+mn-ea"/>
                <a:cs typeface="+mn-cs"/>
              </a:rPr>
            </a:br>
            <a:r>
              <a:rPr kumimoji="0" lang="en-US" sz="1400" b="0" i="0" u="none" strike="noStrike" kern="1200" cap="none" spc="0" normalizeH="0" baseline="0" noProof="0">
                <a:ln>
                  <a:noFill/>
                </a:ln>
                <a:solidFill>
                  <a:srgbClr val="FFFFFF"/>
                </a:solidFill>
                <a:effectLst/>
                <a:uLnTx/>
                <a:uFillTx/>
                <a:latin typeface="Segoe UI"/>
                <a:ea typeface="+mn-ea"/>
                <a:cs typeface="+mn-cs"/>
              </a:rPr>
              <a:t>use Teams</a:t>
            </a:r>
          </a:p>
        </p:txBody>
      </p:sp>
      <p:sp>
        <p:nvSpPr>
          <p:cNvPr id="33" name="Rectangle 32">
            <a:extLst>
              <a:ext uri="{FF2B5EF4-FFF2-40B4-BE49-F238E27FC236}">
                <a16:creationId xmlns:a16="http://schemas.microsoft.com/office/drawing/2014/main" id="{486C2617-1E09-4F73-8667-C5EDAFD42F11}"/>
              </a:ext>
            </a:extLst>
          </p:cNvPr>
          <p:cNvSpPr/>
          <p:nvPr/>
        </p:nvSpPr>
        <p:spPr>
          <a:xfrm>
            <a:off x="5041336" y="4682610"/>
            <a:ext cx="2114976" cy="1005403"/>
          </a:xfrm>
          <a:prstGeom prst="rect">
            <a:avLst/>
          </a:prstGeom>
        </p:spPr>
        <p:txBody>
          <a:bodyPr wrap="square" lIns="91440" tIns="45720" rIns="91440" bIns="45720" anchor="t">
            <a:noAutofit/>
          </a:bodyPr>
          <a:lstStyle/>
          <a:p>
            <a:pPr marL="0" marR="0" lvl="0" indent="0" algn="ctr" defTabSz="914367" rtl="0" eaLnBrk="1" fontAlgn="auto" latinLnBrk="0" hangingPunct="1">
              <a:lnSpc>
                <a:spcPct val="100000"/>
              </a:lnSpc>
              <a:spcBef>
                <a:spcPts val="0"/>
              </a:spcBef>
              <a:spcAft>
                <a:spcPts val="600"/>
              </a:spcAft>
              <a:buClrTx/>
              <a:buSzTx/>
              <a:buFontTx/>
              <a:buNone/>
              <a:tabLst/>
              <a:defRPr/>
            </a:pPr>
            <a:r>
              <a:rPr kumimoji="0" lang="en-US" sz="2600" b="0" i="0" u="none" strike="noStrike" kern="1200" cap="none" spc="0" normalizeH="0" baseline="0" noProof="0">
                <a:ln>
                  <a:noFill/>
                </a:ln>
                <a:solidFill>
                  <a:srgbClr val="FFFFFF"/>
                </a:solidFill>
                <a:effectLst/>
                <a:uLnTx/>
                <a:uFillTx/>
                <a:latin typeface="Segoe UI Semibold"/>
                <a:ea typeface="+mn-ea"/>
                <a:cs typeface="+mn-cs"/>
              </a:rPr>
              <a:t>53</a:t>
            </a:r>
          </a:p>
          <a:p>
            <a:pPr marL="0" marR="0" lvl="0" indent="0" algn="ctr" defTabSz="914367"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a:ea typeface="+mn-ea"/>
                <a:cs typeface="+mn-cs"/>
              </a:rPr>
              <a:t>languages are supported in Teams</a:t>
            </a:r>
          </a:p>
        </p:txBody>
      </p:sp>
      <p:sp>
        <p:nvSpPr>
          <p:cNvPr id="34" name="Rectangle 33">
            <a:extLst>
              <a:ext uri="{FF2B5EF4-FFF2-40B4-BE49-F238E27FC236}">
                <a16:creationId xmlns:a16="http://schemas.microsoft.com/office/drawing/2014/main" id="{4E63357E-EB2A-4048-9329-9ABC68E95C21}"/>
              </a:ext>
            </a:extLst>
          </p:cNvPr>
          <p:cNvSpPr/>
          <p:nvPr/>
        </p:nvSpPr>
        <p:spPr>
          <a:xfrm>
            <a:off x="7267874" y="4682610"/>
            <a:ext cx="2114976" cy="1005403"/>
          </a:xfrm>
          <a:prstGeom prst="rect">
            <a:avLst/>
          </a:prstGeom>
        </p:spPr>
        <p:txBody>
          <a:bodyPr wrap="square" lIns="91440" tIns="45720" rIns="91440" bIns="45720" anchor="t">
            <a:noAutofit/>
          </a:bodyPr>
          <a:lstStyle/>
          <a:p>
            <a:pPr marL="0" marR="0" lvl="0" indent="0" algn="ctr" defTabSz="914367" rtl="0" eaLnBrk="1" fontAlgn="auto" latinLnBrk="0" hangingPunct="1">
              <a:lnSpc>
                <a:spcPct val="100000"/>
              </a:lnSpc>
              <a:spcBef>
                <a:spcPts val="0"/>
              </a:spcBef>
              <a:spcAft>
                <a:spcPts val="600"/>
              </a:spcAft>
              <a:buClrTx/>
              <a:buSzTx/>
              <a:buFontTx/>
              <a:buNone/>
              <a:tabLst/>
              <a:defRPr/>
            </a:pPr>
            <a:r>
              <a:rPr kumimoji="0" lang="en-US" sz="2600" b="0" i="0" u="none" strike="noStrike" kern="1200" cap="none" spc="0" normalizeH="0" baseline="0" noProof="0">
                <a:ln>
                  <a:noFill/>
                </a:ln>
                <a:solidFill>
                  <a:srgbClr val="FFFFFF"/>
                </a:solidFill>
                <a:effectLst/>
                <a:uLnTx/>
                <a:uFillTx/>
                <a:latin typeface="Segoe UI Semibold"/>
                <a:ea typeface="+mn-ea"/>
                <a:cs typeface="+mn-cs"/>
              </a:rPr>
              <a:t>350</a:t>
            </a:r>
          </a:p>
          <a:p>
            <a:pPr marL="0" marR="0" lvl="0" indent="0" algn="ctr" defTabSz="914367" rtl="0" eaLnBrk="1" fontAlgn="auto" latinLnBrk="0" hangingPunct="1">
              <a:lnSpc>
                <a:spcPct val="100000"/>
              </a:lnSpc>
              <a:spcBef>
                <a:spcPts val="0"/>
              </a:spcBef>
              <a:spcAft>
                <a:spcPts val="60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Segoe UI"/>
                <a:ea typeface="+mn-ea"/>
                <a:cs typeface="+mn-cs"/>
              </a:rPr>
              <a:t>customers have 10k or more active Teams users</a:t>
            </a:r>
          </a:p>
        </p:txBody>
      </p:sp>
      <p:sp>
        <p:nvSpPr>
          <p:cNvPr id="35" name="Rectangle 34">
            <a:extLst>
              <a:ext uri="{FF2B5EF4-FFF2-40B4-BE49-F238E27FC236}">
                <a16:creationId xmlns:a16="http://schemas.microsoft.com/office/drawing/2014/main" id="{EE3E1FBB-6232-46EB-BF90-5312956C3D76}"/>
              </a:ext>
            </a:extLst>
          </p:cNvPr>
          <p:cNvSpPr/>
          <p:nvPr/>
        </p:nvSpPr>
        <p:spPr>
          <a:xfrm>
            <a:off x="9494412" y="4682610"/>
            <a:ext cx="2114976" cy="1005403"/>
          </a:xfrm>
          <a:prstGeom prst="rect">
            <a:avLst/>
          </a:prstGeom>
        </p:spPr>
        <p:txBody>
          <a:bodyPr wrap="square" lIns="91440" tIns="45720" rIns="91440" bIns="45720" anchor="t">
            <a:noAutofit/>
          </a:bodyPr>
          <a:lstStyle/>
          <a:p>
            <a:pPr marL="0" marR="0" lvl="0" indent="0" algn="ctr" defTabSz="914367" rtl="0" eaLnBrk="1" fontAlgn="auto" latinLnBrk="0" hangingPunct="1">
              <a:lnSpc>
                <a:spcPct val="100000"/>
              </a:lnSpc>
              <a:spcBef>
                <a:spcPts val="0"/>
              </a:spcBef>
              <a:spcAft>
                <a:spcPts val="600"/>
              </a:spcAft>
              <a:buClrTx/>
              <a:buSzTx/>
              <a:buFontTx/>
              <a:buNone/>
              <a:tabLst/>
              <a:defRPr/>
            </a:pPr>
            <a:r>
              <a:rPr kumimoji="0" lang="en-US" sz="2600" b="0" i="0" u="none" strike="noStrike" kern="1200" cap="none" spc="0" normalizeH="0" baseline="0" noProof="0">
                <a:ln>
                  <a:noFill/>
                </a:ln>
                <a:solidFill>
                  <a:srgbClr val="FFFFFF"/>
                </a:solidFill>
                <a:effectLst/>
                <a:uLnTx/>
                <a:uFillTx/>
                <a:latin typeface="Segoe UI Semibold"/>
                <a:ea typeface="+mn-ea"/>
                <a:cs typeface="+mn-cs"/>
              </a:rPr>
              <a:t>20</a:t>
            </a:r>
            <a:r>
              <a:rPr kumimoji="0" lang="en-US" sz="1600" b="0" i="0" u="none" strike="noStrike" kern="1200" cap="none" spc="0" normalizeH="0" baseline="0" noProof="0">
                <a:ln>
                  <a:noFill/>
                </a:ln>
                <a:solidFill>
                  <a:srgbClr val="FFFFFF"/>
                </a:solidFill>
                <a:effectLst/>
                <a:uLnTx/>
                <a:uFillTx/>
                <a:latin typeface="Segoe UI Semibold"/>
                <a:ea typeface="+mn-ea"/>
                <a:cs typeface="+mn-cs"/>
              </a:rPr>
              <a:t>M</a:t>
            </a:r>
          </a:p>
          <a:p>
            <a:pPr marL="0" marR="0" lvl="0" indent="0" algn="ctr" defTabSz="914367" rtl="0" eaLnBrk="1" fontAlgn="auto" latinLnBrk="0" hangingPunct="1">
              <a:lnSpc>
                <a:spcPct val="100000"/>
              </a:lnSpc>
              <a:spcBef>
                <a:spcPts val="0"/>
              </a:spcBef>
              <a:spcAft>
                <a:spcPts val="60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Segoe UI"/>
                <a:ea typeface="+mn-ea"/>
                <a:cs typeface="+mn-cs"/>
              </a:rPr>
              <a:t>daily active Teams users </a:t>
            </a:r>
          </a:p>
        </p:txBody>
      </p:sp>
    </p:spTree>
    <p:extLst>
      <p:ext uri="{BB962C8B-B14F-4D97-AF65-F5344CB8AC3E}">
        <p14:creationId xmlns:p14="http://schemas.microsoft.com/office/powerpoint/2010/main" val="307057545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71AF878-5FDA-4F00-9EF4-61EF73231735}"/>
              </a:ext>
            </a:extLst>
          </p:cNvPr>
          <p:cNvSpPr/>
          <p:nvPr/>
        </p:nvSpPr>
        <p:spPr bwMode="auto">
          <a:xfrm>
            <a:off x="455613" y="3521837"/>
            <a:ext cx="11306175" cy="1263523"/>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30" name="Picture 29" descr="Image result for beautiful unilever photo">
            <a:extLst>
              <a:ext uri="{FF2B5EF4-FFF2-40B4-BE49-F238E27FC236}">
                <a16:creationId xmlns:a16="http://schemas.microsoft.com/office/drawing/2014/main" id="{CF1E5AAC-D2D1-48DA-845A-C521A8D375D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2436" t="678" r="30581" b="1009"/>
          <a:stretch/>
        </p:blipFill>
        <p:spPr bwMode="auto">
          <a:xfrm>
            <a:off x="6897689" y="2"/>
            <a:ext cx="4711699" cy="3356987"/>
          </a:xfrm>
          <a:custGeom>
            <a:avLst/>
            <a:gdLst>
              <a:gd name="connsiteX0" fmla="*/ 0 w 4711699"/>
              <a:gd name="connsiteY0" fmla="*/ 0 h 3356987"/>
              <a:gd name="connsiteX1" fmla="*/ 4711699 w 4711699"/>
              <a:gd name="connsiteY1" fmla="*/ 0 h 3356987"/>
              <a:gd name="connsiteX2" fmla="*/ 4711699 w 4711699"/>
              <a:gd name="connsiteY2" fmla="*/ 3356987 h 3356987"/>
              <a:gd name="connsiteX3" fmla="*/ 0 w 4711699"/>
              <a:gd name="connsiteY3" fmla="*/ 3356987 h 3356987"/>
            </a:gdLst>
            <a:ahLst/>
            <a:cxnLst>
              <a:cxn ang="0">
                <a:pos x="connsiteX0" y="connsiteY0"/>
              </a:cxn>
              <a:cxn ang="0">
                <a:pos x="connsiteX1" y="connsiteY1"/>
              </a:cxn>
              <a:cxn ang="0">
                <a:pos x="connsiteX2" y="connsiteY2"/>
              </a:cxn>
              <a:cxn ang="0">
                <a:pos x="connsiteX3" y="connsiteY3"/>
              </a:cxn>
            </a:cxnLst>
            <a:rect l="l" t="t" r="r" b="b"/>
            <a:pathLst>
              <a:path w="4711699" h="3356987">
                <a:moveTo>
                  <a:pt x="0" y="0"/>
                </a:moveTo>
                <a:lnTo>
                  <a:pt x="4711699" y="0"/>
                </a:lnTo>
                <a:lnTo>
                  <a:pt x="4711699" y="3356987"/>
                </a:lnTo>
                <a:lnTo>
                  <a:pt x="0" y="3356987"/>
                </a:lnTo>
                <a:close/>
              </a:path>
            </a:pathLst>
          </a:custGeom>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0235E2F-1CE1-4007-9DBC-7E321A52AC6D}"/>
              </a:ext>
            </a:extLst>
          </p:cNvPr>
          <p:cNvSpPr/>
          <p:nvPr/>
        </p:nvSpPr>
        <p:spPr bwMode="auto">
          <a:xfrm>
            <a:off x="0" y="0"/>
            <a:ext cx="555995" cy="3398520"/>
          </a:xfrm>
          <a:prstGeom prst="rect">
            <a:avLst/>
          </a:pr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 name="Rectangle 4">
            <a:extLst>
              <a:ext uri="{FF2B5EF4-FFF2-40B4-BE49-F238E27FC236}">
                <a16:creationId xmlns:a16="http://schemas.microsoft.com/office/drawing/2014/main" id="{C73F8694-9FFA-4D0D-B1DC-941C8490049A}"/>
              </a:ext>
            </a:extLst>
          </p:cNvPr>
          <p:cNvSpPr/>
          <p:nvPr/>
        </p:nvSpPr>
        <p:spPr bwMode="auto">
          <a:xfrm>
            <a:off x="0" y="3398520"/>
            <a:ext cx="11609388" cy="838200"/>
          </a:xfrm>
          <a:prstGeom prst="rect">
            <a:avLst/>
          </a:pr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 name="Freeform: Shape 6">
            <a:extLst>
              <a:ext uri="{FF2B5EF4-FFF2-40B4-BE49-F238E27FC236}">
                <a16:creationId xmlns:a16="http://schemas.microsoft.com/office/drawing/2014/main" id="{747F9BE4-7A78-4A5E-8F87-5B5B6C0CBE85}"/>
              </a:ext>
            </a:extLst>
          </p:cNvPr>
          <p:cNvSpPr/>
          <p:nvPr/>
        </p:nvSpPr>
        <p:spPr bwMode="auto">
          <a:xfrm flipH="1" flipV="1">
            <a:off x="264236" y="3755136"/>
            <a:ext cx="11066704" cy="245612"/>
          </a:xfrm>
          <a:custGeom>
            <a:avLst/>
            <a:gdLst>
              <a:gd name="connsiteX0" fmla="*/ 7035800 w 7035800"/>
              <a:gd name="connsiteY0" fmla="*/ 0 h 825500"/>
              <a:gd name="connsiteX1" fmla="*/ 0 w 7035800"/>
              <a:gd name="connsiteY1" fmla="*/ 0 h 825500"/>
              <a:gd name="connsiteX2" fmla="*/ 0 w 7035800"/>
              <a:gd name="connsiteY2" fmla="*/ 825500 h 825500"/>
            </a:gdLst>
            <a:ahLst/>
            <a:cxnLst>
              <a:cxn ang="0">
                <a:pos x="connsiteX0" y="connsiteY0"/>
              </a:cxn>
              <a:cxn ang="0">
                <a:pos x="connsiteX1" y="connsiteY1"/>
              </a:cxn>
              <a:cxn ang="0">
                <a:pos x="connsiteX2" y="connsiteY2"/>
              </a:cxn>
            </a:cxnLst>
            <a:rect l="l" t="t" r="r" b="b"/>
            <a:pathLst>
              <a:path w="7035800" h="825500">
                <a:moveTo>
                  <a:pt x="7035800" y="0"/>
                </a:moveTo>
                <a:lnTo>
                  <a:pt x="0" y="0"/>
                </a:lnTo>
                <a:lnTo>
                  <a:pt x="0" y="825500"/>
                </a:lnTo>
              </a:path>
            </a:pathLst>
          </a:custGeom>
          <a:ln w="3175" cap="rnd">
            <a:solidFill>
              <a:schemeClr val="bg1">
                <a:lumMod val="75000"/>
              </a:schemeClr>
            </a:solidFill>
            <a:prstDash val="sysDot"/>
            <a:beve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8" name="Graphic 12">
            <a:extLst>
              <a:ext uri="{FF2B5EF4-FFF2-40B4-BE49-F238E27FC236}">
                <a16:creationId xmlns:a16="http://schemas.microsoft.com/office/drawing/2014/main" id="{3DCBB707-93B8-402D-855C-590E4EA45CB2}"/>
              </a:ext>
            </a:extLst>
          </p:cNvPr>
          <p:cNvGrpSpPr/>
          <p:nvPr/>
        </p:nvGrpSpPr>
        <p:grpSpPr>
          <a:xfrm flipV="1">
            <a:off x="11220206" y="3536991"/>
            <a:ext cx="246001" cy="172643"/>
            <a:chOff x="5753695" y="3190875"/>
            <a:chExt cx="669726" cy="470014"/>
          </a:xfrm>
          <a:solidFill>
            <a:schemeClr val="bg1"/>
          </a:solidFill>
        </p:grpSpPr>
        <p:sp>
          <p:nvSpPr>
            <p:cNvPr id="9" name="Freeform: Shape 8">
              <a:extLst>
                <a:ext uri="{FF2B5EF4-FFF2-40B4-BE49-F238E27FC236}">
                  <a16:creationId xmlns:a16="http://schemas.microsoft.com/office/drawing/2014/main" id="{DC2D3AE6-9A81-40D9-BF9D-FCB3E5D81A1F}"/>
                </a:ext>
              </a:extLst>
            </p:cNvPr>
            <p:cNvSpPr/>
            <p:nvPr/>
          </p:nvSpPr>
          <p:spPr>
            <a:xfrm>
              <a:off x="6125765" y="3190875"/>
              <a:ext cx="297656" cy="470014"/>
            </a:xfrm>
            <a:custGeom>
              <a:avLst/>
              <a:gdLst>
                <a:gd name="connsiteX0" fmla="*/ 148828 w 297656"/>
                <a:gd name="connsiteY0" fmla="*/ 0 h 470014"/>
                <a:gd name="connsiteX1" fmla="*/ 0 w 297656"/>
                <a:gd name="connsiteY1" fmla="*/ 148828 h 470014"/>
                <a:gd name="connsiteX2" fmla="*/ 148828 w 297656"/>
                <a:gd name="connsiteY2" fmla="*/ 297656 h 470014"/>
                <a:gd name="connsiteX3" fmla="*/ 207794 w 297656"/>
                <a:gd name="connsiteY3" fmla="*/ 285423 h 470014"/>
                <a:gd name="connsiteX4" fmla="*/ 98033 w 297656"/>
                <a:gd name="connsiteY4" fmla="*/ 414099 h 470014"/>
                <a:gd name="connsiteX5" fmla="*/ 86112 w 297656"/>
                <a:gd name="connsiteY5" fmla="*/ 454476 h 470014"/>
                <a:gd name="connsiteX6" fmla="*/ 112291 w 297656"/>
                <a:gd name="connsiteY6" fmla="*/ 470014 h 470014"/>
                <a:gd name="connsiteX7" fmla="*/ 126489 w 297656"/>
                <a:gd name="connsiteY7" fmla="*/ 466398 h 470014"/>
                <a:gd name="connsiteX8" fmla="*/ 297656 w 297656"/>
                <a:gd name="connsiteY8" fmla="*/ 148828 h 470014"/>
                <a:gd name="connsiteX9" fmla="*/ 148828 w 297656"/>
                <a:gd name="connsiteY9" fmla="*/ 0 h 47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656" h="470014">
                  <a:moveTo>
                    <a:pt x="148828" y="0"/>
                  </a:moveTo>
                  <a:cubicBezTo>
                    <a:pt x="66764" y="0"/>
                    <a:pt x="0" y="66764"/>
                    <a:pt x="0" y="148828"/>
                  </a:cubicBezTo>
                  <a:cubicBezTo>
                    <a:pt x="0" y="230892"/>
                    <a:pt x="66764" y="297656"/>
                    <a:pt x="148828" y="297656"/>
                  </a:cubicBezTo>
                  <a:cubicBezTo>
                    <a:pt x="169768" y="297656"/>
                    <a:pt x="189696" y="293251"/>
                    <a:pt x="207794" y="285423"/>
                  </a:cubicBezTo>
                  <a:cubicBezTo>
                    <a:pt x="182553" y="341724"/>
                    <a:pt x="143500" y="389364"/>
                    <a:pt x="98033" y="414099"/>
                  </a:cubicBezTo>
                  <a:cubicBezTo>
                    <a:pt x="83597" y="421958"/>
                    <a:pt x="78254" y="440025"/>
                    <a:pt x="86112" y="454476"/>
                  </a:cubicBezTo>
                  <a:cubicBezTo>
                    <a:pt x="91500" y="464388"/>
                    <a:pt x="101739" y="470014"/>
                    <a:pt x="112291" y="470014"/>
                  </a:cubicBezTo>
                  <a:cubicBezTo>
                    <a:pt x="117083" y="470014"/>
                    <a:pt x="121965" y="468853"/>
                    <a:pt x="126489" y="466398"/>
                  </a:cubicBezTo>
                  <a:cubicBezTo>
                    <a:pt x="225668" y="412433"/>
                    <a:pt x="297656" y="278874"/>
                    <a:pt x="297656" y="148828"/>
                  </a:cubicBezTo>
                  <a:cubicBezTo>
                    <a:pt x="297656" y="66764"/>
                    <a:pt x="230892" y="0"/>
                    <a:pt x="148828" y="0"/>
                  </a:cubicBezTo>
                  <a:close/>
                </a:path>
              </a:pathLst>
            </a:custGeom>
            <a:grpFill/>
            <a:ln w="148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0" name="Freeform: Shape 9">
              <a:extLst>
                <a:ext uri="{FF2B5EF4-FFF2-40B4-BE49-F238E27FC236}">
                  <a16:creationId xmlns:a16="http://schemas.microsoft.com/office/drawing/2014/main" id="{77A4A4AE-74BA-408F-BC2C-4E3E62A56D83}"/>
                </a:ext>
              </a:extLst>
            </p:cNvPr>
            <p:cNvSpPr/>
            <p:nvPr/>
          </p:nvSpPr>
          <p:spPr>
            <a:xfrm>
              <a:off x="5753695" y="3190875"/>
              <a:ext cx="297656" cy="470014"/>
            </a:xfrm>
            <a:custGeom>
              <a:avLst/>
              <a:gdLst>
                <a:gd name="connsiteX0" fmla="*/ 148828 w 297656"/>
                <a:gd name="connsiteY0" fmla="*/ 0 h 470014"/>
                <a:gd name="connsiteX1" fmla="*/ 0 w 297656"/>
                <a:gd name="connsiteY1" fmla="*/ 148828 h 470014"/>
                <a:gd name="connsiteX2" fmla="*/ 148828 w 297656"/>
                <a:gd name="connsiteY2" fmla="*/ 297656 h 470014"/>
                <a:gd name="connsiteX3" fmla="*/ 207794 w 297656"/>
                <a:gd name="connsiteY3" fmla="*/ 285423 h 470014"/>
                <a:gd name="connsiteX4" fmla="*/ 98033 w 297656"/>
                <a:gd name="connsiteY4" fmla="*/ 414099 h 470014"/>
                <a:gd name="connsiteX5" fmla="*/ 86112 w 297656"/>
                <a:gd name="connsiteY5" fmla="*/ 454476 h 470014"/>
                <a:gd name="connsiteX6" fmla="*/ 112291 w 297656"/>
                <a:gd name="connsiteY6" fmla="*/ 470014 h 470014"/>
                <a:gd name="connsiteX7" fmla="*/ 126489 w 297656"/>
                <a:gd name="connsiteY7" fmla="*/ 466398 h 470014"/>
                <a:gd name="connsiteX8" fmla="*/ 297656 w 297656"/>
                <a:gd name="connsiteY8" fmla="*/ 148828 h 470014"/>
                <a:gd name="connsiteX9" fmla="*/ 148828 w 297656"/>
                <a:gd name="connsiteY9" fmla="*/ 0 h 47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656" h="470014">
                  <a:moveTo>
                    <a:pt x="148828" y="0"/>
                  </a:moveTo>
                  <a:cubicBezTo>
                    <a:pt x="66764" y="0"/>
                    <a:pt x="0" y="66764"/>
                    <a:pt x="0" y="148828"/>
                  </a:cubicBezTo>
                  <a:cubicBezTo>
                    <a:pt x="0" y="230892"/>
                    <a:pt x="66764" y="297656"/>
                    <a:pt x="148828" y="297656"/>
                  </a:cubicBezTo>
                  <a:cubicBezTo>
                    <a:pt x="169768" y="297656"/>
                    <a:pt x="189696" y="293266"/>
                    <a:pt x="207794" y="285423"/>
                  </a:cubicBezTo>
                  <a:cubicBezTo>
                    <a:pt x="182538" y="341724"/>
                    <a:pt x="143485" y="389364"/>
                    <a:pt x="98033" y="414099"/>
                  </a:cubicBezTo>
                  <a:cubicBezTo>
                    <a:pt x="83597" y="421958"/>
                    <a:pt x="78254" y="440025"/>
                    <a:pt x="86112" y="454476"/>
                  </a:cubicBezTo>
                  <a:cubicBezTo>
                    <a:pt x="91514" y="464388"/>
                    <a:pt x="101724" y="470014"/>
                    <a:pt x="112291" y="470014"/>
                  </a:cubicBezTo>
                  <a:cubicBezTo>
                    <a:pt x="117098" y="470014"/>
                    <a:pt x="121965" y="468853"/>
                    <a:pt x="126489" y="466398"/>
                  </a:cubicBezTo>
                  <a:cubicBezTo>
                    <a:pt x="225668" y="412433"/>
                    <a:pt x="297656" y="278874"/>
                    <a:pt x="297656" y="148828"/>
                  </a:cubicBezTo>
                  <a:cubicBezTo>
                    <a:pt x="297656" y="66764"/>
                    <a:pt x="230892" y="0"/>
                    <a:pt x="148828" y="0"/>
                  </a:cubicBezTo>
                  <a:close/>
                </a:path>
              </a:pathLst>
            </a:custGeom>
            <a:grpFill/>
            <a:ln w="148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sp>
        <p:nvSpPr>
          <p:cNvPr id="11" name="Freeform: Shape 10">
            <a:extLst>
              <a:ext uri="{FF2B5EF4-FFF2-40B4-BE49-F238E27FC236}">
                <a16:creationId xmlns:a16="http://schemas.microsoft.com/office/drawing/2014/main" id="{756A987E-49A4-4C4E-9A06-5D7985F08D22}"/>
              </a:ext>
            </a:extLst>
          </p:cNvPr>
          <p:cNvSpPr/>
          <p:nvPr/>
        </p:nvSpPr>
        <p:spPr bwMode="auto">
          <a:xfrm>
            <a:off x="264237" y="478631"/>
            <a:ext cx="6633452" cy="234601"/>
          </a:xfrm>
          <a:custGeom>
            <a:avLst/>
            <a:gdLst>
              <a:gd name="connsiteX0" fmla="*/ 7035800 w 7035800"/>
              <a:gd name="connsiteY0" fmla="*/ 0 h 825500"/>
              <a:gd name="connsiteX1" fmla="*/ 0 w 7035800"/>
              <a:gd name="connsiteY1" fmla="*/ 0 h 825500"/>
              <a:gd name="connsiteX2" fmla="*/ 0 w 7035800"/>
              <a:gd name="connsiteY2" fmla="*/ 825500 h 825500"/>
            </a:gdLst>
            <a:ahLst/>
            <a:cxnLst>
              <a:cxn ang="0">
                <a:pos x="connsiteX0" y="connsiteY0"/>
              </a:cxn>
              <a:cxn ang="0">
                <a:pos x="connsiteX1" y="connsiteY1"/>
              </a:cxn>
              <a:cxn ang="0">
                <a:pos x="connsiteX2" y="connsiteY2"/>
              </a:cxn>
            </a:cxnLst>
            <a:rect l="l" t="t" r="r" b="b"/>
            <a:pathLst>
              <a:path w="7035800" h="825500">
                <a:moveTo>
                  <a:pt x="7035800" y="0"/>
                </a:moveTo>
                <a:lnTo>
                  <a:pt x="0" y="0"/>
                </a:lnTo>
                <a:lnTo>
                  <a:pt x="0" y="825500"/>
                </a:lnTo>
              </a:path>
            </a:pathLst>
          </a:custGeom>
          <a:ln w="3175" cap="rnd">
            <a:solidFill>
              <a:schemeClr val="bg1">
                <a:lumMod val="75000"/>
              </a:schemeClr>
            </a:solidFill>
            <a:prstDash val="sysDot"/>
            <a:beve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12" name="Graphic 12">
            <a:extLst>
              <a:ext uri="{FF2B5EF4-FFF2-40B4-BE49-F238E27FC236}">
                <a16:creationId xmlns:a16="http://schemas.microsoft.com/office/drawing/2014/main" id="{81CBF0D3-51E1-40E3-B5BB-D8C998B1104E}"/>
              </a:ext>
            </a:extLst>
          </p:cNvPr>
          <p:cNvGrpSpPr/>
          <p:nvPr/>
        </p:nvGrpSpPr>
        <p:grpSpPr>
          <a:xfrm flipH="1">
            <a:off x="140571" y="769744"/>
            <a:ext cx="246001" cy="172643"/>
            <a:chOff x="5753695" y="3190875"/>
            <a:chExt cx="669726" cy="470014"/>
          </a:xfrm>
          <a:solidFill>
            <a:schemeClr val="bg1"/>
          </a:solidFill>
        </p:grpSpPr>
        <p:sp>
          <p:nvSpPr>
            <p:cNvPr id="13" name="Freeform: Shape 12">
              <a:extLst>
                <a:ext uri="{FF2B5EF4-FFF2-40B4-BE49-F238E27FC236}">
                  <a16:creationId xmlns:a16="http://schemas.microsoft.com/office/drawing/2014/main" id="{611C942D-ADDE-4527-848C-96BC7ABC70AA}"/>
                </a:ext>
              </a:extLst>
            </p:cNvPr>
            <p:cNvSpPr/>
            <p:nvPr/>
          </p:nvSpPr>
          <p:spPr>
            <a:xfrm>
              <a:off x="6125765" y="3190875"/>
              <a:ext cx="297656" cy="470014"/>
            </a:xfrm>
            <a:custGeom>
              <a:avLst/>
              <a:gdLst>
                <a:gd name="connsiteX0" fmla="*/ 148828 w 297656"/>
                <a:gd name="connsiteY0" fmla="*/ 0 h 470014"/>
                <a:gd name="connsiteX1" fmla="*/ 0 w 297656"/>
                <a:gd name="connsiteY1" fmla="*/ 148828 h 470014"/>
                <a:gd name="connsiteX2" fmla="*/ 148828 w 297656"/>
                <a:gd name="connsiteY2" fmla="*/ 297656 h 470014"/>
                <a:gd name="connsiteX3" fmla="*/ 207794 w 297656"/>
                <a:gd name="connsiteY3" fmla="*/ 285423 h 470014"/>
                <a:gd name="connsiteX4" fmla="*/ 98033 w 297656"/>
                <a:gd name="connsiteY4" fmla="*/ 414099 h 470014"/>
                <a:gd name="connsiteX5" fmla="*/ 86112 w 297656"/>
                <a:gd name="connsiteY5" fmla="*/ 454476 h 470014"/>
                <a:gd name="connsiteX6" fmla="*/ 112291 w 297656"/>
                <a:gd name="connsiteY6" fmla="*/ 470014 h 470014"/>
                <a:gd name="connsiteX7" fmla="*/ 126489 w 297656"/>
                <a:gd name="connsiteY7" fmla="*/ 466398 h 470014"/>
                <a:gd name="connsiteX8" fmla="*/ 297656 w 297656"/>
                <a:gd name="connsiteY8" fmla="*/ 148828 h 470014"/>
                <a:gd name="connsiteX9" fmla="*/ 148828 w 297656"/>
                <a:gd name="connsiteY9" fmla="*/ 0 h 47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656" h="470014">
                  <a:moveTo>
                    <a:pt x="148828" y="0"/>
                  </a:moveTo>
                  <a:cubicBezTo>
                    <a:pt x="66764" y="0"/>
                    <a:pt x="0" y="66764"/>
                    <a:pt x="0" y="148828"/>
                  </a:cubicBezTo>
                  <a:cubicBezTo>
                    <a:pt x="0" y="230892"/>
                    <a:pt x="66764" y="297656"/>
                    <a:pt x="148828" y="297656"/>
                  </a:cubicBezTo>
                  <a:cubicBezTo>
                    <a:pt x="169768" y="297656"/>
                    <a:pt x="189696" y="293251"/>
                    <a:pt x="207794" y="285423"/>
                  </a:cubicBezTo>
                  <a:cubicBezTo>
                    <a:pt x="182553" y="341724"/>
                    <a:pt x="143500" y="389364"/>
                    <a:pt x="98033" y="414099"/>
                  </a:cubicBezTo>
                  <a:cubicBezTo>
                    <a:pt x="83597" y="421958"/>
                    <a:pt x="78254" y="440025"/>
                    <a:pt x="86112" y="454476"/>
                  </a:cubicBezTo>
                  <a:cubicBezTo>
                    <a:pt x="91500" y="464388"/>
                    <a:pt x="101739" y="470014"/>
                    <a:pt x="112291" y="470014"/>
                  </a:cubicBezTo>
                  <a:cubicBezTo>
                    <a:pt x="117083" y="470014"/>
                    <a:pt x="121965" y="468853"/>
                    <a:pt x="126489" y="466398"/>
                  </a:cubicBezTo>
                  <a:cubicBezTo>
                    <a:pt x="225668" y="412433"/>
                    <a:pt x="297656" y="278874"/>
                    <a:pt x="297656" y="148828"/>
                  </a:cubicBezTo>
                  <a:cubicBezTo>
                    <a:pt x="297656" y="66764"/>
                    <a:pt x="230892" y="0"/>
                    <a:pt x="148828" y="0"/>
                  </a:cubicBezTo>
                  <a:close/>
                </a:path>
              </a:pathLst>
            </a:custGeom>
            <a:grpFill/>
            <a:ln w="148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4" name="Freeform: Shape 13">
              <a:extLst>
                <a:ext uri="{FF2B5EF4-FFF2-40B4-BE49-F238E27FC236}">
                  <a16:creationId xmlns:a16="http://schemas.microsoft.com/office/drawing/2014/main" id="{50AB3A95-4DBA-49CD-A2CE-A63E4F53AD81}"/>
                </a:ext>
              </a:extLst>
            </p:cNvPr>
            <p:cNvSpPr/>
            <p:nvPr/>
          </p:nvSpPr>
          <p:spPr>
            <a:xfrm>
              <a:off x="5753695" y="3190875"/>
              <a:ext cx="297656" cy="470014"/>
            </a:xfrm>
            <a:custGeom>
              <a:avLst/>
              <a:gdLst>
                <a:gd name="connsiteX0" fmla="*/ 148828 w 297656"/>
                <a:gd name="connsiteY0" fmla="*/ 0 h 470014"/>
                <a:gd name="connsiteX1" fmla="*/ 0 w 297656"/>
                <a:gd name="connsiteY1" fmla="*/ 148828 h 470014"/>
                <a:gd name="connsiteX2" fmla="*/ 148828 w 297656"/>
                <a:gd name="connsiteY2" fmla="*/ 297656 h 470014"/>
                <a:gd name="connsiteX3" fmla="*/ 207794 w 297656"/>
                <a:gd name="connsiteY3" fmla="*/ 285423 h 470014"/>
                <a:gd name="connsiteX4" fmla="*/ 98033 w 297656"/>
                <a:gd name="connsiteY4" fmla="*/ 414099 h 470014"/>
                <a:gd name="connsiteX5" fmla="*/ 86112 w 297656"/>
                <a:gd name="connsiteY5" fmla="*/ 454476 h 470014"/>
                <a:gd name="connsiteX6" fmla="*/ 112291 w 297656"/>
                <a:gd name="connsiteY6" fmla="*/ 470014 h 470014"/>
                <a:gd name="connsiteX7" fmla="*/ 126489 w 297656"/>
                <a:gd name="connsiteY7" fmla="*/ 466398 h 470014"/>
                <a:gd name="connsiteX8" fmla="*/ 297656 w 297656"/>
                <a:gd name="connsiteY8" fmla="*/ 148828 h 470014"/>
                <a:gd name="connsiteX9" fmla="*/ 148828 w 297656"/>
                <a:gd name="connsiteY9" fmla="*/ 0 h 47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656" h="470014">
                  <a:moveTo>
                    <a:pt x="148828" y="0"/>
                  </a:moveTo>
                  <a:cubicBezTo>
                    <a:pt x="66764" y="0"/>
                    <a:pt x="0" y="66764"/>
                    <a:pt x="0" y="148828"/>
                  </a:cubicBezTo>
                  <a:cubicBezTo>
                    <a:pt x="0" y="230892"/>
                    <a:pt x="66764" y="297656"/>
                    <a:pt x="148828" y="297656"/>
                  </a:cubicBezTo>
                  <a:cubicBezTo>
                    <a:pt x="169768" y="297656"/>
                    <a:pt x="189696" y="293266"/>
                    <a:pt x="207794" y="285423"/>
                  </a:cubicBezTo>
                  <a:cubicBezTo>
                    <a:pt x="182538" y="341724"/>
                    <a:pt x="143485" y="389364"/>
                    <a:pt x="98033" y="414099"/>
                  </a:cubicBezTo>
                  <a:cubicBezTo>
                    <a:pt x="83597" y="421958"/>
                    <a:pt x="78254" y="440025"/>
                    <a:pt x="86112" y="454476"/>
                  </a:cubicBezTo>
                  <a:cubicBezTo>
                    <a:pt x="91514" y="464388"/>
                    <a:pt x="101724" y="470014"/>
                    <a:pt x="112291" y="470014"/>
                  </a:cubicBezTo>
                  <a:cubicBezTo>
                    <a:pt x="117098" y="470014"/>
                    <a:pt x="121965" y="468853"/>
                    <a:pt x="126489" y="466398"/>
                  </a:cubicBezTo>
                  <a:cubicBezTo>
                    <a:pt x="225668" y="412433"/>
                    <a:pt x="297656" y="278874"/>
                    <a:pt x="297656" y="148828"/>
                  </a:cubicBezTo>
                  <a:cubicBezTo>
                    <a:pt x="297656" y="66764"/>
                    <a:pt x="230892" y="0"/>
                    <a:pt x="148828" y="0"/>
                  </a:cubicBezTo>
                  <a:close/>
                </a:path>
              </a:pathLst>
            </a:custGeom>
            <a:grpFill/>
            <a:ln w="148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16" name="Text Placeholder 1">
            <a:extLst>
              <a:ext uri="{FF2B5EF4-FFF2-40B4-BE49-F238E27FC236}">
                <a16:creationId xmlns:a16="http://schemas.microsoft.com/office/drawing/2014/main" id="{374935B6-0CB7-41AF-8119-F0A7F6D416B1}"/>
              </a:ext>
            </a:extLst>
          </p:cNvPr>
          <p:cNvSpPr txBox="1">
            <a:spLocks/>
          </p:cNvSpPr>
          <p:nvPr/>
        </p:nvSpPr>
        <p:spPr>
          <a:xfrm>
            <a:off x="655320" y="588418"/>
            <a:ext cx="6080760" cy="2459581"/>
          </a:xfrm>
          <a:prstGeom prst="rect">
            <a:avLst/>
          </a:prstGeom>
        </p:spPr>
        <p:txBody>
          <a:bodyPr lIns="0" tIns="0" rIns="0" bIns="0"/>
          <a:lstStyle>
            <a:lvl1pPr marL="233149"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56" kern="1200" spc="0" baseline="0">
                <a:solidFill>
                  <a:schemeClr val="tx1"/>
                </a:solidFill>
                <a:latin typeface="+mn-lt"/>
                <a:ea typeface="+mn-ea"/>
                <a:cs typeface="Segoe UI" panose="020B0502040204020203" pitchFamily="34" charset="0"/>
              </a:defRPr>
            </a:lvl1pPr>
            <a:lvl2pPr marL="466298"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40" kern="1200" spc="0" baseline="0">
                <a:solidFill>
                  <a:schemeClr val="tx1"/>
                </a:solidFill>
                <a:latin typeface="+mn-lt"/>
                <a:ea typeface="+mn-ea"/>
                <a:cs typeface="+mn-cs"/>
              </a:defRPr>
            </a:lvl2pPr>
            <a:lvl3pPr marL="670304" marR="0" indent="-204005"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32" kern="1200" spc="0" baseline="0">
                <a:solidFill>
                  <a:schemeClr val="tx1"/>
                </a:solidFill>
                <a:latin typeface="+mn-lt"/>
                <a:ea typeface="+mn-ea"/>
                <a:cs typeface="+mn-cs"/>
              </a:defRPr>
            </a:lvl3pPr>
            <a:lvl4pPr marL="859738" marR="0" indent="-184576"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solidFill>
                  <a:schemeClr val="tx1"/>
                </a:solidFill>
                <a:latin typeface="+mn-lt"/>
                <a:ea typeface="+mn-ea"/>
                <a:cs typeface="+mn-cs"/>
              </a:defRPr>
            </a:lvl4pPr>
            <a:lvl5pPr marL="1044314" marR="0" indent="-171624"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solidFill>
                  <a:schemeClr val="tx1"/>
                </a:solidFill>
                <a:latin typeface="+mn-lt"/>
                <a:ea typeface="+mn-ea"/>
                <a:cs typeface="+mn-cs"/>
              </a:defRPr>
            </a:lvl5pPr>
            <a:lvl6pPr marL="2616084"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91737"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567389"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4043042"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marL="0" marR="0" lvl="0" indent="0" algn="l" defTabSz="951304"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2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“What’s transformative is the way we’re connecting people, making data accessible to a broader employee base and giving them the skills to analyze the data to make better informed decisions. That can have obvious benefits, like increasing efficiency, but also an impact on topics that are central to our business, such as sustainability.”</a:t>
            </a:r>
          </a:p>
        </p:txBody>
      </p:sp>
      <p:sp>
        <p:nvSpPr>
          <p:cNvPr id="20" name="Text Placeholder 3">
            <a:extLst>
              <a:ext uri="{FF2B5EF4-FFF2-40B4-BE49-F238E27FC236}">
                <a16:creationId xmlns:a16="http://schemas.microsoft.com/office/drawing/2014/main" id="{E1E21180-60B7-4174-A990-87C4A19DC00F}"/>
              </a:ext>
            </a:extLst>
          </p:cNvPr>
          <p:cNvSpPr txBox="1">
            <a:spLocks/>
          </p:cNvSpPr>
          <p:nvPr/>
        </p:nvSpPr>
        <p:spPr>
          <a:xfrm>
            <a:off x="633657" y="3556000"/>
            <a:ext cx="7685947" cy="307777"/>
          </a:xfrm>
          <a:prstGeom prst="rect">
            <a:avLst/>
          </a:prstGeom>
        </p:spPr>
        <p:txBody>
          <a:bodyPr lIns="0" tIns="0" rIns="0" bIns="0" anchor="t">
            <a:spAutoFit/>
          </a:bodyPr>
          <a:lstStyle>
            <a:lvl1pPr marL="233149"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56" kern="1200" spc="0" baseline="0">
                <a:solidFill>
                  <a:schemeClr val="tx1"/>
                </a:solidFill>
                <a:latin typeface="+mn-lt"/>
                <a:ea typeface="+mn-ea"/>
                <a:cs typeface="Segoe UI" panose="020B0502040204020203" pitchFamily="34" charset="0"/>
              </a:defRPr>
            </a:lvl1pPr>
            <a:lvl2pPr marL="466298"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40" kern="1200" spc="0" baseline="0">
                <a:solidFill>
                  <a:schemeClr val="tx1"/>
                </a:solidFill>
                <a:latin typeface="+mn-lt"/>
                <a:ea typeface="+mn-ea"/>
                <a:cs typeface="+mn-cs"/>
              </a:defRPr>
            </a:lvl2pPr>
            <a:lvl3pPr marL="670304" marR="0" indent="-204005"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32" kern="1200" spc="0" baseline="0">
                <a:solidFill>
                  <a:schemeClr val="tx1"/>
                </a:solidFill>
                <a:latin typeface="+mn-lt"/>
                <a:ea typeface="+mn-ea"/>
                <a:cs typeface="+mn-cs"/>
              </a:defRPr>
            </a:lvl3pPr>
            <a:lvl4pPr marL="859738" marR="0" indent="-184576"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solidFill>
                  <a:schemeClr val="tx1"/>
                </a:solidFill>
                <a:latin typeface="+mn-lt"/>
                <a:ea typeface="+mn-ea"/>
                <a:cs typeface="+mn-cs"/>
              </a:defRPr>
            </a:lvl4pPr>
            <a:lvl5pPr marL="1044314" marR="0" indent="-171624"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solidFill>
                  <a:schemeClr val="tx1"/>
                </a:solidFill>
                <a:latin typeface="+mn-lt"/>
                <a:ea typeface="+mn-ea"/>
                <a:cs typeface="+mn-cs"/>
              </a:defRPr>
            </a:lvl5pPr>
            <a:lvl6pPr marL="2616084"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91737"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567389"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4043042"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marL="0" marR="0" lvl="0" indent="0" algn="l" defTabSz="932688"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2000" b="0"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Jane Moran</a:t>
            </a:r>
            <a:r>
              <a:rPr kumimoji="0" lang="en-US" sz="1800" b="0" i="1" u="none" strike="noStrike" kern="1200" cap="none" spc="0" normalizeH="0" baseline="0" noProof="0">
                <a:ln>
                  <a:noFill/>
                </a:ln>
                <a:solidFill>
                  <a:srgbClr val="FFFFFF"/>
                </a:solidFill>
                <a:effectLst/>
                <a:uLnTx/>
                <a:uFillTx/>
                <a:latin typeface="Segoe UI"/>
                <a:ea typeface="+mn-ea"/>
                <a:cs typeface="Segoe UI" panose="020B0502040204020203" pitchFamily="34" charset="0"/>
              </a:rPr>
              <a:t>, </a:t>
            </a:r>
            <a:r>
              <a:rPr kumimoji="0" lang="en-US" sz="1800" b="0" i="0" u="none" strike="noStrike" kern="1200" cap="none" spc="0" normalizeH="0" baseline="0" noProof="0">
                <a:ln>
                  <a:noFill/>
                </a:ln>
                <a:solidFill>
                  <a:srgbClr val="FFFFFF"/>
                </a:solidFill>
                <a:effectLst/>
                <a:uLnTx/>
                <a:uFillTx/>
                <a:latin typeface="Segoe UI"/>
                <a:ea typeface="+mn-ea"/>
                <a:cs typeface="Segoe UI" panose="020B0502040204020203" pitchFamily="34" charset="0"/>
              </a:rPr>
              <a:t>CIO | </a:t>
            </a:r>
            <a:r>
              <a:rPr kumimoji="0" lang="en-US" sz="1800" b="0" i="1" u="none" strike="noStrike" kern="1200" cap="none" spc="0" normalizeH="0" baseline="0" noProof="0">
                <a:ln>
                  <a:noFill/>
                </a:ln>
                <a:solidFill>
                  <a:srgbClr val="FFFFFF"/>
                </a:solidFill>
                <a:effectLst/>
                <a:uLnTx/>
                <a:uFillTx/>
                <a:latin typeface="Segoe UI"/>
                <a:ea typeface="+mn-ea"/>
                <a:cs typeface="Segoe UI" panose="020B0502040204020203" pitchFamily="34" charset="0"/>
              </a:rPr>
              <a:t>Unilever</a:t>
            </a:r>
            <a:endParaRPr kumimoji="0" lang="en-US" sz="1400" b="0" i="1" u="none" strike="noStrike" kern="1200" cap="none" spc="0" normalizeH="0" baseline="0" noProof="0">
              <a:ln>
                <a:noFill/>
              </a:ln>
              <a:solidFill>
                <a:srgbClr val="FFFFFF"/>
              </a:solidFill>
              <a:effectLst/>
              <a:uLnTx/>
              <a:uFillTx/>
              <a:latin typeface="Segoe UI"/>
              <a:ea typeface="+mn-ea"/>
              <a:cs typeface="Segoe UI" panose="020B0502040204020203" pitchFamily="34" charset="0"/>
            </a:endParaRPr>
          </a:p>
        </p:txBody>
      </p:sp>
      <p:cxnSp>
        <p:nvCxnSpPr>
          <p:cNvPr id="27" name="Straight Connector 26">
            <a:extLst>
              <a:ext uri="{FF2B5EF4-FFF2-40B4-BE49-F238E27FC236}">
                <a16:creationId xmlns:a16="http://schemas.microsoft.com/office/drawing/2014/main" id="{5322DACA-1F9A-420B-93FC-4AF472F32E67}"/>
              </a:ext>
            </a:extLst>
          </p:cNvPr>
          <p:cNvCxnSpPr>
            <a:cxnSpLocks/>
          </p:cNvCxnSpPr>
          <p:nvPr/>
        </p:nvCxnSpPr>
        <p:spPr>
          <a:xfrm>
            <a:off x="264237" y="1028700"/>
            <a:ext cx="0" cy="2972048"/>
          </a:xfrm>
          <a:prstGeom prst="line">
            <a:avLst/>
          </a:prstGeom>
          <a:ln w="3175" cap="rnd">
            <a:solidFill>
              <a:schemeClr val="bg1">
                <a:lumMod val="75000"/>
              </a:schemeClr>
            </a:solidFill>
            <a:prstDash val="sysDot"/>
            <a:bevel/>
          </a:ln>
        </p:spPr>
        <p:style>
          <a:lnRef idx="1">
            <a:schemeClr val="accent1"/>
          </a:lnRef>
          <a:fillRef idx="0">
            <a:schemeClr val="accent1"/>
          </a:fillRef>
          <a:effectRef idx="0">
            <a:schemeClr val="accent1"/>
          </a:effectRef>
          <a:fontRef idx="minor">
            <a:schemeClr val="tx1"/>
          </a:fontRef>
        </p:style>
      </p:cxnSp>
      <p:pic>
        <p:nvPicPr>
          <p:cNvPr id="31" name="Picture 30" descr="A picture containing food&#10;&#10;Description automatically generated">
            <a:extLst>
              <a:ext uri="{FF2B5EF4-FFF2-40B4-BE49-F238E27FC236}">
                <a16:creationId xmlns:a16="http://schemas.microsoft.com/office/drawing/2014/main" id="{15E748FC-8EBE-43E9-A5B3-28E1AA19BA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5200" y="2516708"/>
            <a:ext cx="685800" cy="758495"/>
          </a:xfrm>
          <a:prstGeom prst="rect">
            <a:avLst/>
          </a:prstGeom>
        </p:spPr>
      </p:pic>
      <p:sp>
        <p:nvSpPr>
          <p:cNvPr id="32" name="Rectangle 31">
            <a:extLst>
              <a:ext uri="{FF2B5EF4-FFF2-40B4-BE49-F238E27FC236}">
                <a16:creationId xmlns:a16="http://schemas.microsoft.com/office/drawing/2014/main" id="{763ECFF3-88C6-4897-9F4A-1FE7F7773585}"/>
              </a:ext>
            </a:extLst>
          </p:cNvPr>
          <p:cNvSpPr/>
          <p:nvPr/>
        </p:nvSpPr>
        <p:spPr bwMode="auto">
          <a:xfrm>
            <a:off x="584200" y="4328160"/>
            <a:ext cx="5416279" cy="2085340"/>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3" name="Rectangle 32">
            <a:extLst>
              <a:ext uri="{FF2B5EF4-FFF2-40B4-BE49-F238E27FC236}">
                <a16:creationId xmlns:a16="http://schemas.microsoft.com/office/drawing/2014/main" id="{82FC3309-A438-45B7-9734-8985A4909FF0}"/>
              </a:ext>
            </a:extLst>
          </p:cNvPr>
          <p:cNvSpPr/>
          <p:nvPr/>
        </p:nvSpPr>
        <p:spPr bwMode="auto">
          <a:xfrm>
            <a:off x="6193108" y="4328160"/>
            <a:ext cx="5416279" cy="2085340"/>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6" name="Text Placeholder 3">
            <a:extLst>
              <a:ext uri="{FF2B5EF4-FFF2-40B4-BE49-F238E27FC236}">
                <a16:creationId xmlns:a16="http://schemas.microsoft.com/office/drawing/2014/main" id="{AB2ADE9B-9CFA-4F41-82F4-23F5A8740FEB}"/>
              </a:ext>
            </a:extLst>
          </p:cNvPr>
          <p:cNvSpPr txBox="1">
            <a:spLocks/>
          </p:cNvSpPr>
          <p:nvPr/>
        </p:nvSpPr>
        <p:spPr>
          <a:xfrm>
            <a:off x="2300305" y="4409440"/>
            <a:ext cx="1984069" cy="276999"/>
          </a:xfrm>
          <a:prstGeom prst="rect">
            <a:avLst/>
          </a:prstGeom>
        </p:spPr>
        <p:txBody>
          <a:bodyPr wrap="none" lIns="0" tIns="0" rIns="0" bIns="0" anchor="ctr">
            <a:spAutoFit/>
          </a:bodyPr>
          <a:lstStyle>
            <a:lvl1pPr marL="233149"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56" kern="1200" spc="0" baseline="0">
                <a:solidFill>
                  <a:schemeClr val="tx1"/>
                </a:solidFill>
                <a:latin typeface="+mn-lt"/>
                <a:ea typeface="+mn-ea"/>
                <a:cs typeface="Segoe UI" panose="020B0502040204020203" pitchFamily="34" charset="0"/>
              </a:defRPr>
            </a:lvl1pPr>
            <a:lvl2pPr marL="466298"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40" kern="1200" spc="0" baseline="0">
                <a:solidFill>
                  <a:schemeClr val="tx1"/>
                </a:solidFill>
                <a:latin typeface="+mn-lt"/>
                <a:ea typeface="+mn-ea"/>
                <a:cs typeface="+mn-cs"/>
              </a:defRPr>
            </a:lvl2pPr>
            <a:lvl3pPr marL="670304" marR="0" indent="-204005"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32" kern="1200" spc="0" baseline="0">
                <a:solidFill>
                  <a:schemeClr val="tx1"/>
                </a:solidFill>
                <a:latin typeface="+mn-lt"/>
                <a:ea typeface="+mn-ea"/>
                <a:cs typeface="+mn-cs"/>
              </a:defRPr>
            </a:lvl3pPr>
            <a:lvl4pPr marL="859738" marR="0" indent="-184576"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solidFill>
                  <a:schemeClr val="tx1"/>
                </a:solidFill>
                <a:latin typeface="+mn-lt"/>
                <a:ea typeface="+mn-ea"/>
                <a:cs typeface="+mn-cs"/>
              </a:defRPr>
            </a:lvl4pPr>
            <a:lvl5pPr marL="1044314" marR="0" indent="-171624"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solidFill>
                  <a:schemeClr val="tx1"/>
                </a:solidFill>
                <a:latin typeface="+mn-lt"/>
                <a:ea typeface="+mn-ea"/>
                <a:cs typeface="+mn-cs"/>
              </a:defRPr>
            </a:lvl5pPr>
            <a:lvl6pPr marL="2616084"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91737"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567389"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4043042"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marL="0" marR="0" lvl="0" indent="0" algn="ctr" defTabSz="932688"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800" b="0" i="0" u="none" strike="noStrike" kern="1200" cap="none" spc="0" normalizeH="0" baseline="0" noProof="0">
                <a:ln>
                  <a:noFill/>
                </a:ln>
                <a:solidFill>
                  <a:srgbClr val="000000"/>
                </a:solidFill>
                <a:effectLst/>
                <a:uLnTx/>
                <a:uFillTx/>
                <a:latin typeface="Segoe UI Semibold"/>
                <a:ea typeface="+mn-ea"/>
                <a:cs typeface="Segoe UI" panose="020B0502040204020203" pitchFamily="34" charset="0"/>
              </a:rPr>
              <a:t>Business outcomes</a:t>
            </a:r>
          </a:p>
        </p:txBody>
      </p:sp>
      <p:sp>
        <p:nvSpPr>
          <p:cNvPr id="37" name="Text Placeholder 3">
            <a:extLst>
              <a:ext uri="{FF2B5EF4-FFF2-40B4-BE49-F238E27FC236}">
                <a16:creationId xmlns:a16="http://schemas.microsoft.com/office/drawing/2014/main" id="{9620CB86-B2C6-4B16-B0EB-B2B7ADDE2F8E}"/>
              </a:ext>
            </a:extLst>
          </p:cNvPr>
          <p:cNvSpPr txBox="1">
            <a:spLocks/>
          </p:cNvSpPr>
          <p:nvPr/>
        </p:nvSpPr>
        <p:spPr>
          <a:xfrm>
            <a:off x="7500191" y="4409440"/>
            <a:ext cx="2802114" cy="276999"/>
          </a:xfrm>
          <a:prstGeom prst="rect">
            <a:avLst/>
          </a:prstGeom>
        </p:spPr>
        <p:txBody>
          <a:bodyPr wrap="none" lIns="0" tIns="0" rIns="0" bIns="0" anchor="ctr">
            <a:spAutoFit/>
          </a:bodyPr>
          <a:lstStyle>
            <a:lvl1pPr marL="233149"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56" kern="1200" spc="0" baseline="0">
                <a:solidFill>
                  <a:schemeClr val="tx1"/>
                </a:solidFill>
                <a:latin typeface="+mn-lt"/>
                <a:ea typeface="+mn-ea"/>
                <a:cs typeface="Segoe UI" panose="020B0502040204020203" pitchFamily="34" charset="0"/>
              </a:defRPr>
            </a:lvl1pPr>
            <a:lvl2pPr marL="466298"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40" kern="1200" spc="0" baseline="0">
                <a:solidFill>
                  <a:schemeClr val="tx1"/>
                </a:solidFill>
                <a:latin typeface="+mn-lt"/>
                <a:ea typeface="+mn-ea"/>
                <a:cs typeface="+mn-cs"/>
              </a:defRPr>
            </a:lvl2pPr>
            <a:lvl3pPr marL="670304" marR="0" indent="-204005"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32" kern="1200" spc="0" baseline="0">
                <a:solidFill>
                  <a:schemeClr val="tx1"/>
                </a:solidFill>
                <a:latin typeface="+mn-lt"/>
                <a:ea typeface="+mn-ea"/>
                <a:cs typeface="+mn-cs"/>
              </a:defRPr>
            </a:lvl3pPr>
            <a:lvl4pPr marL="859738" marR="0" indent="-184576"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solidFill>
                  <a:schemeClr val="tx1"/>
                </a:solidFill>
                <a:latin typeface="+mn-lt"/>
                <a:ea typeface="+mn-ea"/>
                <a:cs typeface="+mn-cs"/>
              </a:defRPr>
            </a:lvl4pPr>
            <a:lvl5pPr marL="1044314" marR="0" indent="-171624"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solidFill>
                  <a:schemeClr val="tx1"/>
                </a:solidFill>
                <a:latin typeface="+mn-lt"/>
                <a:ea typeface="+mn-ea"/>
                <a:cs typeface="+mn-cs"/>
              </a:defRPr>
            </a:lvl5pPr>
            <a:lvl6pPr marL="2616084"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91737"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567389"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4043042"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marL="0" marR="0" lvl="0" indent="0" algn="ctr" defTabSz="932688"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800" b="0" i="0" u="none" strike="noStrike" kern="1200" cap="none" spc="0" normalizeH="0" baseline="0" noProof="0">
                <a:ln>
                  <a:noFill/>
                </a:ln>
                <a:solidFill>
                  <a:srgbClr val="000000"/>
                </a:solidFill>
                <a:effectLst/>
                <a:uLnTx/>
                <a:uFillTx/>
                <a:latin typeface="Segoe UI Semibold"/>
                <a:ea typeface="+mn-ea"/>
                <a:cs typeface="Segoe UI" panose="020B0502040204020203" pitchFamily="34" charset="0"/>
              </a:rPr>
              <a:t>Top integrations leveraged</a:t>
            </a:r>
          </a:p>
        </p:txBody>
      </p:sp>
      <p:pic>
        <p:nvPicPr>
          <p:cNvPr id="38" name="Picture 37" descr="A picture containing drawing, sign&#10;&#10;Description automatically generated">
            <a:extLst>
              <a:ext uri="{FF2B5EF4-FFF2-40B4-BE49-F238E27FC236}">
                <a16:creationId xmlns:a16="http://schemas.microsoft.com/office/drawing/2014/main" id="{0D8A1B78-C415-4295-8C37-3DEDE4198D83}"/>
              </a:ext>
            </a:extLst>
          </p:cNvPr>
          <p:cNvPicPr>
            <a:picLocks noChangeArrowheads="1"/>
          </p:cNvPicPr>
          <p:nvPr/>
        </p:nvPicPr>
        <p:blipFill>
          <a:blip r:embed="rId5" cstate="screen">
            <a:extLst>
              <a:ext uri="{28A0092B-C50C-407E-A947-70E740481C1C}">
                <a14:useLocalDpi xmlns:a14="http://schemas.microsoft.com/office/drawing/2010/main"/>
              </a:ext>
            </a:extLst>
          </a:blip>
          <a:stretch/>
        </p:blipFill>
        <p:spPr bwMode="auto">
          <a:xfrm>
            <a:off x="9806925" y="5133278"/>
            <a:ext cx="602843" cy="602843"/>
          </a:xfrm>
          <a:prstGeom prst="rect">
            <a:avLst/>
          </a:prstGeom>
          <a:extLst>
            <a:ext uri="{909E8E84-426E-40DD-AFC4-6F175D3DCCD1}">
              <a14:hiddenFill xmlns:a14="http://schemas.microsoft.com/office/drawing/2010/main">
                <a:solidFill>
                  <a:srgbClr val="FFFFFF"/>
                </a:solidFill>
              </a14:hiddenFill>
            </a:ext>
          </a:extLst>
        </p:spPr>
      </p:pic>
      <p:pic>
        <p:nvPicPr>
          <p:cNvPr id="40" name="Picture 39" descr="A close up of a logo&#10;&#10;Description generated with high confidence">
            <a:extLst>
              <a:ext uri="{FF2B5EF4-FFF2-40B4-BE49-F238E27FC236}">
                <a16:creationId xmlns:a16="http://schemas.microsoft.com/office/drawing/2014/main" id="{5A349F39-C383-464A-A197-123B1C162EC3}"/>
              </a:ext>
            </a:extLst>
          </p:cNvPr>
          <p:cNvPicPr>
            <a:picLocks/>
          </p:cNvPicPr>
          <p:nvPr/>
        </p:nvPicPr>
        <p:blipFill rotWithShape="1">
          <a:blip r:embed="rId6"/>
          <a:srcRect l="20668" t="24339" r="20668" b="24339"/>
          <a:stretch/>
        </p:blipFill>
        <p:spPr>
          <a:xfrm>
            <a:off x="10642869" y="5080385"/>
            <a:ext cx="810007" cy="708628"/>
          </a:xfrm>
          <a:prstGeom prst="rect">
            <a:avLst/>
          </a:prstGeom>
        </p:spPr>
      </p:pic>
      <p:pic>
        <p:nvPicPr>
          <p:cNvPr id="41" name="Picture 40" descr="A close up of a sign&#10;&#10;Description automatically generated">
            <a:extLst>
              <a:ext uri="{FF2B5EF4-FFF2-40B4-BE49-F238E27FC236}">
                <a16:creationId xmlns:a16="http://schemas.microsoft.com/office/drawing/2014/main" id="{F61BBAA6-C49A-43C6-9B56-4E1EDCC9E87D}"/>
              </a:ext>
            </a:extLst>
          </p:cNvPr>
          <p:cNvPicPr>
            <a:picLocks noChangeAspect="1"/>
          </p:cNvPicPr>
          <p:nvPr/>
        </p:nvPicPr>
        <p:blipFill>
          <a:blip r:embed="rId7" cstate="screen">
            <a:extLst>
              <a:ext uri="{28A0092B-C50C-407E-A947-70E740481C1C}">
                <a14:useLocalDpi xmlns:a14="http://schemas.microsoft.com/office/drawing/2010/main"/>
              </a:ext>
            </a:extLst>
          </a:blip>
          <a:stretch/>
        </p:blipFill>
        <p:spPr>
          <a:xfrm>
            <a:off x="6349619" y="5232904"/>
            <a:ext cx="2210815" cy="403590"/>
          </a:xfrm>
          <a:prstGeom prst="rect">
            <a:avLst/>
          </a:prstGeom>
        </p:spPr>
      </p:pic>
      <p:sp>
        <p:nvSpPr>
          <p:cNvPr id="44" name="Rectangle 43">
            <a:extLst>
              <a:ext uri="{FF2B5EF4-FFF2-40B4-BE49-F238E27FC236}">
                <a16:creationId xmlns:a16="http://schemas.microsoft.com/office/drawing/2014/main" id="{55C3608A-B7FA-4792-A200-92BBB08713A1}"/>
              </a:ext>
            </a:extLst>
          </p:cNvPr>
          <p:cNvSpPr/>
          <p:nvPr/>
        </p:nvSpPr>
        <p:spPr>
          <a:xfrm>
            <a:off x="1236663" y="4851907"/>
            <a:ext cx="4638357" cy="646331"/>
          </a:xfrm>
          <a:prstGeom prst="rect">
            <a:avLst/>
          </a:prstGeom>
        </p:spPr>
        <p:txBody>
          <a:bodyPr wrap="square" lIns="0" tIns="0" rIns="0" bIns="0">
            <a:spAutoFit/>
          </a:bodyPr>
          <a:lstStyle/>
          <a:p>
            <a:pPr marL="0" marR="0" lvl="0" indent="0" algn="l" defTabSz="932205" rtl="0" eaLnBrk="1" fontAlgn="auto" latinLnBrk="0" hangingPunct="1">
              <a:lnSpc>
                <a:spcPct val="100000"/>
              </a:lnSpc>
              <a:spcBef>
                <a:spcPts val="0"/>
              </a:spcBef>
              <a:spcAft>
                <a:spcPts val="0"/>
              </a:spcAft>
              <a:buClrTx/>
              <a:buSzPct val="90000"/>
              <a:buFontTx/>
              <a:buNone/>
              <a:tabLst/>
              <a:defRPr/>
            </a:pPr>
            <a:r>
              <a:rPr kumimoji="0" lang="en-US" sz="1400" b="0" i="0" u="none" strike="noStrike" kern="1200" cap="none" spc="0" normalizeH="0" baseline="0" noProof="0">
                <a:ln w="3175">
                  <a:noFill/>
                </a:ln>
                <a:solidFill>
                  <a:srgbClr val="4B53BC"/>
                </a:solidFill>
                <a:effectLst/>
                <a:uLnTx/>
                <a:uFillTx/>
                <a:latin typeface="Segoe UI Semibold"/>
                <a:ea typeface="+mn-ea"/>
                <a:cs typeface="Segoe UI Light" panose="020B0502040204020203" pitchFamily="34" charset="0"/>
              </a:rPr>
              <a:t>Increased business agility</a:t>
            </a:r>
          </a:p>
          <a:p>
            <a:pPr marL="0" marR="0" lvl="0" indent="0" algn="l" defTabSz="932205" rtl="0" eaLnBrk="1" fontAlgn="auto" latinLnBrk="0" hangingPunct="1">
              <a:lnSpc>
                <a:spcPct val="100000"/>
              </a:lnSpc>
              <a:spcBef>
                <a:spcPts val="0"/>
              </a:spcBef>
              <a:spcAft>
                <a:spcPts val="0"/>
              </a:spcAft>
              <a:buClrTx/>
              <a:buSzPct val="90000"/>
              <a:buFontTx/>
              <a:buNone/>
              <a:tabLst/>
              <a:defRPr/>
            </a:pPr>
            <a:r>
              <a:rPr kumimoji="0" lang="en-US" sz="1400" b="0" i="0" u="none" strike="noStrike" kern="1200" cap="none" spc="0" normalizeH="0" baseline="0" noProof="0">
                <a:ln w="3175">
                  <a:noFill/>
                </a:ln>
                <a:solidFill>
                  <a:srgbClr val="282828"/>
                </a:solidFill>
                <a:effectLst/>
                <a:uLnTx/>
                <a:uFillTx/>
                <a:latin typeface="Segoe UI"/>
                <a:ea typeface="+mn-ea"/>
                <a:cs typeface="Segoe UI Light" panose="020B0502040204020203" pitchFamily="34" charset="0"/>
              </a:rPr>
              <a:t>New apps and BI tools give insights into how to improve the supply chain and conservation efforts</a:t>
            </a:r>
          </a:p>
        </p:txBody>
      </p:sp>
      <p:sp>
        <p:nvSpPr>
          <p:cNvPr id="45" name="Rectangle 44">
            <a:extLst>
              <a:ext uri="{FF2B5EF4-FFF2-40B4-BE49-F238E27FC236}">
                <a16:creationId xmlns:a16="http://schemas.microsoft.com/office/drawing/2014/main" id="{10F1C31F-B813-4A7F-BF59-4A2E0AC20299}"/>
              </a:ext>
            </a:extLst>
          </p:cNvPr>
          <p:cNvSpPr/>
          <p:nvPr/>
        </p:nvSpPr>
        <p:spPr>
          <a:xfrm>
            <a:off x="1236663" y="5669952"/>
            <a:ext cx="4638357" cy="646331"/>
          </a:xfrm>
          <a:prstGeom prst="rect">
            <a:avLst/>
          </a:prstGeom>
        </p:spPr>
        <p:txBody>
          <a:bodyPr wrap="square" lIns="0" tIns="0" rIns="0" bIns="0">
            <a:spAutoFit/>
          </a:bodyPr>
          <a:lstStyle/>
          <a:p>
            <a:pPr marL="0" marR="0" lvl="0" indent="0" algn="l" defTabSz="932205" rtl="0" eaLnBrk="1" fontAlgn="auto" latinLnBrk="0" hangingPunct="1">
              <a:lnSpc>
                <a:spcPct val="100000"/>
              </a:lnSpc>
              <a:spcBef>
                <a:spcPts val="0"/>
              </a:spcBef>
              <a:spcAft>
                <a:spcPts val="0"/>
              </a:spcAft>
              <a:buClrTx/>
              <a:buSzPct val="90000"/>
              <a:buFontTx/>
              <a:buNone/>
              <a:tabLst/>
              <a:defRPr/>
            </a:pPr>
            <a:r>
              <a:rPr kumimoji="0" lang="en-US" sz="1400" b="0" i="0" u="none" strike="noStrike" kern="1200" cap="none" spc="0" normalizeH="0" baseline="0" noProof="0">
                <a:ln w="3175">
                  <a:noFill/>
                </a:ln>
                <a:solidFill>
                  <a:srgbClr val="4B53BC"/>
                </a:solidFill>
                <a:effectLst/>
                <a:uLnTx/>
                <a:uFillTx/>
                <a:latin typeface="Segoe UI Semibold"/>
                <a:ea typeface="+mn-ea"/>
                <a:cs typeface="Segoe UI Light" panose="020B0502040204020203" pitchFamily="34" charset="0"/>
              </a:rPr>
              <a:t>Centralized information</a:t>
            </a:r>
          </a:p>
          <a:p>
            <a:pPr marL="0" marR="0" lvl="0" indent="0" algn="l" defTabSz="932205" rtl="0" eaLnBrk="1" fontAlgn="auto" latinLnBrk="0" hangingPunct="1">
              <a:lnSpc>
                <a:spcPct val="100000"/>
              </a:lnSpc>
              <a:spcBef>
                <a:spcPts val="0"/>
              </a:spcBef>
              <a:spcAft>
                <a:spcPts val="0"/>
              </a:spcAft>
              <a:buClrTx/>
              <a:buSzPct val="90000"/>
              <a:buFontTx/>
              <a:buNone/>
              <a:tabLst/>
              <a:defRPr/>
            </a:pPr>
            <a:r>
              <a:rPr kumimoji="0" lang="en-US" sz="1400" b="0" i="0" u="none" strike="noStrike" kern="1200" cap="none" spc="0" normalizeH="0" baseline="0" noProof="0">
                <a:ln w="3175">
                  <a:noFill/>
                </a:ln>
                <a:solidFill>
                  <a:srgbClr val="282828"/>
                </a:solidFill>
                <a:effectLst/>
                <a:uLnTx/>
                <a:uFillTx/>
                <a:latin typeface="Segoe UI"/>
                <a:ea typeface="+mn-ea"/>
                <a:cs typeface="Segoe UI Light" panose="020B0502040204020203" pitchFamily="34" charset="0"/>
              </a:rPr>
              <a:t>Connected their engineers around the world with Teams, allowing for global collaboration</a:t>
            </a:r>
          </a:p>
        </p:txBody>
      </p:sp>
      <p:cxnSp>
        <p:nvCxnSpPr>
          <p:cNvPr id="49" name="Straight Connector 48">
            <a:extLst>
              <a:ext uri="{FF2B5EF4-FFF2-40B4-BE49-F238E27FC236}">
                <a16:creationId xmlns:a16="http://schemas.microsoft.com/office/drawing/2014/main" id="{5629FEA2-03F9-490C-8931-7726675E3A7D}"/>
              </a:ext>
            </a:extLst>
          </p:cNvPr>
          <p:cNvCxnSpPr>
            <a:cxnSpLocks/>
          </p:cNvCxnSpPr>
          <p:nvPr/>
        </p:nvCxnSpPr>
        <p:spPr>
          <a:xfrm rot="16200000">
            <a:off x="3292340" y="2875955"/>
            <a:ext cx="0" cy="5416279"/>
          </a:xfrm>
          <a:prstGeom prst="line">
            <a:avLst/>
          </a:prstGeom>
          <a:ln w="6350" cap="rnd">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strategy" title="Icon of two circles and a curved arrow winding between three exes connecting them">
            <a:extLst>
              <a:ext uri="{FF2B5EF4-FFF2-40B4-BE49-F238E27FC236}">
                <a16:creationId xmlns:a16="http://schemas.microsoft.com/office/drawing/2014/main" id="{A4A9EBC9-88DA-4E51-8247-A0304A0C2EF4}"/>
              </a:ext>
            </a:extLst>
          </p:cNvPr>
          <p:cNvSpPr>
            <a:spLocks noChangeAspect="1" noEditPoints="1"/>
          </p:cNvSpPr>
          <p:nvPr/>
        </p:nvSpPr>
        <p:spPr bwMode="auto">
          <a:xfrm>
            <a:off x="763185" y="4984237"/>
            <a:ext cx="286470" cy="381670"/>
          </a:xfrm>
          <a:custGeom>
            <a:avLst/>
            <a:gdLst>
              <a:gd name="T0" fmla="*/ 208 w 240"/>
              <a:gd name="T1" fmla="*/ 83 h 322"/>
              <a:gd name="T2" fmla="*/ 207 w 240"/>
              <a:gd name="T3" fmla="*/ 128 h 322"/>
              <a:gd name="T4" fmla="*/ 166 w 240"/>
              <a:gd name="T5" fmla="*/ 178 h 322"/>
              <a:gd name="T6" fmla="*/ 83 w 240"/>
              <a:gd name="T7" fmla="*/ 178 h 322"/>
              <a:gd name="T8" fmla="*/ 43 w 240"/>
              <a:gd name="T9" fmla="*/ 191 h 322"/>
              <a:gd name="T10" fmla="*/ 25 w 240"/>
              <a:gd name="T11" fmla="*/ 230 h 322"/>
              <a:gd name="T12" fmla="*/ 25 w 240"/>
              <a:gd name="T13" fmla="*/ 239 h 322"/>
              <a:gd name="T14" fmla="*/ 239 w 240"/>
              <a:gd name="T15" fmla="*/ 114 h 322"/>
              <a:gd name="T16" fmla="*/ 208 w 240"/>
              <a:gd name="T17" fmla="*/ 83 h 322"/>
              <a:gd name="T18" fmla="*/ 177 w 240"/>
              <a:gd name="T19" fmla="*/ 114 h 322"/>
              <a:gd name="T20" fmla="*/ 0 w 240"/>
              <a:gd name="T21" fmla="*/ 296 h 322"/>
              <a:gd name="T22" fmla="*/ 26 w 240"/>
              <a:gd name="T23" fmla="*/ 322 h 322"/>
              <a:gd name="T24" fmla="*/ 52 w 240"/>
              <a:gd name="T25" fmla="*/ 296 h 322"/>
              <a:gd name="T26" fmla="*/ 26 w 240"/>
              <a:gd name="T27" fmla="*/ 270 h 322"/>
              <a:gd name="T28" fmla="*/ 0 w 240"/>
              <a:gd name="T29" fmla="*/ 296 h 322"/>
              <a:gd name="T30" fmla="*/ 187 w 240"/>
              <a:gd name="T31" fmla="*/ 26 h 322"/>
              <a:gd name="T32" fmla="*/ 213 w 240"/>
              <a:gd name="T33" fmla="*/ 52 h 322"/>
              <a:gd name="T34" fmla="*/ 239 w 240"/>
              <a:gd name="T35" fmla="*/ 26 h 322"/>
              <a:gd name="T36" fmla="*/ 213 w 240"/>
              <a:gd name="T37" fmla="*/ 0 h 322"/>
              <a:gd name="T38" fmla="*/ 187 w 240"/>
              <a:gd name="T39" fmla="*/ 26 h 322"/>
              <a:gd name="T40" fmla="*/ 67 w 240"/>
              <a:gd name="T41" fmla="*/ 96 h 322"/>
              <a:gd name="T42" fmla="*/ 119 w 240"/>
              <a:gd name="T43" fmla="*/ 148 h 322"/>
              <a:gd name="T44" fmla="*/ 119 w 240"/>
              <a:gd name="T45" fmla="*/ 96 h 322"/>
              <a:gd name="T46" fmla="*/ 67 w 240"/>
              <a:gd name="T47" fmla="*/ 148 h 322"/>
              <a:gd name="T48" fmla="*/ 189 w 240"/>
              <a:gd name="T49" fmla="*/ 203 h 322"/>
              <a:gd name="T50" fmla="*/ 240 w 240"/>
              <a:gd name="T51" fmla="*/ 255 h 322"/>
              <a:gd name="T52" fmla="*/ 240 w 240"/>
              <a:gd name="T53" fmla="*/ 203 h 322"/>
              <a:gd name="T54" fmla="*/ 189 w 240"/>
              <a:gd name="T55" fmla="*/ 255 h 322"/>
              <a:gd name="T56" fmla="*/ 93 w 240"/>
              <a:gd name="T57" fmla="*/ 227 h 322"/>
              <a:gd name="T58" fmla="*/ 145 w 240"/>
              <a:gd name="T59" fmla="*/ 279 h 322"/>
              <a:gd name="T60" fmla="*/ 145 w 240"/>
              <a:gd name="T61" fmla="*/ 227 h 322"/>
              <a:gd name="T62" fmla="*/ 93 w 240"/>
              <a:gd name="T63" fmla="*/ 2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322">
                <a:moveTo>
                  <a:pt x="208" y="83"/>
                </a:moveTo>
                <a:cubicBezTo>
                  <a:pt x="208" y="83"/>
                  <a:pt x="208" y="103"/>
                  <a:pt x="207" y="128"/>
                </a:cubicBezTo>
                <a:cubicBezTo>
                  <a:pt x="206" y="177"/>
                  <a:pt x="166" y="178"/>
                  <a:pt x="166" y="178"/>
                </a:cubicBezTo>
                <a:cubicBezTo>
                  <a:pt x="83" y="178"/>
                  <a:pt x="83" y="178"/>
                  <a:pt x="83" y="178"/>
                </a:cubicBezTo>
                <a:cubicBezTo>
                  <a:pt x="83" y="178"/>
                  <a:pt x="58" y="178"/>
                  <a:pt x="43" y="191"/>
                </a:cubicBezTo>
                <a:cubicBezTo>
                  <a:pt x="28" y="203"/>
                  <a:pt x="25" y="220"/>
                  <a:pt x="25" y="230"/>
                </a:cubicBezTo>
                <a:cubicBezTo>
                  <a:pt x="25" y="239"/>
                  <a:pt x="25" y="239"/>
                  <a:pt x="25" y="239"/>
                </a:cubicBezTo>
                <a:moveTo>
                  <a:pt x="239" y="114"/>
                </a:moveTo>
                <a:cubicBezTo>
                  <a:pt x="208" y="83"/>
                  <a:pt x="208" y="83"/>
                  <a:pt x="208" y="83"/>
                </a:cubicBezTo>
                <a:cubicBezTo>
                  <a:pt x="177" y="114"/>
                  <a:pt x="177" y="114"/>
                  <a:pt x="177" y="114"/>
                </a:cubicBezTo>
                <a:moveTo>
                  <a:pt x="0" y="296"/>
                </a:moveTo>
                <a:cubicBezTo>
                  <a:pt x="0" y="310"/>
                  <a:pt x="12" y="322"/>
                  <a:pt x="26" y="322"/>
                </a:cubicBezTo>
                <a:cubicBezTo>
                  <a:pt x="40" y="322"/>
                  <a:pt x="52" y="310"/>
                  <a:pt x="52" y="296"/>
                </a:cubicBezTo>
                <a:cubicBezTo>
                  <a:pt x="52" y="282"/>
                  <a:pt x="40" y="270"/>
                  <a:pt x="26" y="270"/>
                </a:cubicBezTo>
                <a:cubicBezTo>
                  <a:pt x="12" y="270"/>
                  <a:pt x="0" y="282"/>
                  <a:pt x="0" y="296"/>
                </a:cubicBezTo>
                <a:close/>
                <a:moveTo>
                  <a:pt x="187" y="26"/>
                </a:moveTo>
                <a:cubicBezTo>
                  <a:pt x="187" y="40"/>
                  <a:pt x="199" y="52"/>
                  <a:pt x="213" y="52"/>
                </a:cubicBezTo>
                <a:cubicBezTo>
                  <a:pt x="227" y="52"/>
                  <a:pt x="239" y="40"/>
                  <a:pt x="239" y="26"/>
                </a:cubicBezTo>
                <a:cubicBezTo>
                  <a:pt x="239" y="12"/>
                  <a:pt x="227" y="0"/>
                  <a:pt x="213" y="0"/>
                </a:cubicBezTo>
                <a:cubicBezTo>
                  <a:pt x="199" y="0"/>
                  <a:pt x="187" y="12"/>
                  <a:pt x="187" y="26"/>
                </a:cubicBezTo>
                <a:close/>
                <a:moveTo>
                  <a:pt x="67" y="96"/>
                </a:moveTo>
                <a:cubicBezTo>
                  <a:pt x="119" y="148"/>
                  <a:pt x="119" y="148"/>
                  <a:pt x="119" y="148"/>
                </a:cubicBezTo>
                <a:moveTo>
                  <a:pt x="119" y="96"/>
                </a:moveTo>
                <a:cubicBezTo>
                  <a:pt x="67" y="148"/>
                  <a:pt x="67" y="148"/>
                  <a:pt x="67" y="148"/>
                </a:cubicBezTo>
                <a:moveTo>
                  <a:pt x="189" y="203"/>
                </a:moveTo>
                <a:cubicBezTo>
                  <a:pt x="240" y="255"/>
                  <a:pt x="240" y="255"/>
                  <a:pt x="240" y="255"/>
                </a:cubicBezTo>
                <a:moveTo>
                  <a:pt x="240" y="203"/>
                </a:moveTo>
                <a:cubicBezTo>
                  <a:pt x="189" y="255"/>
                  <a:pt x="189" y="255"/>
                  <a:pt x="189" y="255"/>
                </a:cubicBezTo>
                <a:moveTo>
                  <a:pt x="93" y="227"/>
                </a:moveTo>
                <a:cubicBezTo>
                  <a:pt x="145" y="279"/>
                  <a:pt x="145" y="279"/>
                  <a:pt x="145" y="279"/>
                </a:cubicBezTo>
                <a:moveTo>
                  <a:pt x="145" y="227"/>
                </a:moveTo>
                <a:cubicBezTo>
                  <a:pt x="93" y="279"/>
                  <a:pt x="93" y="279"/>
                  <a:pt x="93" y="279"/>
                </a:cubicBezTo>
              </a:path>
            </a:pathLst>
          </a:custGeom>
          <a:noFill/>
          <a:ln w="12700" cap="flat">
            <a:solidFill>
              <a:srgbClr val="4B53BC"/>
            </a:solidFill>
            <a:prstDash val="solid"/>
            <a:miter lim="800000"/>
            <a:headEnd/>
            <a:tailEnd/>
          </a:ln>
        </p:spPr>
        <p:txBody>
          <a:bodyPr vert="horz" wrap="square" lIns="91427" tIns="45713" rIns="91427" bIns="45713"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36" b="1" i="0" u="none" strike="noStrike" kern="1200" cap="none" spc="0" normalizeH="0" baseline="0" noProof="0">
              <a:ln>
                <a:noFill/>
              </a:ln>
              <a:solidFill>
                <a:srgbClr val="282828"/>
              </a:solidFill>
              <a:effectLst/>
              <a:uLnTx/>
              <a:uFillTx/>
              <a:latin typeface="Segoe UI Light" panose="020B0502040204020203" pitchFamily="34" charset="0"/>
              <a:ea typeface="+mn-ea"/>
              <a:cs typeface="Segoe UI Light" panose="020B0502040204020203" pitchFamily="34" charset="0"/>
            </a:endParaRPr>
          </a:p>
        </p:txBody>
      </p:sp>
      <p:sp>
        <p:nvSpPr>
          <p:cNvPr id="34" name="globe_6" title="Icon of a monitor in front of a sphere made of lines">
            <a:extLst>
              <a:ext uri="{FF2B5EF4-FFF2-40B4-BE49-F238E27FC236}">
                <a16:creationId xmlns:a16="http://schemas.microsoft.com/office/drawing/2014/main" id="{94F0AAB5-F201-49FB-BEDD-B300A3B3FAD3}"/>
              </a:ext>
            </a:extLst>
          </p:cNvPr>
          <p:cNvSpPr>
            <a:spLocks noChangeAspect="1" noEditPoints="1"/>
          </p:cNvSpPr>
          <p:nvPr/>
        </p:nvSpPr>
        <p:spPr bwMode="auto">
          <a:xfrm>
            <a:off x="743819" y="5818930"/>
            <a:ext cx="325202" cy="348374"/>
          </a:xfrm>
          <a:custGeom>
            <a:avLst/>
            <a:gdLst>
              <a:gd name="T0" fmla="*/ 210 w 296"/>
              <a:gd name="T1" fmla="*/ 147 h 318"/>
              <a:gd name="T2" fmla="*/ 105 w 296"/>
              <a:gd name="T3" fmla="*/ 147 h 318"/>
              <a:gd name="T4" fmla="*/ 105 w 296"/>
              <a:gd name="T5" fmla="*/ 140 h 318"/>
              <a:gd name="T6" fmla="*/ 109 w 296"/>
              <a:gd name="T7" fmla="*/ 83 h 318"/>
              <a:gd name="T8" fmla="*/ 157 w 296"/>
              <a:gd name="T9" fmla="*/ 0 h 318"/>
              <a:gd name="T10" fmla="*/ 157 w 296"/>
              <a:gd name="T11" fmla="*/ 0 h 318"/>
              <a:gd name="T12" fmla="*/ 159 w 296"/>
              <a:gd name="T13" fmla="*/ 0 h 318"/>
              <a:gd name="T14" fmla="*/ 206 w 296"/>
              <a:gd name="T15" fmla="*/ 83 h 318"/>
              <a:gd name="T16" fmla="*/ 210 w 296"/>
              <a:gd name="T17" fmla="*/ 137 h 318"/>
              <a:gd name="T18" fmla="*/ 210 w 296"/>
              <a:gd name="T19" fmla="*/ 147 h 318"/>
              <a:gd name="T20" fmla="*/ 31 w 296"/>
              <a:gd name="T21" fmla="*/ 83 h 318"/>
              <a:gd name="T22" fmla="*/ 284 w 296"/>
              <a:gd name="T23" fmla="*/ 83 h 318"/>
              <a:gd name="T24" fmla="*/ 286 w 296"/>
              <a:gd name="T25" fmla="*/ 189 h 318"/>
              <a:gd name="T26" fmla="*/ 286 w 296"/>
              <a:gd name="T27" fmla="*/ 189 h 318"/>
              <a:gd name="T28" fmla="*/ 210 w 296"/>
              <a:gd name="T29" fmla="*/ 189 h 318"/>
              <a:gd name="T30" fmla="*/ 19 w 296"/>
              <a:gd name="T31" fmla="*/ 147 h 318"/>
              <a:gd name="T32" fmla="*/ 0 w 296"/>
              <a:gd name="T33" fmla="*/ 147 h 318"/>
              <a:gd name="T34" fmla="*/ 0 w 296"/>
              <a:gd name="T35" fmla="*/ 277 h 318"/>
              <a:gd name="T36" fmla="*/ 106 w 296"/>
              <a:gd name="T37" fmla="*/ 277 h 318"/>
              <a:gd name="T38" fmla="*/ 157 w 296"/>
              <a:gd name="T39" fmla="*/ 277 h 318"/>
              <a:gd name="T40" fmla="*/ 210 w 296"/>
              <a:gd name="T41" fmla="*/ 189 h 318"/>
              <a:gd name="T42" fmla="*/ 210 w 296"/>
              <a:gd name="T43" fmla="*/ 267 h 318"/>
              <a:gd name="T44" fmla="*/ 286 w 296"/>
              <a:gd name="T45" fmla="*/ 189 h 318"/>
              <a:gd name="T46" fmla="*/ 296 w 296"/>
              <a:gd name="T47" fmla="*/ 139 h 318"/>
              <a:gd name="T48" fmla="*/ 159 w 296"/>
              <a:gd name="T49" fmla="*/ 0 h 318"/>
              <a:gd name="T50" fmla="*/ 157 w 296"/>
              <a:gd name="T51" fmla="*/ 0 h 318"/>
              <a:gd name="T52" fmla="*/ 157 w 296"/>
              <a:gd name="T53" fmla="*/ 0 h 318"/>
              <a:gd name="T54" fmla="*/ 31 w 296"/>
              <a:gd name="T55" fmla="*/ 83 h 318"/>
              <a:gd name="T56" fmla="*/ 19 w 296"/>
              <a:gd name="T57" fmla="*/ 139 h 318"/>
              <a:gd name="T58" fmla="*/ 19 w 296"/>
              <a:gd name="T59" fmla="*/ 147 h 318"/>
              <a:gd name="T60" fmla="*/ 105 w 296"/>
              <a:gd name="T61" fmla="*/ 147 h 318"/>
              <a:gd name="T62" fmla="*/ 210 w 296"/>
              <a:gd name="T63" fmla="*/ 147 h 318"/>
              <a:gd name="T64" fmla="*/ 210 w 296"/>
              <a:gd name="T65" fmla="*/ 189 h 318"/>
              <a:gd name="T66" fmla="*/ 157 w 296"/>
              <a:gd name="T67" fmla="*/ 277 h 318"/>
              <a:gd name="T68" fmla="*/ 210 w 296"/>
              <a:gd name="T69" fmla="*/ 277 h 318"/>
              <a:gd name="T70" fmla="*/ 210 w 296"/>
              <a:gd name="T71" fmla="*/ 267 h 318"/>
              <a:gd name="T72" fmla="*/ 57 w 296"/>
              <a:gd name="T73" fmla="*/ 318 h 318"/>
              <a:gd name="T74" fmla="*/ 154 w 296"/>
              <a:gd name="T75" fmla="*/ 318 h 318"/>
              <a:gd name="T76" fmla="*/ 106 w 296"/>
              <a:gd name="T77" fmla="*/ 277 h 318"/>
              <a:gd name="T78" fmla="*/ 106 w 296"/>
              <a:gd name="T79"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6" h="318">
                <a:moveTo>
                  <a:pt x="210" y="147"/>
                </a:moveTo>
                <a:cubicBezTo>
                  <a:pt x="105" y="147"/>
                  <a:pt x="105" y="147"/>
                  <a:pt x="105" y="147"/>
                </a:cubicBezTo>
                <a:cubicBezTo>
                  <a:pt x="105" y="145"/>
                  <a:pt x="105" y="142"/>
                  <a:pt x="105" y="140"/>
                </a:cubicBezTo>
                <a:cubicBezTo>
                  <a:pt x="105" y="120"/>
                  <a:pt x="106" y="100"/>
                  <a:pt x="109" y="83"/>
                </a:cubicBezTo>
                <a:cubicBezTo>
                  <a:pt x="118" y="35"/>
                  <a:pt x="136" y="1"/>
                  <a:pt x="157" y="0"/>
                </a:cubicBezTo>
                <a:cubicBezTo>
                  <a:pt x="157" y="0"/>
                  <a:pt x="157" y="0"/>
                  <a:pt x="157" y="0"/>
                </a:cubicBezTo>
                <a:cubicBezTo>
                  <a:pt x="158" y="0"/>
                  <a:pt x="159" y="0"/>
                  <a:pt x="159" y="0"/>
                </a:cubicBezTo>
                <a:cubicBezTo>
                  <a:pt x="180" y="2"/>
                  <a:pt x="198" y="35"/>
                  <a:pt x="206" y="83"/>
                </a:cubicBezTo>
                <a:cubicBezTo>
                  <a:pt x="208" y="100"/>
                  <a:pt x="210" y="118"/>
                  <a:pt x="210" y="137"/>
                </a:cubicBezTo>
                <a:cubicBezTo>
                  <a:pt x="210" y="142"/>
                  <a:pt x="210" y="147"/>
                  <a:pt x="210" y="147"/>
                </a:cubicBezTo>
                <a:close/>
                <a:moveTo>
                  <a:pt x="31" y="83"/>
                </a:moveTo>
                <a:cubicBezTo>
                  <a:pt x="284" y="83"/>
                  <a:pt x="284" y="83"/>
                  <a:pt x="284" y="83"/>
                </a:cubicBezTo>
                <a:moveTo>
                  <a:pt x="286" y="189"/>
                </a:moveTo>
                <a:cubicBezTo>
                  <a:pt x="286" y="189"/>
                  <a:pt x="286" y="189"/>
                  <a:pt x="286" y="189"/>
                </a:cubicBezTo>
                <a:cubicBezTo>
                  <a:pt x="210" y="189"/>
                  <a:pt x="210" y="189"/>
                  <a:pt x="210" y="189"/>
                </a:cubicBezTo>
                <a:moveTo>
                  <a:pt x="19" y="147"/>
                </a:moveTo>
                <a:cubicBezTo>
                  <a:pt x="0" y="147"/>
                  <a:pt x="0" y="147"/>
                  <a:pt x="0" y="147"/>
                </a:cubicBezTo>
                <a:cubicBezTo>
                  <a:pt x="0" y="277"/>
                  <a:pt x="0" y="277"/>
                  <a:pt x="0" y="277"/>
                </a:cubicBezTo>
                <a:cubicBezTo>
                  <a:pt x="106" y="277"/>
                  <a:pt x="106" y="277"/>
                  <a:pt x="106" y="277"/>
                </a:cubicBezTo>
                <a:cubicBezTo>
                  <a:pt x="157" y="277"/>
                  <a:pt x="157" y="277"/>
                  <a:pt x="157" y="277"/>
                </a:cubicBezTo>
                <a:moveTo>
                  <a:pt x="210" y="189"/>
                </a:moveTo>
                <a:cubicBezTo>
                  <a:pt x="210" y="267"/>
                  <a:pt x="210" y="267"/>
                  <a:pt x="210" y="267"/>
                </a:cubicBezTo>
                <a:cubicBezTo>
                  <a:pt x="245" y="252"/>
                  <a:pt x="272" y="224"/>
                  <a:pt x="286" y="189"/>
                </a:cubicBezTo>
                <a:cubicBezTo>
                  <a:pt x="292" y="174"/>
                  <a:pt x="296" y="156"/>
                  <a:pt x="296" y="139"/>
                </a:cubicBezTo>
                <a:cubicBezTo>
                  <a:pt x="296" y="63"/>
                  <a:pt x="235" y="1"/>
                  <a:pt x="159" y="0"/>
                </a:cubicBezTo>
                <a:cubicBezTo>
                  <a:pt x="159" y="0"/>
                  <a:pt x="158" y="0"/>
                  <a:pt x="157" y="0"/>
                </a:cubicBezTo>
                <a:cubicBezTo>
                  <a:pt x="157" y="0"/>
                  <a:pt x="157" y="0"/>
                  <a:pt x="157" y="0"/>
                </a:cubicBezTo>
                <a:cubicBezTo>
                  <a:pt x="101" y="0"/>
                  <a:pt x="52" y="34"/>
                  <a:pt x="31" y="83"/>
                </a:cubicBezTo>
                <a:cubicBezTo>
                  <a:pt x="23" y="100"/>
                  <a:pt x="19" y="119"/>
                  <a:pt x="19" y="139"/>
                </a:cubicBezTo>
                <a:cubicBezTo>
                  <a:pt x="19" y="142"/>
                  <a:pt x="19" y="145"/>
                  <a:pt x="19" y="147"/>
                </a:cubicBezTo>
                <a:cubicBezTo>
                  <a:pt x="105" y="147"/>
                  <a:pt x="105" y="147"/>
                  <a:pt x="105" y="147"/>
                </a:cubicBezTo>
                <a:cubicBezTo>
                  <a:pt x="210" y="147"/>
                  <a:pt x="210" y="147"/>
                  <a:pt x="210" y="147"/>
                </a:cubicBezTo>
                <a:cubicBezTo>
                  <a:pt x="210" y="189"/>
                  <a:pt x="210" y="189"/>
                  <a:pt x="210" y="189"/>
                </a:cubicBezTo>
                <a:moveTo>
                  <a:pt x="157" y="277"/>
                </a:moveTo>
                <a:cubicBezTo>
                  <a:pt x="210" y="277"/>
                  <a:pt x="210" y="277"/>
                  <a:pt x="210" y="277"/>
                </a:cubicBezTo>
                <a:cubicBezTo>
                  <a:pt x="210" y="267"/>
                  <a:pt x="210" y="267"/>
                  <a:pt x="210" y="267"/>
                </a:cubicBezTo>
                <a:moveTo>
                  <a:pt x="57" y="318"/>
                </a:moveTo>
                <a:cubicBezTo>
                  <a:pt x="154" y="318"/>
                  <a:pt x="154" y="318"/>
                  <a:pt x="154" y="318"/>
                </a:cubicBezTo>
                <a:moveTo>
                  <a:pt x="106" y="277"/>
                </a:moveTo>
                <a:cubicBezTo>
                  <a:pt x="106" y="318"/>
                  <a:pt x="106" y="318"/>
                  <a:pt x="106" y="318"/>
                </a:cubicBezTo>
              </a:path>
            </a:pathLst>
          </a:custGeom>
          <a:noFill/>
          <a:ln w="12700" cap="flat">
            <a:solidFill>
              <a:srgbClr val="4B53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2" name="Group 1">
            <a:extLst>
              <a:ext uri="{FF2B5EF4-FFF2-40B4-BE49-F238E27FC236}">
                <a16:creationId xmlns:a16="http://schemas.microsoft.com/office/drawing/2014/main" id="{6004C6DE-2A01-48E9-9263-1B61C727BEE6}"/>
              </a:ext>
            </a:extLst>
          </p:cNvPr>
          <p:cNvGrpSpPr/>
          <p:nvPr/>
        </p:nvGrpSpPr>
        <p:grpSpPr>
          <a:xfrm>
            <a:off x="8715441" y="5117974"/>
            <a:ext cx="942822" cy="928022"/>
            <a:chOff x="8715441" y="5117974"/>
            <a:chExt cx="942822" cy="928022"/>
          </a:xfrm>
        </p:grpSpPr>
        <p:pic>
          <p:nvPicPr>
            <p:cNvPr id="39" name="Picture 2" descr="A close up of a sign&#10;&#10;Description generated with high confidence">
              <a:extLst>
                <a:ext uri="{FF2B5EF4-FFF2-40B4-BE49-F238E27FC236}">
                  <a16:creationId xmlns:a16="http://schemas.microsoft.com/office/drawing/2014/main" id="{B774542D-A895-472E-9CDF-82FCAB6FFD13}"/>
                </a:ext>
              </a:extLst>
            </p:cNvPr>
            <p:cNvPicPr>
              <a:picLocks noChangeAspect="1" noChangeArrowheads="1"/>
            </p:cNvPicPr>
            <p:nvPr/>
          </p:nvPicPr>
          <p:blipFill rotWithShape="1">
            <a:blip r:embed="rId8">
              <a:extLst>
                <a:ext uri="{28A0092B-C50C-407E-A947-70E740481C1C}">
                  <a14:useLocalDpi xmlns:a14="http://schemas.microsoft.com/office/drawing/2010/main"/>
                </a:ext>
              </a:extLst>
            </a:blip>
            <a:srcRect l="17947" t="23979" r="17947" b="23979"/>
            <a:stretch/>
          </p:blipFill>
          <p:spPr bwMode="auto">
            <a:xfrm>
              <a:off x="8796708" y="5117974"/>
              <a:ext cx="780289" cy="633451"/>
            </a:xfrm>
            <a:prstGeom prst="rect">
              <a:avLst/>
            </a:prstGeom>
            <a:extLst>
              <a:ext uri="{909E8E84-426E-40DD-AFC4-6F175D3DCCD1}">
                <a14:hiddenFill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7C406836-509B-4C38-8C37-1D65A0C10465}"/>
                </a:ext>
              </a:extLst>
            </p:cNvPr>
            <p:cNvSpPr/>
            <p:nvPr/>
          </p:nvSpPr>
          <p:spPr>
            <a:xfrm>
              <a:off x="8715441" y="5768997"/>
              <a:ext cx="942822" cy="276999"/>
            </a:xfrm>
            <a:prstGeom prst="rect">
              <a:avLst/>
            </a:prstGeom>
          </p:spPr>
          <p:txBody>
            <a:bodyPr wrap="none">
              <a:sp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w="3175">
                    <a:noFill/>
                  </a:ln>
                  <a:solidFill>
                    <a:srgbClr val="000000"/>
                  </a:solidFill>
                  <a:effectLst/>
                  <a:uLnTx/>
                  <a:uFillTx/>
                  <a:latin typeface="Segoe UI"/>
                  <a:ea typeface="+mn-ea"/>
                  <a:cs typeface="Segoe UI Light" panose="020B0502040204020203" pitchFamily="34" charset="0"/>
                </a:rPr>
                <a:t>PowerApps</a:t>
              </a:r>
            </a:p>
          </p:txBody>
        </p:sp>
      </p:grpSp>
    </p:spTree>
    <p:extLst>
      <p:ext uri="{BB962C8B-B14F-4D97-AF65-F5344CB8AC3E}">
        <p14:creationId xmlns:p14="http://schemas.microsoft.com/office/powerpoint/2010/main" val="170693956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A picture containing sky&#10;&#10;Description automatically generated">
            <a:extLst>
              <a:ext uri="{FF2B5EF4-FFF2-40B4-BE49-F238E27FC236}">
                <a16:creationId xmlns:a16="http://schemas.microsoft.com/office/drawing/2014/main" id="{FD83930C-9B58-4EC7-8AF1-5EA4708BCD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5920" t="449" r="16502" b="629"/>
          <a:stretch/>
        </p:blipFill>
        <p:spPr>
          <a:xfrm>
            <a:off x="6897690" y="3"/>
            <a:ext cx="4711699" cy="3356987"/>
          </a:xfrm>
          <a:custGeom>
            <a:avLst/>
            <a:gdLst>
              <a:gd name="connsiteX0" fmla="*/ 0 w 4711699"/>
              <a:gd name="connsiteY0" fmla="*/ 0 h 3356987"/>
              <a:gd name="connsiteX1" fmla="*/ 4711699 w 4711699"/>
              <a:gd name="connsiteY1" fmla="*/ 0 h 3356987"/>
              <a:gd name="connsiteX2" fmla="*/ 4711699 w 4711699"/>
              <a:gd name="connsiteY2" fmla="*/ 3356987 h 3356987"/>
              <a:gd name="connsiteX3" fmla="*/ 0 w 4711699"/>
              <a:gd name="connsiteY3" fmla="*/ 3356987 h 3356987"/>
            </a:gdLst>
            <a:ahLst/>
            <a:cxnLst>
              <a:cxn ang="0">
                <a:pos x="connsiteX0" y="connsiteY0"/>
              </a:cxn>
              <a:cxn ang="0">
                <a:pos x="connsiteX1" y="connsiteY1"/>
              </a:cxn>
              <a:cxn ang="0">
                <a:pos x="connsiteX2" y="connsiteY2"/>
              </a:cxn>
              <a:cxn ang="0">
                <a:pos x="connsiteX3" y="connsiteY3"/>
              </a:cxn>
            </a:cxnLst>
            <a:rect l="l" t="t" r="r" b="b"/>
            <a:pathLst>
              <a:path w="4711699" h="3356987">
                <a:moveTo>
                  <a:pt x="0" y="0"/>
                </a:moveTo>
                <a:lnTo>
                  <a:pt x="4711699" y="0"/>
                </a:lnTo>
                <a:lnTo>
                  <a:pt x="4711699" y="3356987"/>
                </a:lnTo>
                <a:lnTo>
                  <a:pt x="0" y="3356987"/>
                </a:lnTo>
                <a:close/>
              </a:path>
            </a:pathLst>
          </a:custGeom>
        </p:spPr>
      </p:pic>
      <p:sp>
        <p:nvSpPr>
          <p:cNvPr id="35" name="Rectangle 34">
            <a:extLst>
              <a:ext uri="{FF2B5EF4-FFF2-40B4-BE49-F238E27FC236}">
                <a16:creationId xmlns:a16="http://schemas.microsoft.com/office/drawing/2014/main" id="{E71AF878-5FDA-4F00-9EF4-61EF73231735}"/>
              </a:ext>
            </a:extLst>
          </p:cNvPr>
          <p:cNvSpPr/>
          <p:nvPr/>
        </p:nvSpPr>
        <p:spPr bwMode="auto">
          <a:xfrm>
            <a:off x="455613" y="3521837"/>
            <a:ext cx="11306175" cy="1263523"/>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 name="Rectangle 3">
            <a:extLst>
              <a:ext uri="{FF2B5EF4-FFF2-40B4-BE49-F238E27FC236}">
                <a16:creationId xmlns:a16="http://schemas.microsoft.com/office/drawing/2014/main" id="{80235E2F-1CE1-4007-9DBC-7E321A52AC6D}"/>
              </a:ext>
            </a:extLst>
          </p:cNvPr>
          <p:cNvSpPr/>
          <p:nvPr/>
        </p:nvSpPr>
        <p:spPr bwMode="auto">
          <a:xfrm>
            <a:off x="0" y="0"/>
            <a:ext cx="555995" cy="3398520"/>
          </a:xfrm>
          <a:prstGeom prst="rect">
            <a:avLst/>
          </a:pr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 name="Rectangle 4">
            <a:extLst>
              <a:ext uri="{FF2B5EF4-FFF2-40B4-BE49-F238E27FC236}">
                <a16:creationId xmlns:a16="http://schemas.microsoft.com/office/drawing/2014/main" id="{C73F8694-9FFA-4D0D-B1DC-941C8490049A}"/>
              </a:ext>
            </a:extLst>
          </p:cNvPr>
          <p:cNvSpPr/>
          <p:nvPr/>
        </p:nvSpPr>
        <p:spPr bwMode="auto">
          <a:xfrm>
            <a:off x="0" y="3398520"/>
            <a:ext cx="11609388" cy="838200"/>
          </a:xfrm>
          <a:prstGeom prst="rect">
            <a:avLst/>
          </a:pr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 name="Freeform: Shape 6">
            <a:extLst>
              <a:ext uri="{FF2B5EF4-FFF2-40B4-BE49-F238E27FC236}">
                <a16:creationId xmlns:a16="http://schemas.microsoft.com/office/drawing/2014/main" id="{747F9BE4-7A78-4A5E-8F87-5B5B6C0CBE85}"/>
              </a:ext>
            </a:extLst>
          </p:cNvPr>
          <p:cNvSpPr/>
          <p:nvPr/>
        </p:nvSpPr>
        <p:spPr bwMode="auto">
          <a:xfrm flipH="1" flipV="1">
            <a:off x="264236" y="3755136"/>
            <a:ext cx="11066704" cy="245612"/>
          </a:xfrm>
          <a:custGeom>
            <a:avLst/>
            <a:gdLst>
              <a:gd name="connsiteX0" fmla="*/ 7035800 w 7035800"/>
              <a:gd name="connsiteY0" fmla="*/ 0 h 825500"/>
              <a:gd name="connsiteX1" fmla="*/ 0 w 7035800"/>
              <a:gd name="connsiteY1" fmla="*/ 0 h 825500"/>
              <a:gd name="connsiteX2" fmla="*/ 0 w 7035800"/>
              <a:gd name="connsiteY2" fmla="*/ 825500 h 825500"/>
            </a:gdLst>
            <a:ahLst/>
            <a:cxnLst>
              <a:cxn ang="0">
                <a:pos x="connsiteX0" y="connsiteY0"/>
              </a:cxn>
              <a:cxn ang="0">
                <a:pos x="connsiteX1" y="connsiteY1"/>
              </a:cxn>
              <a:cxn ang="0">
                <a:pos x="connsiteX2" y="connsiteY2"/>
              </a:cxn>
            </a:cxnLst>
            <a:rect l="l" t="t" r="r" b="b"/>
            <a:pathLst>
              <a:path w="7035800" h="825500">
                <a:moveTo>
                  <a:pt x="7035800" y="0"/>
                </a:moveTo>
                <a:lnTo>
                  <a:pt x="0" y="0"/>
                </a:lnTo>
                <a:lnTo>
                  <a:pt x="0" y="825500"/>
                </a:lnTo>
              </a:path>
            </a:pathLst>
          </a:custGeom>
          <a:ln w="3175" cap="rnd">
            <a:solidFill>
              <a:schemeClr val="bg1">
                <a:lumMod val="75000"/>
              </a:schemeClr>
            </a:solidFill>
            <a:prstDash val="sysDot"/>
            <a:beve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8" name="Graphic 12">
            <a:extLst>
              <a:ext uri="{FF2B5EF4-FFF2-40B4-BE49-F238E27FC236}">
                <a16:creationId xmlns:a16="http://schemas.microsoft.com/office/drawing/2014/main" id="{3DCBB707-93B8-402D-855C-590E4EA45CB2}"/>
              </a:ext>
            </a:extLst>
          </p:cNvPr>
          <p:cNvGrpSpPr/>
          <p:nvPr/>
        </p:nvGrpSpPr>
        <p:grpSpPr>
          <a:xfrm flipV="1">
            <a:off x="11220206" y="3536991"/>
            <a:ext cx="246001" cy="172643"/>
            <a:chOff x="5753695" y="3190875"/>
            <a:chExt cx="669726" cy="470014"/>
          </a:xfrm>
          <a:solidFill>
            <a:schemeClr val="bg1"/>
          </a:solidFill>
        </p:grpSpPr>
        <p:sp>
          <p:nvSpPr>
            <p:cNvPr id="9" name="Freeform: Shape 8">
              <a:extLst>
                <a:ext uri="{FF2B5EF4-FFF2-40B4-BE49-F238E27FC236}">
                  <a16:creationId xmlns:a16="http://schemas.microsoft.com/office/drawing/2014/main" id="{DC2D3AE6-9A81-40D9-BF9D-FCB3E5D81A1F}"/>
                </a:ext>
              </a:extLst>
            </p:cNvPr>
            <p:cNvSpPr/>
            <p:nvPr/>
          </p:nvSpPr>
          <p:spPr>
            <a:xfrm>
              <a:off x="6125765" y="3190875"/>
              <a:ext cx="297656" cy="470014"/>
            </a:xfrm>
            <a:custGeom>
              <a:avLst/>
              <a:gdLst>
                <a:gd name="connsiteX0" fmla="*/ 148828 w 297656"/>
                <a:gd name="connsiteY0" fmla="*/ 0 h 470014"/>
                <a:gd name="connsiteX1" fmla="*/ 0 w 297656"/>
                <a:gd name="connsiteY1" fmla="*/ 148828 h 470014"/>
                <a:gd name="connsiteX2" fmla="*/ 148828 w 297656"/>
                <a:gd name="connsiteY2" fmla="*/ 297656 h 470014"/>
                <a:gd name="connsiteX3" fmla="*/ 207794 w 297656"/>
                <a:gd name="connsiteY3" fmla="*/ 285423 h 470014"/>
                <a:gd name="connsiteX4" fmla="*/ 98033 w 297656"/>
                <a:gd name="connsiteY4" fmla="*/ 414099 h 470014"/>
                <a:gd name="connsiteX5" fmla="*/ 86112 w 297656"/>
                <a:gd name="connsiteY5" fmla="*/ 454476 h 470014"/>
                <a:gd name="connsiteX6" fmla="*/ 112291 w 297656"/>
                <a:gd name="connsiteY6" fmla="*/ 470014 h 470014"/>
                <a:gd name="connsiteX7" fmla="*/ 126489 w 297656"/>
                <a:gd name="connsiteY7" fmla="*/ 466398 h 470014"/>
                <a:gd name="connsiteX8" fmla="*/ 297656 w 297656"/>
                <a:gd name="connsiteY8" fmla="*/ 148828 h 470014"/>
                <a:gd name="connsiteX9" fmla="*/ 148828 w 297656"/>
                <a:gd name="connsiteY9" fmla="*/ 0 h 47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656" h="470014">
                  <a:moveTo>
                    <a:pt x="148828" y="0"/>
                  </a:moveTo>
                  <a:cubicBezTo>
                    <a:pt x="66764" y="0"/>
                    <a:pt x="0" y="66764"/>
                    <a:pt x="0" y="148828"/>
                  </a:cubicBezTo>
                  <a:cubicBezTo>
                    <a:pt x="0" y="230892"/>
                    <a:pt x="66764" y="297656"/>
                    <a:pt x="148828" y="297656"/>
                  </a:cubicBezTo>
                  <a:cubicBezTo>
                    <a:pt x="169768" y="297656"/>
                    <a:pt x="189696" y="293251"/>
                    <a:pt x="207794" y="285423"/>
                  </a:cubicBezTo>
                  <a:cubicBezTo>
                    <a:pt x="182553" y="341724"/>
                    <a:pt x="143500" y="389364"/>
                    <a:pt x="98033" y="414099"/>
                  </a:cubicBezTo>
                  <a:cubicBezTo>
                    <a:pt x="83597" y="421958"/>
                    <a:pt x="78254" y="440025"/>
                    <a:pt x="86112" y="454476"/>
                  </a:cubicBezTo>
                  <a:cubicBezTo>
                    <a:pt x="91500" y="464388"/>
                    <a:pt x="101739" y="470014"/>
                    <a:pt x="112291" y="470014"/>
                  </a:cubicBezTo>
                  <a:cubicBezTo>
                    <a:pt x="117083" y="470014"/>
                    <a:pt x="121965" y="468853"/>
                    <a:pt x="126489" y="466398"/>
                  </a:cubicBezTo>
                  <a:cubicBezTo>
                    <a:pt x="225668" y="412433"/>
                    <a:pt x="297656" y="278874"/>
                    <a:pt x="297656" y="148828"/>
                  </a:cubicBezTo>
                  <a:cubicBezTo>
                    <a:pt x="297656" y="66764"/>
                    <a:pt x="230892" y="0"/>
                    <a:pt x="148828" y="0"/>
                  </a:cubicBezTo>
                  <a:close/>
                </a:path>
              </a:pathLst>
            </a:custGeom>
            <a:grpFill/>
            <a:ln w="148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0" name="Freeform: Shape 9">
              <a:extLst>
                <a:ext uri="{FF2B5EF4-FFF2-40B4-BE49-F238E27FC236}">
                  <a16:creationId xmlns:a16="http://schemas.microsoft.com/office/drawing/2014/main" id="{77A4A4AE-74BA-408F-BC2C-4E3E62A56D83}"/>
                </a:ext>
              </a:extLst>
            </p:cNvPr>
            <p:cNvSpPr/>
            <p:nvPr/>
          </p:nvSpPr>
          <p:spPr>
            <a:xfrm>
              <a:off x="5753695" y="3190875"/>
              <a:ext cx="297656" cy="470014"/>
            </a:xfrm>
            <a:custGeom>
              <a:avLst/>
              <a:gdLst>
                <a:gd name="connsiteX0" fmla="*/ 148828 w 297656"/>
                <a:gd name="connsiteY0" fmla="*/ 0 h 470014"/>
                <a:gd name="connsiteX1" fmla="*/ 0 w 297656"/>
                <a:gd name="connsiteY1" fmla="*/ 148828 h 470014"/>
                <a:gd name="connsiteX2" fmla="*/ 148828 w 297656"/>
                <a:gd name="connsiteY2" fmla="*/ 297656 h 470014"/>
                <a:gd name="connsiteX3" fmla="*/ 207794 w 297656"/>
                <a:gd name="connsiteY3" fmla="*/ 285423 h 470014"/>
                <a:gd name="connsiteX4" fmla="*/ 98033 w 297656"/>
                <a:gd name="connsiteY4" fmla="*/ 414099 h 470014"/>
                <a:gd name="connsiteX5" fmla="*/ 86112 w 297656"/>
                <a:gd name="connsiteY5" fmla="*/ 454476 h 470014"/>
                <a:gd name="connsiteX6" fmla="*/ 112291 w 297656"/>
                <a:gd name="connsiteY6" fmla="*/ 470014 h 470014"/>
                <a:gd name="connsiteX7" fmla="*/ 126489 w 297656"/>
                <a:gd name="connsiteY7" fmla="*/ 466398 h 470014"/>
                <a:gd name="connsiteX8" fmla="*/ 297656 w 297656"/>
                <a:gd name="connsiteY8" fmla="*/ 148828 h 470014"/>
                <a:gd name="connsiteX9" fmla="*/ 148828 w 297656"/>
                <a:gd name="connsiteY9" fmla="*/ 0 h 47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656" h="470014">
                  <a:moveTo>
                    <a:pt x="148828" y="0"/>
                  </a:moveTo>
                  <a:cubicBezTo>
                    <a:pt x="66764" y="0"/>
                    <a:pt x="0" y="66764"/>
                    <a:pt x="0" y="148828"/>
                  </a:cubicBezTo>
                  <a:cubicBezTo>
                    <a:pt x="0" y="230892"/>
                    <a:pt x="66764" y="297656"/>
                    <a:pt x="148828" y="297656"/>
                  </a:cubicBezTo>
                  <a:cubicBezTo>
                    <a:pt x="169768" y="297656"/>
                    <a:pt x="189696" y="293266"/>
                    <a:pt x="207794" y="285423"/>
                  </a:cubicBezTo>
                  <a:cubicBezTo>
                    <a:pt x="182538" y="341724"/>
                    <a:pt x="143485" y="389364"/>
                    <a:pt x="98033" y="414099"/>
                  </a:cubicBezTo>
                  <a:cubicBezTo>
                    <a:pt x="83597" y="421958"/>
                    <a:pt x="78254" y="440025"/>
                    <a:pt x="86112" y="454476"/>
                  </a:cubicBezTo>
                  <a:cubicBezTo>
                    <a:pt x="91514" y="464388"/>
                    <a:pt x="101724" y="470014"/>
                    <a:pt x="112291" y="470014"/>
                  </a:cubicBezTo>
                  <a:cubicBezTo>
                    <a:pt x="117098" y="470014"/>
                    <a:pt x="121965" y="468853"/>
                    <a:pt x="126489" y="466398"/>
                  </a:cubicBezTo>
                  <a:cubicBezTo>
                    <a:pt x="225668" y="412433"/>
                    <a:pt x="297656" y="278874"/>
                    <a:pt x="297656" y="148828"/>
                  </a:cubicBezTo>
                  <a:cubicBezTo>
                    <a:pt x="297656" y="66764"/>
                    <a:pt x="230892" y="0"/>
                    <a:pt x="148828" y="0"/>
                  </a:cubicBezTo>
                  <a:close/>
                </a:path>
              </a:pathLst>
            </a:custGeom>
            <a:grpFill/>
            <a:ln w="148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sp>
        <p:nvSpPr>
          <p:cNvPr id="11" name="Freeform: Shape 10">
            <a:extLst>
              <a:ext uri="{FF2B5EF4-FFF2-40B4-BE49-F238E27FC236}">
                <a16:creationId xmlns:a16="http://schemas.microsoft.com/office/drawing/2014/main" id="{756A987E-49A4-4C4E-9A06-5D7985F08D22}"/>
              </a:ext>
            </a:extLst>
          </p:cNvPr>
          <p:cNvSpPr/>
          <p:nvPr/>
        </p:nvSpPr>
        <p:spPr bwMode="auto">
          <a:xfrm>
            <a:off x="264237" y="478631"/>
            <a:ext cx="6633452" cy="234601"/>
          </a:xfrm>
          <a:custGeom>
            <a:avLst/>
            <a:gdLst>
              <a:gd name="connsiteX0" fmla="*/ 7035800 w 7035800"/>
              <a:gd name="connsiteY0" fmla="*/ 0 h 825500"/>
              <a:gd name="connsiteX1" fmla="*/ 0 w 7035800"/>
              <a:gd name="connsiteY1" fmla="*/ 0 h 825500"/>
              <a:gd name="connsiteX2" fmla="*/ 0 w 7035800"/>
              <a:gd name="connsiteY2" fmla="*/ 825500 h 825500"/>
            </a:gdLst>
            <a:ahLst/>
            <a:cxnLst>
              <a:cxn ang="0">
                <a:pos x="connsiteX0" y="connsiteY0"/>
              </a:cxn>
              <a:cxn ang="0">
                <a:pos x="connsiteX1" y="connsiteY1"/>
              </a:cxn>
              <a:cxn ang="0">
                <a:pos x="connsiteX2" y="connsiteY2"/>
              </a:cxn>
            </a:cxnLst>
            <a:rect l="l" t="t" r="r" b="b"/>
            <a:pathLst>
              <a:path w="7035800" h="825500">
                <a:moveTo>
                  <a:pt x="7035800" y="0"/>
                </a:moveTo>
                <a:lnTo>
                  <a:pt x="0" y="0"/>
                </a:lnTo>
                <a:lnTo>
                  <a:pt x="0" y="825500"/>
                </a:lnTo>
              </a:path>
            </a:pathLst>
          </a:custGeom>
          <a:ln w="3175" cap="rnd">
            <a:solidFill>
              <a:schemeClr val="bg1">
                <a:lumMod val="75000"/>
              </a:schemeClr>
            </a:solidFill>
            <a:prstDash val="sysDot"/>
            <a:beve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12" name="Graphic 12">
            <a:extLst>
              <a:ext uri="{FF2B5EF4-FFF2-40B4-BE49-F238E27FC236}">
                <a16:creationId xmlns:a16="http://schemas.microsoft.com/office/drawing/2014/main" id="{81CBF0D3-51E1-40E3-B5BB-D8C998B1104E}"/>
              </a:ext>
            </a:extLst>
          </p:cNvPr>
          <p:cNvGrpSpPr/>
          <p:nvPr/>
        </p:nvGrpSpPr>
        <p:grpSpPr>
          <a:xfrm flipH="1">
            <a:off x="140571" y="769744"/>
            <a:ext cx="246001" cy="172643"/>
            <a:chOff x="5753695" y="3190875"/>
            <a:chExt cx="669726" cy="470014"/>
          </a:xfrm>
          <a:solidFill>
            <a:schemeClr val="bg1"/>
          </a:solidFill>
        </p:grpSpPr>
        <p:sp>
          <p:nvSpPr>
            <p:cNvPr id="13" name="Freeform: Shape 12">
              <a:extLst>
                <a:ext uri="{FF2B5EF4-FFF2-40B4-BE49-F238E27FC236}">
                  <a16:creationId xmlns:a16="http://schemas.microsoft.com/office/drawing/2014/main" id="{611C942D-ADDE-4527-848C-96BC7ABC70AA}"/>
                </a:ext>
              </a:extLst>
            </p:cNvPr>
            <p:cNvSpPr/>
            <p:nvPr/>
          </p:nvSpPr>
          <p:spPr>
            <a:xfrm>
              <a:off x="6125765" y="3190875"/>
              <a:ext cx="297656" cy="470014"/>
            </a:xfrm>
            <a:custGeom>
              <a:avLst/>
              <a:gdLst>
                <a:gd name="connsiteX0" fmla="*/ 148828 w 297656"/>
                <a:gd name="connsiteY0" fmla="*/ 0 h 470014"/>
                <a:gd name="connsiteX1" fmla="*/ 0 w 297656"/>
                <a:gd name="connsiteY1" fmla="*/ 148828 h 470014"/>
                <a:gd name="connsiteX2" fmla="*/ 148828 w 297656"/>
                <a:gd name="connsiteY2" fmla="*/ 297656 h 470014"/>
                <a:gd name="connsiteX3" fmla="*/ 207794 w 297656"/>
                <a:gd name="connsiteY3" fmla="*/ 285423 h 470014"/>
                <a:gd name="connsiteX4" fmla="*/ 98033 w 297656"/>
                <a:gd name="connsiteY4" fmla="*/ 414099 h 470014"/>
                <a:gd name="connsiteX5" fmla="*/ 86112 w 297656"/>
                <a:gd name="connsiteY5" fmla="*/ 454476 h 470014"/>
                <a:gd name="connsiteX6" fmla="*/ 112291 w 297656"/>
                <a:gd name="connsiteY6" fmla="*/ 470014 h 470014"/>
                <a:gd name="connsiteX7" fmla="*/ 126489 w 297656"/>
                <a:gd name="connsiteY7" fmla="*/ 466398 h 470014"/>
                <a:gd name="connsiteX8" fmla="*/ 297656 w 297656"/>
                <a:gd name="connsiteY8" fmla="*/ 148828 h 470014"/>
                <a:gd name="connsiteX9" fmla="*/ 148828 w 297656"/>
                <a:gd name="connsiteY9" fmla="*/ 0 h 47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656" h="470014">
                  <a:moveTo>
                    <a:pt x="148828" y="0"/>
                  </a:moveTo>
                  <a:cubicBezTo>
                    <a:pt x="66764" y="0"/>
                    <a:pt x="0" y="66764"/>
                    <a:pt x="0" y="148828"/>
                  </a:cubicBezTo>
                  <a:cubicBezTo>
                    <a:pt x="0" y="230892"/>
                    <a:pt x="66764" y="297656"/>
                    <a:pt x="148828" y="297656"/>
                  </a:cubicBezTo>
                  <a:cubicBezTo>
                    <a:pt x="169768" y="297656"/>
                    <a:pt x="189696" y="293251"/>
                    <a:pt x="207794" y="285423"/>
                  </a:cubicBezTo>
                  <a:cubicBezTo>
                    <a:pt x="182553" y="341724"/>
                    <a:pt x="143500" y="389364"/>
                    <a:pt x="98033" y="414099"/>
                  </a:cubicBezTo>
                  <a:cubicBezTo>
                    <a:pt x="83597" y="421958"/>
                    <a:pt x="78254" y="440025"/>
                    <a:pt x="86112" y="454476"/>
                  </a:cubicBezTo>
                  <a:cubicBezTo>
                    <a:pt x="91500" y="464388"/>
                    <a:pt x="101739" y="470014"/>
                    <a:pt x="112291" y="470014"/>
                  </a:cubicBezTo>
                  <a:cubicBezTo>
                    <a:pt x="117083" y="470014"/>
                    <a:pt x="121965" y="468853"/>
                    <a:pt x="126489" y="466398"/>
                  </a:cubicBezTo>
                  <a:cubicBezTo>
                    <a:pt x="225668" y="412433"/>
                    <a:pt x="297656" y="278874"/>
                    <a:pt x="297656" y="148828"/>
                  </a:cubicBezTo>
                  <a:cubicBezTo>
                    <a:pt x="297656" y="66764"/>
                    <a:pt x="230892" y="0"/>
                    <a:pt x="148828" y="0"/>
                  </a:cubicBezTo>
                  <a:close/>
                </a:path>
              </a:pathLst>
            </a:custGeom>
            <a:grpFill/>
            <a:ln w="148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4" name="Freeform: Shape 13">
              <a:extLst>
                <a:ext uri="{FF2B5EF4-FFF2-40B4-BE49-F238E27FC236}">
                  <a16:creationId xmlns:a16="http://schemas.microsoft.com/office/drawing/2014/main" id="{50AB3A95-4DBA-49CD-A2CE-A63E4F53AD81}"/>
                </a:ext>
              </a:extLst>
            </p:cNvPr>
            <p:cNvSpPr/>
            <p:nvPr/>
          </p:nvSpPr>
          <p:spPr>
            <a:xfrm>
              <a:off x="5753695" y="3190875"/>
              <a:ext cx="297656" cy="470014"/>
            </a:xfrm>
            <a:custGeom>
              <a:avLst/>
              <a:gdLst>
                <a:gd name="connsiteX0" fmla="*/ 148828 w 297656"/>
                <a:gd name="connsiteY0" fmla="*/ 0 h 470014"/>
                <a:gd name="connsiteX1" fmla="*/ 0 w 297656"/>
                <a:gd name="connsiteY1" fmla="*/ 148828 h 470014"/>
                <a:gd name="connsiteX2" fmla="*/ 148828 w 297656"/>
                <a:gd name="connsiteY2" fmla="*/ 297656 h 470014"/>
                <a:gd name="connsiteX3" fmla="*/ 207794 w 297656"/>
                <a:gd name="connsiteY3" fmla="*/ 285423 h 470014"/>
                <a:gd name="connsiteX4" fmla="*/ 98033 w 297656"/>
                <a:gd name="connsiteY4" fmla="*/ 414099 h 470014"/>
                <a:gd name="connsiteX5" fmla="*/ 86112 w 297656"/>
                <a:gd name="connsiteY5" fmla="*/ 454476 h 470014"/>
                <a:gd name="connsiteX6" fmla="*/ 112291 w 297656"/>
                <a:gd name="connsiteY6" fmla="*/ 470014 h 470014"/>
                <a:gd name="connsiteX7" fmla="*/ 126489 w 297656"/>
                <a:gd name="connsiteY7" fmla="*/ 466398 h 470014"/>
                <a:gd name="connsiteX8" fmla="*/ 297656 w 297656"/>
                <a:gd name="connsiteY8" fmla="*/ 148828 h 470014"/>
                <a:gd name="connsiteX9" fmla="*/ 148828 w 297656"/>
                <a:gd name="connsiteY9" fmla="*/ 0 h 47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656" h="470014">
                  <a:moveTo>
                    <a:pt x="148828" y="0"/>
                  </a:moveTo>
                  <a:cubicBezTo>
                    <a:pt x="66764" y="0"/>
                    <a:pt x="0" y="66764"/>
                    <a:pt x="0" y="148828"/>
                  </a:cubicBezTo>
                  <a:cubicBezTo>
                    <a:pt x="0" y="230892"/>
                    <a:pt x="66764" y="297656"/>
                    <a:pt x="148828" y="297656"/>
                  </a:cubicBezTo>
                  <a:cubicBezTo>
                    <a:pt x="169768" y="297656"/>
                    <a:pt x="189696" y="293266"/>
                    <a:pt x="207794" y="285423"/>
                  </a:cubicBezTo>
                  <a:cubicBezTo>
                    <a:pt x="182538" y="341724"/>
                    <a:pt x="143485" y="389364"/>
                    <a:pt x="98033" y="414099"/>
                  </a:cubicBezTo>
                  <a:cubicBezTo>
                    <a:pt x="83597" y="421958"/>
                    <a:pt x="78254" y="440025"/>
                    <a:pt x="86112" y="454476"/>
                  </a:cubicBezTo>
                  <a:cubicBezTo>
                    <a:pt x="91514" y="464388"/>
                    <a:pt x="101724" y="470014"/>
                    <a:pt x="112291" y="470014"/>
                  </a:cubicBezTo>
                  <a:cubicBezTo>
                    <a:pt x="117098" y="470014"/>
                    <a:pt x="121965" y="468853"/>
                    <a:pt x="126489" y="466398"/>
                  </a:cubicBezTo>
                  <a:cubicBezTo>
                    <a:pt x="225668" y="412433"/>
                    <a:pt x="297656" y="278874"/>
                    <a:pt x="297656" y="148828"/>
                  </a:cubicBezTo>
                  <a:cubicBezTo>
                    <a:pt x="297656" y="66764"/>
                    <a:pt x="230892" y="0"/>
                    <a:pt x="148828" y="0"/>
                  </a:cubicBezTo>
                  <a:close/>
                </a:path>
              </a:pathLst>
            </a:custGeom>
            <a:grpFill/>
            <a:ln w="148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16" name="Text Placeholder 1">
            <a:extLst>
              <a:ext uri="{FF2B5EF4-FFF2-40B4-BE49-F238E27FC236}">
                <a16:creationId xmlns:a16="http://schemas.microsoft.com/office/drawing/2014/main" id="{374935B6-0CB7-41AF-8119-F0A7F6D416B1}"/>
              </a:ext>
            </a:extLst>
          </p:cNvPr>
          <p:cNvSpPr txBox="1">
            <a:spLocks/>
          </p:cNvSpPr>
          <p:nvPr/>
        </p:nvSpPr>
        <p:spPr>
          <a:xfrm>
            <a:off x="655320" y="588418"/>
            <a:ext cx="6080760" cy="2459581"/>
          </a:xfrm>
          <a:prstGeom prst="rect">
            <a:avLst/>
          </a:prstGeom>
        </p:spPr>
        <p:txBody>
          <a:bodyPr lIns="0" tIns="0" rIns="0" bIns="0"/>
          <a:lstStyle>
            <a:lvl1pPr marL="233149"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56" kern="1200" spc="0" baseline="0">
                <a:solidFill>
                  <a:schemeClr val="tx1"/>
                </a:solidFill>
                <a:latin typeface="+mn-lt"/>
                <a:ea typeface="+mn-ea"/>
                <a:cs typeface="Segoe UI" panose="020B0502040204020203" pitchFamily="34" charset="0"/>
              </a:defRPr>
            </a:lvl1pPr>
            <a:lvl2pPr marL="466298"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40" kern="1200" spc="0" baseline="0">
                <a:solidFill>
                  <a:schemeClr val="tx1"/>
                </a:solidFill>
                <a:latin typeface="+mn-lt"/>
                <a:ea typeface="+mn-ea"/>
                <a:cs typeface="+mn-cs"/>
              </a:defRPr>
            </a:lvl2pPr>
            <a:lvl3pPr marL="670304" marR="0" indent="-204005"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32" kern="1200" spc="0" baseline="0">
                <a:solidFill>
                  <a:schemeClr val="tx1"/>
                </a:solidFill>
                <a:latin typeface="+mn-lt"/>
                <a:ea typeface="+mn-ea"/>
                <a:cs typeface="+mn-cs"/>
              </a:defRPr>
            </a:lvl3pPr>
            <a:lvl4pPr marL="859738" marR="0" indent="-184576"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solidFill>
                  <a:schemeClr val="tx1"/>
                </a:solidFill>
                <a:latin typeface="+mn-lt"/>
                <a:ea typeface="+mn-ea"/>
                <a:cs typeface="+mn-cs"/>
              </a:defRPr>
            </a:lvl4pPr>
            <a:lvl5pPr marL="1044314" marR="0" indent="-171624"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solidFill>
                  <a:schemeClr val="tx1"/>
                </a:solidFill>
                <a:latin typeface="+mn-lt"/>
                <a:ea typeface="+mn-ea"/>
                <a:cs typeface="+mn-cs"/>
              </a:defRPr>
            </a:lvl5pPr>
            <a:lvl6pPr marL="2616084"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91737"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567389"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4043042"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marL="0" marR="0" lvl="0" indent="0" algn="l" defTabSz="951304"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2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“Onboarding new employees was an extremely slow, tedious task. Sometimes, it would take us up to a few weeks to get someone through the systems. We needed a better way… We invested in Teams and the Power Platform, and today we now centralize onboarding—so it begins and ends in Teams—and we have reduced the time from weeks to just 40 minutes.”</a:t>
            </a:r>
          </a:p>
        </p:txBody>
      </p:sp>
      <p:sp>
        <p:nvSpPr>
          <p:cNvPr id="20" name="Text Placeholder 3">
            <a:extLst>
              <a:ext uri="{FF2B5EF4-FFF2-40B4-BE49-F238E27FC236}">
                <a16:creationId xmlns:a16="http://schemas.microsoft.com/office/drawing/2014/main" id="{E1E21180-60B7-4174-A990-87C4A19DC00F}"/>
              </a:ext>
            </a:extLst>
          </p:cNvPr>
          <p:cNvSpPr txBox="1">
            <a:spLocks/>
          </p:cNvSpPr>
          <p:nvPr/>
        </p:nvSpPr>
        <p:spPr>
          <a:xfrm>
            <a:off x="633657" y="3556000"/>
            <a:ext cx="7685947" cy="307777"/>
          </a:xfrm>
          <a:prstGeom prst="rect">
            <a:avLst/>
          </a:prstGeom>
        </p:spPr>
        <p:txBody>
          <a:bodyPr lIns="0" tIns="0" rIns="0" bIns="0" anchor="t">
            <a:spAutoFit/>
          </a:bodyPr>
          <a:lstStyle>
            <a:lvl1pPr marL="233149"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56" kern="1200" spc="0" baseline="0">
                <a:solidFill>
                  <a:schemeClr val="tx1"/>
                </a:solidFill>
                <a:latin typeface="+mn-lt"/>
                <a:ea typeface="+mn-ea"/>
                <a:cs typeface="Segoe UI" panose="020B0502040204020203" pitchFamily="34" charset="0"/>
              </a:defRPr>
            </a:lvl1pPr>
            <a:lvl2pPr marL="466298"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40" kern="1200" spc="0" baseline="0">
                <a:solidFill>
                  <a:schemeClr val="tx1"/>
                </a:solidFill>
                <a:latin typeface="+mn-lt"/>
                <a:ea typeface="+mn-ea"/>
                <a:cs typeface="+mn-cs"/>
              </a:defRPr>
            </a:lvl2pPr>
            <a:lvl3pPr marL="670304" marR="0" indent="-204005"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32" kern="1200" spc="0" baseline="0">
                <a:solidFill>
                  <a:schemeClr val="tx1"/>
                </a:solidFill>
                <a:latin typeface="+mn-lt"/>
                <a:ea typeface="+mn-ea"/>
                <a:cs typeface="+mn-cs"/>
              </a:defRPr>
            </a:lvl3pPr>
            <a:lvl4pPr marL="859738" marR="0" indent="-184576"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solidFill>
                  <a:schemeClr val="tx1"/>
                </a:solidFill>
                <a:latin typeface="+mn-lt"/>
                <a:ea typeface="+mn-ea"/>
                <a:cs typeface="+mn-cs"/>
              </a:defRPr>
            </a:lvl4pPr>
            <a:lvl5pPr marL="1044314" marR="0" indent="-171624"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solidFill>
                  <a:schemeClr val="tx1"/>
                </a:solidFill>
                <a:latin typeface="+mn-lt"/>
                <a:ea typeface="+mn-ea"/>
                <a:cs typeface="+mn-cs"/>
              </a:defRPr>
            </a:lvl5pPr>
            <a:lvl6pPr marL="2616084"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91737"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567389"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4043042"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marL="0" marR="0" lvl="0" indent="0" algn="l" defTabSz="932688"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2000" b="0"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Thomas </a:t>
            </a:r>
            <a:r>
              <a:rPr kumimoji="0" lang="en-US" sz="2000" b="0" i="0" u="none" strike="noStrike" kern="1200" cap="none" spc="0" normalizeH="0" baseline="0" noProof="0" err="1">
                <a:ln>
                  <a:noFill/>
                </a:ln>
                <a:solidFill>
                  <a:srgbClr val="FFFFFF"/>
                </a:solidFill>
                <a:effectLst/>
                <a:uLnTx/>
                <a:uFillTx/>
                <a:latin typeface="Segoe UI Semibold"/>
                <a:ea typeface="+mn-ea"/>
                <a:cs typeface="Segoe UI" panose="020B0502040204020203" pitchFamily="34" charset="0"/>
              </a:rPr>
              <a:t>Pagnoux</a:t>
            </a:r>
            <a:r>
              <a:rPr kumimoji="0" lang="en-US" sz="1800" b="0" i="1" u="none" strike="noStrike" kern="1200" cap="none" spc="0" normalizeH="0" baseline="0" noProof="0">
                <a:ln>
                  <a:noFill/>
                </a:ln>
                <a:solidFill>
                  <a:srgbClr val="FFFFFF"/>
                </a:solidFill>
                <a:effectLst/>
                <a:uLnTx/>
                <a:uFillTx/>
                <a:latin typeface="Segoe UI"/>
                <a:ea typeface="+mn-ea"/>
                <a:cs typeface="Segoe UI" panose="020B0502040204020203" pitchFamily="34" charset="0"/>
              </a:rPr>
              <a:t>, </a:t>
            </a:r>
            <a:r>
              <a:rPr kumimoji="0" lang="en-US" sz="1800" b="0" i="0" u="none" strike="noStrike" kern="1200" cap="none" spc="0" normalizeH="0" baseline="0" noProof="0">
                <a:ln>
                  <a:noFill/>
                </a:ln>
                <a:solidFill>
                  <a:srgbClr val="FFFFFF"/>
                </a:solidFill>
                <a:effectLst/>
                <a:uLnTx/>
                <a:uFillTx/>
                <a:latin typeface="Segoe UI"/>
                <a:ea typeface="+mn-ea"/>
                <a:cs typeface="Segoe UI" panose="020B0502040204020203" pitchFamily="34" charset="0"/>
              </a:rPr>
              <a:t>Head of End User Services | </a:t>
            </a:r>
            <a:r>
              <a:rPr kumimoji="0" lang="en-US" sz="1800" b="0" i="1" u="none" strike="noStrike" kern="1200" cap="none" spc="0" normalizeH="0" baseline="0" noProof="0" err="1">
                <a:ln>
                  <a:noFill/>
                </a:ln>
                <a:solidFill>
                  <a:srgbClr val="FFFFFF"/>
                </a:solidFill>
                <a:effectLst/>
                <a:uLnTx/>
                <a:uFillTx/>
                <a:latin typeface="Segoe UI"/>
                <a:ea typeface="+mn-ea"/>
                <a:cs typeface="Segoe UI" panose="020B0502040204020203" pitchFamily="34" charset="0"/>
              </a:rPr>
              <a:t>Havi</a:t>
            </a:r>
            <a:endParaRPr kumimoji="0" lang="en-US" sz="1400" b="0" i="1" u="none" strike="noStrike" kern="1200" cap="none" spc="0" normalizeH="0" baseline="0" noProof="0">
              <a:ln>
                <a:noFill/>
              </a:ln>
              <a:solidFill>
                <a:srgbClr val="FFFFFF"/>
              </a:solidFill>
              <a:effectLst/>
              <a:uLnTx/>
              <a:uFillTx/>
              <a:latin typeface="Segoe UI"/>
              <a:ea typeface="+mn-ea"/>
              <a:cs typeface="Segoe UI" panose="020B0502040204020203" pitchFamily="34" charset="0"/>
            </a:endParaRPr>
          </a:p>
        </p:txBody>
      </p:sp>
      <p:cxnSp>
        <p:nvCxnSpPr>
          <p:cNvPr id="27" name="Straight Connector 26">
            <a:extLst>
              <a:ext uri="{FF2B5EF4-FFF2-40B4-BE49-F238E27FC236}">
                <a16:creationId xmlns:a16="http://schemas.microsoft.com/office/drawing/2014/main" id="{5322DACA-1F9A-420B-93FC-4AF472F32E67}"/>
              </a:ext>
            </a:extLst>
          </p:cNvPr>
          <p:cNvCxnSpPr>
            <a:cxnSpLocks/>
          </p:cNvCxnSpPr>
          <p:nvPr/>
        </p:nvCxnSpPr>
        <p:spPr>
          <a:xfrm>
            <a:off x="264237" y="1028700"/>
            <a:ext cx="0" cy="2972048"/>
          </a:xfrm>
          <a:prstGeom prst="line">
            <a:avLst/>
          </a:prstGeom>
          <a:ln w="3175" cap="rnd">
            <a:solidFill>
              <a:schemeClr val="bg1">
                <a:lumMod val="75000"/>
              </a:schemeClr>
            </a:solidFill>
            <a:prstDash val="sysDot"/>
            <a:beve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763ECFF3-88C6-4897-9F4A-1FE7F7773585}"/>
              </a:ext>
            </a:extLst>
          </p:cNvPr>
          <p:cNvSpPr/>
          <p:nvPr/>
        </p:nvSpPr>
        <p:spPr bwMode="auto">
          <a:xfrm>
            <a:off x="584200" y="4328160"/>
            <a:ext cx="5416279" cy="2085340"/>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3" name="Rectangle 32">
            <a:extLst>
              <a:ext uri="{FF2B5EF4-FFF2-40B4-BE49-F238E27FC236}">
                <a16:creationId xmlns:a16="http://schemas.microsoft.com/office/drawing/2014/main" id="{82FC3309-A438-45B7-9734-8985A4909FF0}"/>
              </a:ext>
            </a:extLst>
          </p:cNvPr>
          <p:cNvSpPr/>
          <p:nvPr/>
        </p:nvSpPr>
        <p:spPr bwMode="auto">
          <a:xfrm>
            <a:off x="6193108" y="4328160"/>
            <a:ext cx="5416279" cy="2085340"/>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6" name="Text Placeholder 3">
            <a:extLst>
              <a:ext uri="{FF2B5EF4-FFF2-40B4-BE49-F238E27FC236}">
                <a16:creationId xmlns:a16="http://schemas.microsoft.com/office/drawing/2014/main" id="{AB2ADE9B-9CFA-4F41-82F4-23F5A8740FEB}"/>
              </a:ext>
            </a:extLst>
          </p:cNvPr>
          <p:cNvSpPr txBox="1">
            <a:spLocks/>
          </p:cNvSpPr>
          <p:nvPr/>
        </p:nvSpPr>
        <p:spPr>
          <a:xfrm>
            <a:off x="2300305" y="4409440"/>
            <a:ext cx="1984069" cy="276999"/>
          </a:xfrm>
          <a:prstGeom prst="rect">
            <a:avLst/>
          </a:prstGeom>
        </p:spPr>
        <p:txBody>
          <a:bodyPr wrap="none" lIns="0" tIns="0" rIns="0" bIns="0" anchor="ctr">
            <a:spAutoFit/>
          </a:bodyPr>
          <a:lstStyle>
            <a:lvl1pPr marL="233149"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56" kern="1200" spc="0" baseline="0">
                <a:solidFill>
                  <a:schemeClr val="tx1"/>
                </a:solidFill>
                <a:latin typeface="+mn-lt"/>
                <a:ea typeface="+mn-ea"/>
                <a:cs typeface="Segoe UI" panose="020B0502040204020203" pitchFamily="34" charset="0"/>
              </a:defRPr>
            </a:lvl1pPr>
            <a:lvl2pPr marL="466298"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40" kern="1200" spc="0" baseline="0">
                <a:solidFill>
                  <a:schemeClr val="tx1"/>
                </a:solidFill>
                <a:latin typeface="+mn-lt"/>
                <a:ea typeface="+mn-ea"/>
                <a:cs typeface="+mn-cs"/>
              </a:defRPr>
            </a:lvl2pPr>
            <a:lvl3pPr marL="670304" marR="0" indent="-204005"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32" kern="1200" spc="0" baseline="0">
                <a:solidFill>
                  <a:schemeClr val="tx1"/>
                </a:solidFill>
                <a:latin typeface="+mn-lt"/>
                <a:ea typeface="+mn-ea"/>
                <a:cs typeface="+mn-cs"/>
              </a:defRPr>
            </a:lvl3pPr>
            <a:lvl4pPr marL="859738" marR="0" indent="-184576"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solidFill>
                  <a:schemeClr val="tx1"/>
                </a:solidFill>
                <a:latin typeface="+mn-lt"/>
                <a:ea typeface="+mn-ea"/>
                <a:cs typeface="+mn-cs"/>
              </a:defRPr>
            </a:lvl4pPr>
            <a:lvl5pPr marL="1044314" marR="0" indent="-171624"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solidFill>
                  <a:schemeClr val="tx1"/>
                </a:solidFill>
                <a:latin typeface="+mn-lt"/>
                <a:ea typeface="+mn-ea"/>
                <a:cs typeface="+mn-cs"/>
              </a:defRPr>
            </a:lvl5pPr>
            <a:lvl6pPr marL="2616084"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91737"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567389"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4043042"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marL="0" marR="0" lvl="0" indent="0" algn="ctr" defTabSz="932688"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800" b="0" i="0" u="none" strike="noStrike" kern="1200" cap="none" spc="0" normalizeH="0" baseline="0" noProof="0">
                <a:ln>
                  <a:noFill/>
                </a:ln>
                <a:solidFill>
                  <a:srgbClr val="000000"/>
                </a:solidFill>
                <a:effectLst/>
                <a:uLnTx/>
                <a:uFillTx/>
                <a:latin typeface="Segoe UI Semibold"/>
                <a:ea typeface="+mn-ea"/>
                <a:cs typeface="Segoe UI" panose="020B0502040204020203" pitchFamily="34" charset="0"/>
              </a:rPr>
              <a:t>Business outcomes</a:t>
            </a:r>
          </a:p>
        </p:txBody>
      </p:sp>
      <p:sp>
        <p:nvSpPr>
          <p:cNvPr id="37" name="Text Placeholder 3">
            <a:extLst>
              <a:ext uri="{FF2B5EF4-FFF2-40B4-BE49-F238E27FC236}">
                <a16:creationId xmlns:a16="http://schemas.microsoft.com/office/drawing/2014/main" id="{9620CB86-B2C6-4B16-B0EB-B2B7ADDE2F8E}"/>
              </a:ext>
            </a:extLst>
          </p:cNvPr>
          <p:cNvSpPr txBox="1">
            <a:spLocks/>
          </p:cNvSpPr>
          <p:nvPr/>
        </p:nvSpPr>
        <p:spPr>
          <a:xfrm>
            <a:off x="7500191" y="4409440"/>
            <a:ext cx="2802114" cy="276999"/>
          </a:xfrm>
          <a:prstGeom prst="rect">
            <a:avLst/>
          </a:prstGeom>
        </p:spPr>
        <p:txBody>
          <a:bodyPr wrap="none" lIns="0" tIns="0" rIns="0" bIns="0" anchor="ctr">
            <a:spAutoFit/>
          </a:bodyPr>
          <a:lstStyle>
            <a:lvl1pPr marL="233149"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56" kern="1200" spc="0" baseline="0">
                <a:solidFill>
                  <a:schemeClr val="tx1"/>
                </a:solidFill>
                <a:latin typeface="+mn-lt"/>
                <a:ea typeface="+mn-ea"/>
                <a:cs typeface="Segoe UI" panose="020B0502040204020203" pitchFamily="34" charset="0"/>
              </a:defRPr>
            </a:lvl1pPr>
            <a:lvl2pPr marL="466298"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40" kern="1200" spc="0" baseline="0">
                <a:solidFill>
                  <a:schemeClr val="tx1"/>
                </a:solidFill>
                <a:latin typeface="+mn-lt"/>
                <a:ea typeface="+mn-ea"/>
                <a:cs typeface="+mn-cs"/>
              </a:defRPr>
            </a:lvl2pPr>
            <a:lvl3pPr marL="670304" marR="0" indent="-204005"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32" kern="1200" spc="0" baseline="0">
                <a:solidFill>
                  <a:schemeClr val="tx1"/>
                </a:solidFill>
                <a:latin typeface="+mn-lt"/>
                <a:ea typeface="+mn-ea"/>
                <a:cs typeface="+mn-cs"/>
              </a:defRPr>
            </a:lvl3pPr>
            <a:lvl4pPr marL="859738" marR="0" indent="-184576"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solidFill>
                  <a:schemeClr val="tx1"/>
                </a:solidFill>
                <a:latin typeface="+mn-lt"/>
                <a:ea typeface="+mn-ea"/>
                <a:cs typeface="+mn-cs"/>
              </a:defRPr>
            </a:lvl4pPr>
            <a:lvl5pPr marL="1044314" marR="0" indent="-171624"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solidFill>
                  <a:schemeClr val="tx1"/>
                </a:solidFill>
                <a:latin typeface="+mn-lt"/>
                <a:ea typeface="+mn-ea"/>
                <a:cs typeface="+mn-cs"/>
              </a:defRPr>
            </a:lvl5pPr>
            <a:lvl6pPr marL="2616084"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91737"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567389"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4043042"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marL="0" marR="0" lvl="0" indent="0" algn="ctr" defTabSz="932688"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800" b="0" i="0" u="none" strike="noStrike" kern="1200" cap="none" spc="0" normalizeH="0" baseline="0" noProof="0">
                <a:ln>
                  <a:noFill/>
                </a:ln>
                <a:solidFill>
                  <a:srgbClr val="000000"/>
                </a:solidFill>
                <a:effectLst/>
                <a:uLnTx/>
                <a:uFillTx/>
                <a:latin typeface="Segoe UI Semibold"/>
                <a:ea typeface="+mn-ea"/>
                <a:cs typeface="Segoe UI" panose="020B0502040204020203" pitchFamily="34" charset="0"/>
              </a:rPr>
              <a:t>Top integrations leveraged</a:t>
            </a:r>
          </a:p>
        </p:txBody>
      </p:sp>
      <p:sp>
        <p:nvSpPr>
          <p:cNvPr id="44" name="Rectangle 43">
            <a:extLst>
              <a:ext uri="{FF2B5EF4-FFF2-40B4-BE49-F238E27FC236}">
                <a16:creationId xmlns:a16="http://schemas.microsoft.com/office/drawing/2014/main" id="{55C3608A-B7FA-4792-A200-92BBB08713A1}"/>
              </a:ext>
            </a:extLst>
          </p:cNvPr>
          <p:cNvSpPr/>
          <p:nvPr/>
        </p:nvSpPr>
        <p:spPr>
          <a:xfrm>
            <a:off x="1236663" y="4851907"/>
            <a:ext cx="4638357" cy="646331"/>
          </a:xfrm>
          <a:prstGeom prst="rect">
            <a:avLst/>
          </a:prstGeom>
        </p:spPr>
        <p:txBody>
          <a:bodyPr wrap="square" lIns="0" tIns="0" rIns="0" bIns="0">
            <a:spAutoFit/>
          </a:bodyPr>
          <a:lstStyle/>
          <a:p>
            <a:pPr marL="0" marR="0" lvl="0" indent="0" algn="l" defTabSz="932205" rtl="0" eaLnBrk="1" fontAlgn="auto" latinLnBrk="0" hangingPunct="1">
              <a:lnSpc>
                <a:spcPct val="100000"/>
              </a:lnSpc>
              <a:spcBef>
                <a:spcPts val="0"/>
              </a:spcBef>
              <a:spcAft>
                <a:spcPts val="0"/>
              </a:spcAft>
              <a:buClrTx/>
              <a:buSzPct val="90000"/>
              <a:buFontTx/>
              <a:buNone/>
              <a:tabLst/>
              <a:defRPr/>
            </a:pPr>
            <a:r>
              <a:rPr kumimoji="0" lang="en-US" sz="1400" b="0" i="0" u="none" strike="noStrike" kern="1200" cap="none" spc="0" normalizeH="0" baseline="0" noProof="0">
                <a:ln w="3175">
                  <a:noFill/>
                </a:ln>
                <a:solidFill>
                  <a:srgbClr val="4B53BC"/>
                </a:solidFill>
                <a:effectLst/>
                <a:uLnTx/>
                <a:uFillTx/>
                <a:latin typeface="Segoe UI Semibold"/>
                <a:ea typeface="+mn-ea"/>
                <a:cs typeface="Segoe UI Light" panose="020B0502040204020203" pitchFamily="34" charset="0"/>
              </a:rPr>
              <a:t>Automation</a:t>
            </a:r>
          </a:p>
          <a:p>
            <a:pPr marL="0" marR="0" lvl="0" indent="0" algn="l" defTabSz="932205" rtl="0" eaLnBrk="1" fontAlgn="auto" latinLnBrk="0" hangingPunct="1">
              <a:lnSpc>
                <a:spcPct val="100000"/>
              </a:lnSpc>
              <a:spcBef>
                <a:spcPts val="0"/>
              </a:spcBef>
              <a:spcAft>
                <a:spcPts val="0"/>
              </a:spcAft>
              <a:buClrTx/>
              <a:buSzPct val="90000"/>
              <a:buFontTx/>
              <a:buNone/>
              <a:tabLst/>
              <a:defRPr/>
            </a:pPr>
            <a:r>
              <a:rPr kumimoji="0" lang="en-US" sz="1400" b="0" i="0" u="none" strike="noStrike" kern="1200" cap="none" spc="0" normalizeH="0" baseline="0" noProof="0">
                <a:ln w="3175">
                  <a:noFill/>
                </a:ln>
                <a:solidFill>
                  <a:srgbClr val="282828"/>
                </a:solidFill>
                <a:effectLst/>
                <a:uLnTx/>
                <a:uFillTx/>
                <a:latin typeface="Segoe UI"/>
                <a:ea typeface="+mn-ea"/>
                <a:cs typeface="Segoe UI Light" panose="020B0502040204020203" pitchFamily="34" charset="0"/>
              </a:rPr>
              <a:t>Streamlined their entire employee onboarding process, automating the it in a Teams-based app</a:t>
            </a:r>
          </a:p>
        </p:txBody>
      </p:sp>
      <p:sp>
        <p:nvSpPr>
          <p:cNvPr id="45" name="Rectangle 44">
            <a:extLst>
              <a:ext uri="{FF2B5EF4-FFF2-40B4-BE49-F238E27FC236}">
                <a16:creationId xmlns:a16="http://schemas.microsoft.com/office/drawing/2014/main" id="{10F1C31F-B813-4A7F-BF59-4A2E0AC20299}"/>
              </a:ext>
            </a:extLst>
          </p:cNvPr>
          <p:cNvSpPr/>
          <p:nvPr/>
        </p:nvSpPr>
        <p:spPr>
          <a:xfrm>
            <a:off x="1236663" y="5669952"/>
            <a:ext cx="4638357" cy="646331"/>
          </a:xfrm>
          <a:prstGeom prst="rect">
            <a:avLst/>
          </a:prstGeom>
        </p:spPr>
        <p:txBody>
          <a:bodyPr wrap="square" lIns="0" tIns="0" rIns="0" bIns="0">
            <a:spAutoFit/>
          </a:bodyPr>
          <a:lstStyle/>
          <a:p>
            <a:pPr marL="0" marR="0" lvl="0" indent="0" algn="l" defTabSz="932205" rtl="0" eaLnBrk="1" fontAlgn="auto" latinLnBrk="0" hangingPunct="1">
              <a:lnSpc>
                <a:spcPct val="100000"/>
              </a:lnSpc>
              <a:spcBef>
                <a:spcPts val="0"/>
              </a:spcBef>
              <a:spcAft>
                <a:spcPts val="0"/>
              </a:spcAft>
              <a:buClrTx/>
              <a:buSzPct val="90000"/>
              <a:buFontTx/>
              <a:buNone/>
              <a:tabLst/>
              <a:defRPr/>
            </a:pPr>
            <a:r>
              <a:rPr kumimoji="0" lang="en-US" sz="1400" b="0" i="0" u="none" strike="noStrike" kern="1200" cap="none" spc="0" normalizeH="0" baseline="0" noProof="0">
                <a:ln w="3175">
                  <a:noFill/>
                </a:ln>
                <a:solidFill>
                  <a:srgbClr val="4B53BC"/>
                </a:solidFill>
                <a:effectLst/>
                <a:uLnTx/>
                <a:uFillTx/>
                <a:latin typeface="Segoe UI Semibold"/>
                <a:ea typeface="+mn-ea"/>
                <a:cs typeface="Segoe UI Light" panose="020B0502040204020203" pitchFamily="34" charset="0"/>
              </a:rPr>
              <a:t>Time savings</a:t>
            </a:r>
          </a:p>
          <a:p>
            <a:pPr marL="0" marR="0" lvl="0" indent="0" algn="l" defTabSz="932205" rtl="0" eaLnBrk="1" fontAlgn="auto" latinLnBrk="0" hangingPunct="1">
              <a:lnSpc>
                <a:spcPct val="100000"/>
              </a:lnSpc>
              <a:spcBef>
                <a:spcPts val="0"/>
              </a:spcBef>
              <a:spcAft>
                <a:spcPts val="0"/>
              </a:spcAft>
              <a:buClrTx/>
              <a:buSzPct val="90000"/>
              <a:buFontTx/>
              <a:buNone/>
              <a:tabLst/>
              <a:defRPr/>
            </a:pPr>
            <a:r>
              <a:rPr kumimoji="0" lang="en-US" sz="1400" b="0" i="0" u="none" strike="noStrike" kern="1200" cap="none" spc="0" normalizeH="0" baseline="0" noProof="0">
                <a:ln w="3175">
                  <a:noFill/>
                </a:ln>
                <a:solidFill>
                  <a:srgbClr val="282828"/>
                </a:solidFill>
                <a:effectLst/>
                <a:uLnTx/>
                <a:uFillTx/>
                <a:latin typeface="Segoe UI"/>
                <a:ea typeface="+mn-ea"/>
                <a:cs typeface="Segoe UI Light" panose="020B0502040204020203" pitchFamily="34" charset="0"/>
              </a:rPr>
              <a:t>Cut out many manual touch-points and ensures new team members can hit the ground running</a:t>
            </a:r>
          </a:p>
        </p:txBody>
      </p:sp>
      <p:cxnSp>
        <p:nvCxnSpPr>
          <p:cNvPr id="49" name="Straight Connector 48">
            <a:extLst>
              <a:ext uri="{FF2B5EF4-FFF2-40B4-BE49-F238E27FC236}">
                <a16:creationId xmlns:a16="http://schemas.microsoft.com/office/drawing/2014/main" id="{5629FEA2-03F9-490C-8931-7726675E3A7D}"/>
              </a:ext>
            </a:extLst>
          </p:cNvPr>
          <p:cNvCxnSpPr>
            <a:cxnSpLocks/>
          </p:cNvCxnSpPr>
          <p:nvPr/>
        </p:nvCxnSpPr>
        <p:spPr>
          <a:xfrm rot="16200000">
            <a:off x="3292340" y="2875955"/>
            <a:ext cx="0" cy="5416279"/>
          </a:xfrm>
          <a:prstGeom prst="line">
            <a:avLst/>
          </a:prstGeom>
          <a:ln w="6350" cap="rnd">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3074" name="Picture 2">
            <a:extLst>
              <a:ext uri="{FF2B5EF4-FFF2-40B4-BE49-F238E27FC236}">
                <a16:creationId xmlns:a16="http://schemas.microsoft.com/office/drawing/2014/main" id="{44B2A91C-5C5B-4A9F-9F8B-906A01B84E34}"/>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4480" y="2641599"/>
            <a:ext cx="1343025" cy="74612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EFB4EDC-27D2-47C0-901A-CD613F70BE34}"/>
              </a:ext>
            </a:extLst>
          </p:cNvPr>
          <p:cNvGrpSpPr/>
          <p:nvPr/>
        </p:nvGrpSpPr>
        <p:grpSpPr>
          <a:xfrm>
            <a:off x="6731071" y="5105304"/>
            <a:ext cx="4340352" cy="789479"/>
            <a:chOff x="6833615" y="5105304"/>
            <a:chExt cx="4559809" cy="829397"/>
          </a:xfrm>
        </p:grpSpPr>
        <p:pic>
          <p:nvPicPr>
            <p:cNvPr id="38" name="Picture 37" descr="A picture containing drawing, sign&#10;&#10;Description automatically generated">
              <a:extLst>
                <a:ext uri="{FF2B5EF4-FFF2-40B4-BE49-F238E27FC236}">
                  <a16:creationId xmlns:a16="http://schemas.microsoft.com/office/drawing/2014/main" id="{0D8A1B78-C415-4295-8C37-3DEDE4198D83}"/>
                </a:ext>
              </a:extLst>
            </p:cNvPr>
            <p:cNvPicPr>
              <a:picLocks noChangeArrowheads="1"/>
            </p:cNvPicPr>
            <p:nvPr/>
          </p:nvPicPr>
          <p:blipFill>
            <a:blip r:embed="rId5" cstate="screen">
              <a:extLst>
                <a:ext uri="{28A0092B-C50C-407E-A947-70E740481C1C}">
                  <a14:useLocalDpi xmlns:a14="http://schemas.microsoft.com/office/drawing/2010/main"/>
                </a:ext>
              </a:extLst>
            </a:blip>
            <a:stretch/>
          </p:blipFill>
          <p:spPr bwMode="auto">
            <a:xfrm>
              <a:off x="9433259" y="5162141"/>
              <a:ext cx="715723" cy="715723"/>
            </a:xfrm>
            <a:prstGeom prst="rect">
              <a:avLst/>
            </a:prstGeom>
            <a:extLst>
              <a:ext uri="{909E8E84-426E-40DD-AFC4-6F175D3DCCD1}">
                <a14:hiddenFill xmlns:a14="http://schemas.microsoft.com/office/drawing/2010/main">
                  <a:solidFill>
                    <a:srgbClr val="FFFFFF"/>
                  </a:solidFill>
                </a14:hiddenFill>
              </a:ext>
            </a:extLst>
          </p:spPr>
        </p:pic>
        <p:pic>
          <p:nvPicPr>
            <p:cNvPr id="39" name="Picture 2" descr="A close up of a sign&#10;&#10;Description generated with high confidence">
              <a:extLst>
                <a:ext uri="{FF2B5EF4-FFF2-40B4-BE49-F238E27FC236}">
                  <a16:creationId xmlns:a16="http://schemas.microsoft.com/office/drawing/2014/main" id="{B774542D-A895-472E-9CDF-82FCAB6FFD13}"/>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l="17947" t="23979" r="17947" b="23979"/>
            <a:stretch/>
          </p:blipFill>
          <p:spPr bwMode="auto">
            <a:xfrm>
              <a:off x="8157863" y="5143971"/>
              <a:ext cx="926395" cy="752062"/>
            </a:xfrm>
            <a:prstGeom prst="rect">
              <a:avLst/>
            </a:prstGeom>
            <a:extLst>
              <a:ext uri="{909E8E84-426E-40DD-AFC4-6F175D3DCCD1}">
                <a14:hiddenFill xmlns:a14="http://schemas.microsoft.com/office/drawing/2010/main">
                  <a:solidFill>
                    <a:srgbClr val="FFFFFF"/>
                  </a:solidFill>
                </a14:hiddenFill>
              </a:ext>
            </a:extLst>
          </p:spPr>
        </p:pic>
        <p:pic>
          <p:nvPicPr>
            <p:cNvPr id="34" name="Picture 33" descr="A close up of a sign&#10;&#10;Description generated with high confidence">
              <a:extLst>
                <a:ext uri="{FF2B5EF4-FFF2-40B4-BE49-F238E27FC236}">
                  <a16:creationId xmlns:a16="http://schemas.microsoft.com/office/drawing/2014/main" id="{C5D0843B-76E8-402F-A07C-3E94FF674B98}"/>
                </a:ext>
              </a:extLst>
            </p:cNvPr>
            <p:cNvPicPr>
              <a:picLocks noChangeAspect="1"/>
            </p:cNvPicPr>
            <p:nvPr/>
          </p:nvPicPr>
          <p:blipFill rotWithShape="1">
            <a:blip r:embed="rId7">
              <a:extLst>
                <a:ext uri="{28A0092B-C50C-407E-A947-70E740481C1C}">
                  <a14:useLocalDpi xmlns:a14="http://schemas.microsoft.com/office/drawing/2010/main"/>
                </a:ext>
              </a:extLst>
            </a:blip>
            <a:srcRect l="16097" t="24402" r="16097" b="24402"/>
            <a:stretch/>
          </p:blipFill>
          <p:spPr>
            <a:xfrm>
              <a:off x="6833615" y="5151821"/>
              <a:ext cx="975247" cy="736362"/>
            </a:xfrm>
            <a:prstGeom prst="rect">
              <a:avLst/>
            </a:prstGeom>
          </p:spPr>
        </p:pic>
        <p:pic>
          <p:nvPicPr>
            <p:cNvPr id="42" name="Picture 41" descr="A close up of a sign&#10;&#10;Description automatically generated">
              <a:extLst>
                <a:ext uri="{FF2B5EF4-FFF2-40B4-BE49-F238E27FC236}">
                  <a16:creationId xmlns:a16="http://schemas.microsoft.com/office/drawing/2014/main" id="{73CFFE39-9DD7-4706-9E6E-9742747B3D9A}"/>
                </a:ext>
              </a:extLst>
            </p:cNvPr>
            <p:cNvPicPr>
              <a:picLocks/>
            </p:cNvPicPr>
            <p:nvPr/>
          </p:nvPicPr>
          <p:blipFill rotWithShape="1">
            <a:blip r:embed="rId8" cstate="print">
              <a:extLst>
                <a:ext uri="{28A0092B-C50C-407E-A947-70E740481C1C}">
                  <a14:useLocalDpi xmlns:a14="http://schemas.microsoft.com/office/drawing/2010/main"/>
                </a:ext>
              </a:extLst>
            </a:blip>
            <a:srcRect l="23376" t="25339" r="23376" b="25339"/>
            <a:stretch/>
          </p:blipFill>
          <p:spPr>
            <a:xfrm>
              <a:off x="10497984" y="5105304"/>
              <a:ext cx="895440" cy="829397"/>
            </a:xfrm>
            <a:prstGeom prst="rect">
              <a:avLst/>
            </a:prstGeom>
          </p:spPr>
        </p:pic>
      </p:grpSp>
      <p:sp>
        <p:nvSpPr>
          <p:cNvPr id="30" name="Clock_E917" title="Icon of a clock">
            <a:extLst>
              <a:ext uri="{FF2B5EF4-FFF2-40B4-BE49-F238E27FC236}">
                <a16:creationId xmlns:a16="http://schemas.microsoft.com/office/drawing/2014/main" id="{67BA5F33-A5D6-4649-88AD-2A9492C12845}"/>
              </a:ext>
            </a:extLst>
          </p:cNvPr>
          <p:cNvSpPr>
            <a:spLocks noChangeAspect="1" noEditPoints="1"/>
          </p:cNvSpPr>
          <p:nvPr/>
        </p:nvSpPr>
        <p:spPr bwMode="auto">
          <a:xfrm>
            <a:off x="741112" y="5839352"/>
            <a:ext cx="307380" cy="307530"/>
          </a:xfrm>
          <a:custGeom>
            <a:avLst/>
            <a:gdLst>
              <a:gd name="T0" fmla="*/ 1610 w 3220"/>
              <a:gd name="T1" fmla="*/ 0 h 3220"/>
              <a:gd name="T2" fmla="*/ 0 w 3220"/>
              <a:gd name="T3" fmla="*/ 1610 h 3220"/>
              <a:gd name="T4" fmla="*/ 1610 w 3220"/>
              <a:gd name="T5" fmla="*/ 3220 h 3220"/>
              <a:gd name="T6" fmla="*/ 3220 w 3220"/>
              <a:gd name="T7" fmla="*/ 1610 h 3220"/>
              <a:gd name="T8" fmla="*/ 1610 w 3220"/>
              <a:gd name="T9" fmla="*/ 0 h 3220"/>
              <a:gd name="T10" fmla="*/ 1486 w 3220"/>
              <a:gd name="T11" fmla="*/ 619 h 3220"/>
              <a:gd name="T12" fmla="*/ 1486 w 3220"/>
              <a:gd name="T13" fmla="*/ 1734 h 3220"/>
              <a:gd name="T14" fmla="*/ 2353 w 3220"/>
              <a:gd name="T15" fmla="*/ 1734 h 3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0" h="3220">
                <a:moveTo>
                  <a:pt x="1610" y="0"/>
                </a:moveTo>
                <a:cubicBezTo>
                  <a:pt x="721" y="0"/>
                  <a:pt x="0" y="721"/>
                  <a:pt x="0" y="1610"/>
                </a:cubicBezTo>
                <a:cubicBezTo>
                  <a:pt x="0" y="2499"/>
                  <a:pt x="721" y="3220"/>
                  <a:pt x="1610" y="3220"/>
                </a:cubicBezTo>
                <a:cubicBezTo>
                  <a:pt x="2499" y="3220"/>
                  <a:pt x="3220" y="2499"/>
                  <a:pt x="3220" y="1610"/>
                </a:cubicBezTo>
                <a:cubicBezTo>
                  <a:pt x="3220" y="721"/>
                  <a:pt x="2499" y="0"/>
                  <a:pt x="1610" y="0"/>
                </a:cubicBezTo>
                <a:close/>
                <a:moveTo>
                  <a:pt x="1486" y="619"/>
                </a:moveTo>
                <a:cubicBezTo>
                  <a:pt x="1486" y="1734"/>
                  <a:pt x="1486" y="1734"/>
                  <a:pt x="1486" y="1734"/>
                </a:cubicBezTo>
                <a:cubicBezTo>
                  <a:pt x="2353" y="1734"/>
                  <a:pt x="2353" y="1734"/>
                  <a:pt x="2353" y="1734"/>
                </a:cubicBezTo>
              </a:path>
            </a:pathLst>
          </a:custGeom>
          <a:noFill/>
          <a:ln w="12700" cap="sq">
            <a:solidFill>
              <a:srgbClr val="4B53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36" b="1" i="0" u="none" strike="noStrike" kern="1200" cap="none" spc="0" normalizeH="0" baseline="0" noProof="0">
              <a:ln>
                <a:noFill/>
              </a:ln>
              <a:solidFill>
                <a:srgbClr val="282828"/>
              </a:solidFill>
              <a:effectLst/>
              <a:uLnTx/>
              <a:uFillTx/>
              <a:latin typeface="Segoe UI Light" panose="020B0502040204020203" pitchFamily="34" charset="0"/>
              <a:ea typeface="+mn-ea"/>
              <a:cs typeface="Segoe UI Light" panose="020B0502040204020203" pitchFamily="34" charset="0"/>
            </a:endParaRPr>
          </a:p>
        </p:txBody>
      </p:sp>
      <p:sp>
        <p:nvSpPr>
          <p:cNvPr id="31" name="circle" title="Icon of a circle with three smaller circles on it">
            <a:extLst>
              <a:ext uri="{FF2B5EF4-FFF2-40B4-BE49-F238E27FC236}">
                <a16:creationId xmlns:a16="http://schemas.microsoft.com/office/drawing/2014/main" id="{5BB0F9F9-4DE0-4569-B9D1-09B6F88805DA}"/>
              </a:ext>
            </a:extLst>
          </p:cNvPr>
          <p:cNvSpPr>
            <a:spLocks noChangeAspect="1" noEditPoints="1"/>
          </p:cNvSpPr>
          <p:nvPr/>
        </p:nvSpPr>
        <p:spPr bwMode="auto">
          <a:xfrm>
            <a:off x="728007" y="5016146"/>
            <a:ext cx="333590" cy="317854"/>
          </a:xfrm>
          <a:custGeom>
            <a:avLst/>
            <a:gdLst>
              <a:gd name="T0" fmla="*/ 26 w 340"/>
              <a:gd name="T1" fmla="*/ 224 h 345"/>
              <a:gd name="T2" fmla="*/ 23 w 340"/>
              <a:gd name="T3" fmla="*/ 198 h 345"/>
              <a:gd name="T4" fmla="*/ 119 w 340"/>
              <a:gd name="T5" fmla="*/ 59 h 345"/>
              <a:gd name="T6" fmla="*/ 77 w 340"/>
              <a:gd name="T7" fmla="*/ 312 h 345"/>
              <a:gd name="T8" fmla="*/ 170 w 340"/>
              <a:gd name="T9" fmla="*/ 345 h 345"/>
              <a:gd name="T10" fmla="*/ 262 w 340"/>
              <a:gd name="T11" fmla="*/ 312 h 345"/>
              <a:gd name="T12" fmla="*/ 314 w 340"/>
              <a:gd name="T13" fmla="*/ 224 h 345"/>
              <a:gd name="T14" fmla="*/ 317 w 340"/>
              <a:gd name="T15" fmla="*/ 198 h 345"/>
              <a:gd name="T16" fmla="*/ 220 w 340"/>
              <a:gd name="T17" fmla="*/ 60 h 345"/>
              <a:gd name="T18" fmla="*/ 170 w 340"/>
              <a:gd name="T19" fmla="*/ 102 h 345"/>
              <a:gd name="T20" fmla="*/ 221 w 340"/>
              <a:gd name="T21" fmla="*/ 51 h 345"/>
              <a:gd name="T22" fmla="*/ 170 w 340"/>
              <a:gd name="T23" fmla="*/ 0 h 345"/>
              <a:gd name="T24" fmla="*/ 119 w 340"/>
              <a:gd name="T25" fmla="*/ 51 h 345"/>
              <a:gd name="T26" fmla="*/ 170 w 340"/>
              <a:gd name="T27" fmla="*/ 102 h 345"/>
              <a:gd name="T28" fmla="*/ 51 w 340"/>
              <a:gd name="T29" fmla="*/ 319 h 345"/>
              <a:gd name="T30" fmla="*/ 102 w 340"/>
              <a:gd name="T31" fmla="*/ 268 h 345"/>
              <a:gd name="T32" fmla="*/ 51 w 340"/>
              <a:gd name="T33" fmla="*/ 217 h 345"/>
              <a:gd name="T34" fmla="*/ 0 w 340"/>
              <a:gd name="T35" fmla="*/ 268 h 345"/>
              <a:gd name="T36" fmla="*/ 51 w 340"/>
              <a:gd name="T37" fmla="*/ 319 h 345"/>
              <a:gd name="T38" fmla="*/ 289 w 340"/>
              <a:gd name="T39" fmla="*/ 319 h 345"/>
              <a:gd name="T40" fmla="*/ 340 w 340"/>
              <a:gd name="T41" fmla="*/ 268 h 345"/>
              <a:gd name="T42" fmla="*/ 289 w 340"/>
              <a:gd name="T43" fmla="*/ 217 h 345"/>
              <a:gd name="T44" fmla="*/ 238 w 340"/>
              <a:gd name="T45" fmla="*/ 268 h 345"/>
              <a:gd name="T46" fmla="*/ 289 w 340"/>
              <a:gd name="T47" fmla="*/ 319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345">
                <a:moveTo>
                  <a:pt x="26" y="224"/>
                </a:moveTo>
                <a:cubicBezTo>
                  <a:pt x="24" y="215"/>
                  <a:pt x="23" y="208"/>
                  <a:pt x="23" y="198"/>
                </a:cubicBezTo>
                <a:cubicBezTo>
                  <a:pt x="23" y="136"/>
                  <a:pt x="65" y="81"/>
                  <a:pt x="119" y="59"/>
                </a:cubicBezTo>
                <a:moveTo>
                  <a:pt x="77" y="312"/>
                </a:moveTo>
                <a:cubicBezTo>
                  <a:pt x="103" y="334"/>
                  <a:pt x="134" y="345"/>
                  <a:pt x="170" y="345"/>
                </a:cubicBezTo>
                <a:cubicBezTo>
                  <a:pt x="207" y="345"/>
                  <a:pt x="236" y="334"/>
                  <a:pt x="262" y="312"/>
                </a:cubicBezTo>
                <a:moveTo>
                  <a:pt x="314" y="224"/>
                </a:moveTo>
                <a:cubicBezTo>
                  <a:pt x="316" y="214"/>
                  <a:pt x="317" y="208"/>
                  <a:pt x="317" y="198"/>
                </a:cubicBezTo>
                <a:cubicBezTo>
                  <a:pt x="317" y="134"/>
                  <a:pt x="277" y="80"/>
                  <a:pt x="220" y="60"/>
                </a:cubicBezTo>
                <a:moveTo>
                  <a:pt x="170" y="102"/>
                </a:moveTo>
                <a:cubicBezTo>
                  <a:pt x="198" y="102"/>
                  <a:pt x="221" y="79"/>
                  <a:pt x="221" y="51"/>
                </a:cubicBezTo>
                <a:cubicBezTo>
                  <a:pt x="221" y="23"/>
                  <a:pt x="198" y="0"/>
                  <a:pt x="170" y="0"/>
                </a:cubicBezTo>
                <a:cubicBezTo>
                  <a:pt x="142" y="0"/>
                  <a:pt x="119" y="23"/>
                  <a:pt x="119" y="51"/>
                </a:cubicBezTo>
                <a:cubicBezTo>
                  <a:pt x="119" y="79"/>
                  <a:pt x="142" y="102"/>
                  <a:pt x="170" y="102"/>
                </a:cubicBezTo>
                <a:close/>
                <a:moveTo>
                  <a:pt x="51" y="319"/>
                </a:moveTo>
                <a:cubicBezTo>
                  <a:pt x="79" y="319"/>
                  <a:pt x="102" y="297"/>
                  <a:pt x="102" y="268"/>
                </a:cubicBezTo>
                <a:cubicBezTo>
                  <a:pt x="102" y="240"/>
                  <a:pt x="79" y="217"/>
                  <a:pt x="51" y="217"/>
                </a:cubicBezTo>
                <a:cubicBezTo>
                  <a:pt x="23" y="217"/>
                  <a:pt x="0" y="240"/>
                  <a:pt x="0" y="268"/>
                </a:cubicBezTo>
                <a:cubicBezTo>
                  <a:pt x="0" y="297"/>
                  <a:pt x="23" y="319"/>
                  <a:pt x="51" y="319"/>
                </a:cubicBezTo>
                <a:close/>
                <a:moveTo>
                  <a:pt x="289" y="319"/>
                </a:moveTo>
                <a:cubicBezTo>
                  <a:pt x="317" y="319"/>
                  <a:pt x="340" y="297"/>
                  <a:pt x="340" y="268"/>
                </a:cubicBezTo>
                <a:cubicBezTo>
                  <a:pt x="340" y="240"/>
                  <a:pt x="317" y="217"/>
                  <a:pt x="289" y="217"/>
                </a:cubicBezTo>
                <a:cubicBezTo>
                  <a:pt x="261" y="217"/>
                  <a:pt x="238" y="240"/>
                  <a:pt x="238" y="268"/>
                </a:cubicBezTo>
                <a:cubicBezTo>
                  <a:pt x="238" y="297"/>
                  <a:pt x="261" y="319"/>
                  <a:pt x="289" y="319"/>
                </a:cubicBezTo>
                <a:close/>
              </a:path>
            </a:pathLst>
          </a:custGeom>
          <a:noFill/>
          <a:ln w="12700" cap="sq">
            <a:solidFill>
              <a:srgbClr val="4B53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gradFill>
                <a:gsLst>
                  <a:gs pos="0">
                    <a:srgbClr val="505050"/>
                  </a:gs>
                  <a:gs pos="100000">
                    <a:srgbClr val="505050"/>
                  </a:gs>
                </a:gsLst>
                <a:lin ang="5400000" scaled="1"/>
              </a:gradFill>
              <a:effectLst/>
              <a:uLnTx/>
              <a:uFillTx/>
              <a:latin typeface="Segoe UI Light" panose="020B0502040204020203" pitchFamily="34" charset="0"/>
              <a:ea typeface="+mn-ea"/>
              <a:cs typeface="Segoe UI Light" panose="020B0502040204020203" pitchFamily="34" charset="0"/>
            </a:endParaRPr>
          </a:p>
        </p:txBody>
      </p:sp>
    </p:spTree>
    <p:extLst>
      <p:ext uri="{BB962C8B-B14F-4D97-AF65-F5344CB8AC3E}">
        <p14:creationId xmlns:p14="http://schemas.microsoft.com/office/powerpoint/2010/main" val="323116295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A picture containing indoor, wall&#10;&#10;Description automatically generated">
            <a:extLst>
              <a:ext uri="{FF2B5EF4-FFF2-40B4-BE49-F238E27FC236}">
                <a16:creationId xmlns:a16="http://schemas.microsoft.com/office/drawing/2014/main" id="{AECC81B3-4DCE-478F-A607-4511DA13B8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301" t="743" r="34825" b="880"/>
          <a:stretch/>
        </p:blipFill>
        <p:spPr>
          <a:xfrm>
            <a:off x="6897691" y="4"/>
            <a:ext cx="4711699" cy="3356987"/>
          </a:xfrm>
          <a:custGeom>
            <a:avLst/>
            <a:gdLst>
              <a:gd name="connsiteX0" fmla="*/ 0 w 4711699"/>
              <a:gd name="connsiteY0" fmla="*/ 0 h 3356987"/>
              <a:gd name="connsiteX1" fmla="*/ 4711699 w 4711699"/>
              <a:gd name="connsiteY1" fmla="*/ 0 h 3356987"/>
              <a:gd name="connsiteX2" fmla="*/ 4711699 w 4711699"/>
              <a:gd name="connsiteY2" fmla="*/ 3356987 h 3356987"/>
              <a:gd name="connsiteX3" fmla="*/ 0 w 4711699"/>
              <a:gd name="connsiteY3" fmla="*/ 3356987 h 3356987"/>
            </a:gdLst>
            <a:ahLst/>
            <a:cxnLst>
              <a:cxn ang="0">
                <a:pos x="connsiteX0" y="connsiteY0"/>
              </a:cxn>
              <a:cxn ang="0">
                <a:pos x="connsiteX1" y="connsiteY1"/>
              </a:cxn>
              <a:cxn ang="0">
                <a:pos x="connsiteX2" y="connsiteY2"/>
              </a:cxn>
              <a:cxn ang="0">
                <a:pos x="connsiteX3" y="connsiteY3"/>
              </a:cxn>
            </a:cxnLst>
            <a:rect l="l" t="t" r="r" b="b"/>
            <a:pathLst>
              <a:path w="4711699" h="3356987">
                <a:moveTo>
                  <a:pt x="0" y="0"/>
                </a:moveTo>
                <a:lnTo>
                  <a:pt x="4711699" y="0"/>
                </a:lnTo>
                <a:lnTo>
                  <a:pt x="4711699" y="3356987"/>
                </a:lnTo>
                <a:lnTo>
                  <a:pt x="0" y="3356987"/>
                </a:lnTo>
                <a:close/>
              </a:path>
            </a:pathLst>
          </a:custGeom>
        </p:spPr>
      </p:pic>
      <p:sp>
        <p:nvSpPr>
          <p:cNvPr id="35" name="Rectangle 34">
            <a:extLst>
              <a:ext uri="{FF2B5EF4-FFF2-40B4-BE49-F238E27FC236}">
                <a16:creationId xmlns:a16="http://schemas.microsoft.com/office/drawing/2014/main" id="{E71AF878-5FDA-4F00-9EF4-61EF73231735}"/>
              </a:ext>
            </a:extLst>
          </p:cNvPr>
          <p:cNvSpPr/>
          <p:nvPr/>
        </p:nvSpPr>
        <p:spPr bwMode="auto">
          <a:xfrm>
            <a:off x="455613" y="3521837"/>
            <a:ext cx="11306175" cy="1263523"/>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 name="Rectangle 3">
            <a:extLst>
              <a:ext uri="{FF2B5EF4-FFF2-40B4-BE49-F238E27FC236}">
                <a16:creationId xmlns:a16="http://schemas.microsoft.com/office/drawing/2014/main" id="{80235E2F-1CE1-4007-9DBC-7E321A52AC6D}"/>
              </a:ext>
            </a:extLst>
          </p:cNvPr>
          <p:cNvSpPr/>
          <p:nvPr/>
        </p:nvSpPr>
        <p:spPr bwMode="auto">
          <a:xfrm>
            <a:off x="0" y="0"/>
            <a:ext cx="555995" cy="3398520"/>
          </a:xfrm>
          <a:prstGeom prst="rect">
            <a:avLst/>
          </a:pr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 name="Rectangle 4">
            <a:extLst>
              <a:ext uri="{FF2B5EF4-FFF2-40B4-BE49-F238E27FC236}">
                <a16:creationId xmlns:a16="http://schemas.microsoft.com/office/drawing/2014/main" id="{C73F8694-9FFA-4D0D-B1DC-941C8490049A}"/>
              </a:ext>
            </a:extLst>
          </p:cNvPr>
          <p:cNvSpPr/>
          <p:nvPr/>
        </p:nvSpPr>
        <p:spPr bwMode="auto">
          <a:xfrm>
            <a:off x="0" y="3398520"/>
            <a:ext cx="11609388" cy="838200"/>
          </a:xfrm>
          <a:prstGeom prst="rect">
            <a:avLst/>
          </a:pr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 name="Freeform: Shape 6">
            <a:extLst>
              <a:ext uri="{FF2B5EF4-FFF2-40B4-BE49-F238E27FC236}">
                <a16:creationId xmlns:a16="http://schemas.microsoft.com/office/drawing/2014/main" id="{747F9BE4-7A78-4A5E-8F87-5B5B6C0CBE85}"/>
              </a:ext>
            </a:extLst>
          </p:cNvPr>
          <p:cNvSpPr/>
          <p:nvPr/>
        </p:nvSpPr>
        <p:spPr bwMode="auto">
          <a:xfrm flipH="1" flipV="1">
            <a:off x="264236" y="3755136"/>
            <a:ext cx="11066704" cy="245612"/>
          </a:xfrm>
          <a:custGeom>
            <a:avLst/>
            <a:gdLst>
              <a:gd name="connsiteX0" fmla="*/ 7035800 w 7035800"/>
              <a:gd name="connsiteY0" fmla="*/ 0 h 825500"/>
              <a:gd name="connsiteX1" fmla="*/ 0 w 7035800"/>
              <a:gd name="connsiteY1" fmla="*/ 0 h 825500"/>
              <a:gd name="connsiteX2" fmla="*/ 0 w 7035800"/>
              <a:gd name="connsiteY2" fmla="*/ 825500 h 825500"/>
            </a:gdLst>
            <a:ahLst/>
            <a:cxnLst>
              <a:cxn ang="0">
                <a:pos x="connsiteX0" y="connsiteY0"/>
              </a:cxn>
              <a:cxn ang="0">
                <a:pos x="connsiteX1" y="connsiteY1"/>
              </a:cxn>
              <a:cxn ang="0">
                <a:pos x="connsiteX2" y="connsiteY2"/>
              </a:cxn>
            </a:cxnLst>
            <a:rect l="l" t="t" r="r" b="b"/>
            <a:pathLst>
              <a:path w="7035800" h="825500">
                <a:moveTo>
                  <a:pt x="7035800" y="0"/>
                </a:moveTo>
                <a:lnTo>
                  <a:pt x="0" y="0"/>
                </a:lnTo>
                <a:lnTo>
                  <a:pt x="0" y="825500"/>
                </a:lnTo>
              </a:path>
            </a:pathLst>
          </a:custGeom>
          <a:ln w="3175" cap="rnd">
            <a:solidFill>
              <a:schemeClr val="bg1">
                <a:lumMod val="75000"/>
              </a:schemeClr>
            </a:solidFill>
            <a:prstDash val="sysDot"/>
            <a:beve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8" name="Graphic 12">
            <a:extLst>
              <a:ext uri="{FF2B5EF4-FFF2-40B4-BE49-F238E27FC236}">
                <a16:creationId xmlns:a16="http://schemas.microsoft.com/office/drawing/2014/main" id="{3DCBB707-93B8-402D-855C-590E4EA45CB2}"/>
              </a:ext>
            </a:extLst>
          </p:cNvPr>
          <p:cNvGrpSpPr/>
          <p:nvPr/>
        </p:nvGrpSpPr>
        <p:grpSpPr>
          <a:xfrm flipV="1">
            <a:off x="11220206" y="3536991"/>
            <a:ext cx="246001" cy="172643"/>
            <a:chOff x="5753695" y="3190875"/>
            <a:chExt cx="669726" cy="470014"/>
          </a:xfrm>
          <a:solidFill>
            <a:schemeClr val="bg1"/>
          </a:solidFill>
        </p:grpSpPr>
        <p:sp>
          <p:nvSpPr>
            <p:cNvPr id="9" name="Freeform: Shape 8">
              <a:extLst>
                <a:ext uri="{FF2B5EF4-FFF2-40B4-BE49-F238E27FC236}">
                  <a16:creationId xmlns:a16="http://schemas.microsoft.com/office/drawing/2014/main" id="{DC2D3AE6-9A81-40D9-BF9D-FCB3E5D81A1F}"/>
                </a:ext>
              </a:extLst>
            </p:cNvPr>
            <p:cNvSpPr/>
            <p:nvPr/>
          </p:nvSpPr>
          <p:spPr>
            <a:xfrm>
              <a:off x="6125765" y="3190875"/>
              <a:ext cx="297656" cy="470014"/>
            </a:xfrm>
            <a:custGeom>
              <a:avLst/>
              <a:gdLst>
                <a:gd name="connsiteX0" fmla="*/ 148828 w 297656"/>
                <a:gd name="connsiteY0" fmla="*/ 0 h 470014"/>
                <a:gd name="connsiteX1" fmla="*/ 0 w 297656"/>
                <a:gd name="connsiteY1" fmla="*/ 148828 h 470014"/>
                <a:gd name="connsiteX2" fmla="*/ 148828 w 297656"/>
                <a:gd name="connsiteY2" fmla="*/ 297656 h 470014"/>
                <a:gd name="connsiteX3" fmla="*/ 207794 w 297656"/>
                <a:gd name="connsiteY3" fmla="*/ 285423 h 470014"/>
                <a:gd name="connsiteX4" fmla="*/ 98033 w 297656"/>
                <a:gd name="connsiteY4" fmla="*/ 414099 h 470014"/>
                <a:gd name="connsiteX5" fmla="*/ 86112 w 297656"/>
                <a:gd name="connsiteY5" fmla="*/ 454476 h 470014"/>
                <a:gd name="connsiteX6" fmla="*/ 112291 w 297656"/>
                <a:gd name="connsiteY6" fmla="*/ 470014 h 470014"/>
                <a:gd name="connsiteX7" fmla="*/ 126489 w 297656"/>
                <a:gd name="connsiteY7" fmla="*/ 466398 h 470014"/>
                <a:gd name="connsiteX8" fmla="*/ 297656 w 297656"/>
                <a:gd name="connsiteY8" fmla="*/ 148828 h 470014"/>
                <a:gd name="connsiteX9" fmla="*/ 148828 w 297656"/>
                <a:gd name="connsiteY9" fmla="*/ 0 h 47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656" h="470014">
                  <a:moveTo>
                    <a:pt x="148828" y="0"/>
                  </a:moveTo>
                  <a:cubicBezTo>
                    <a:pt x="66764" y="0"/>
                    <a:pt x="0" y="66764"/>
                    <a:pt x="0" y="148828"/>
                  </a:cubicBezTo>
                  <a:cubicBezTo>
                    <a:pt x="0" y="230892"/>
                    <a:pt x="66764" y="297656"/>
                    <a:pt x="148828" y="297656"/>
                  </a:cubicBezTo>
                  <a:cubicBezTo>
                    <a:pt x="169768" y="297656"/>
                    <a:pt x="189696" y="293251"/>
                    <a:pt x="207794" y="285423"/>
                  </a:cubicBezTo>
                  <a:cubicBezTo>
                    <a:pt x="182553" y="341724"/>
                    <a:pt x="143500" y="389364"/>
                    <a:pt x="98033" y="414099"/>
                  </a:cubicBezTo>
                  <a:cubicBezTo>
                    <a:pt x="83597" y="421958"/>
                    <a:pt x="78254" y="440025"/>
                    <a:pt x="86112" y="454476"/>
                  </a:cubicBezTo>
                  <a:cubicBezTo>
                    <a:pt x="91500" y="464388"/>
                    <a:pt x="101739" y="470014"/>
                    <a:pt x="112291" y="470014"/>
                  </a:cubicBezTo>
                  <a:cubicBezTo>
                    <a:pt x="117083" y="470014"/>
                    <a:pt x="121965" y="468853"/>
                    <a:pt x="126489" y="466398"/>
                  </a:cubicBezTo>
                  <a:cubicBezTo>
                    <a:pt x="225668" y="412433"/>
                    <a:pt x="297656" y="278874"/>
                    <a:pt x="297656" y="148828"/>
                  </a:cubicBezTo>
                  <a:cubicBezTo>
                    <a:pt x="297656" y="66764"/>
                    <a:pt x="230892" y="0"/>
                    <a:pt x="148828" y="0"/>
                  </a:cubicBezTo>
                  <a:close/>
                </a:path>
              </a:pathLst>
            </a:custGeom>
            <a:grpFill/>
            <a:ln w="148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0" name="Freeform: Shape 9">
              <a:extLst>
                <a:ext uri="{FF2B5EF4-FFF2-40B4-BE49-F238E27FC236}">
                  <a16:creationId xmlns:a16="http://schemas.microsoft.com/office/drawing/2014/main" id="{77A4A4AE-74BA-408F-BC2C-4E3E62A56D83}"/>
                </a:ext>
              </a:extLst>
            </p:cNvPr>
            <p:cNvSpPr/>
            <p:nvPr/>
          </p:nvSpPr>
          <p:spPr>
            <a:xfrm>
              <a:off x="5753695" y="3190875"/>
              <a:ext cx="297656" cy="470014"/>
            </a:xfrm>
            <a:custGeom>
              <a:avLst/>
              <a:gdLst>
                <a:gd name="connsiteX0" fmla="*/ 148828 w 297656"/>
                <a:gd name="connsiteY0" fmla="*/ 0 h 470014"/>
                <a:gd name="connsiteX1" fmla="*/ 0 w 297656"/>
                <a:gd name="connsiteY1" fmla="*/ 148828 h 470014"/>
                <a:gd name="connsiteX2" fmla="*/ 148828 w 297656"/>
                <a:gd name="connsiteY2" fmla="*/ 297656 h 470014"/>
                <a:gd name="connsiteX3" fmla="*/ 207794 w 297656"/>
                <a:gd name="connsiteY3" fmla="*/ 285423 h 470014"/>
                <a:gd name="connsiteX4" fmla="*/ 98033 w 297656"/>
                <a:gd name="connsiteY4" fmla="*/ 414099 h 470014"/>
                <a:gd name="connsiteX5" fmla="*/ 86112 w 297656"/>
                <a:gd name="connsiteY5" fmla="*/ 454476 h 470014"/>
                <a:gd name="connsiteX6" fmla="*/ 112291 w 297656"/>
                <a:gd name="connsiteY6" fmla="*/ 470014 h 470014"/>
                <a:gd name="connsiteX7" fmla="*/ 126489 w 297656"/>
                <a:gd name="connsiteY7" fmla="*/ 466398 h 470014"/>
                <a:gd name="connsiteX8" fmla="*/ 297656 w 297656"/>
                <a:gd name="connsiteY8" fmla="*/ 148828 h 470014"/>
                <a:gd name="connsiteX9" fmla="*/ 148828 w 297656"/>
                <a:gd name="connsiteY9" fmla="*/ 0 h 47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656" h="470014">
                  <a:moveTo>
                    <a:pt x="148828" y="0"/>
                  </a:moveTo>
                  <a:cubicBezTo>
                    <a:pt x="66764" y="0"/>
                    <a:pt x="0" y="66764"/>
                    <a:pt x="0" y="148828"/>
                  </a:cubicBezTo>
                  <a:cubicBezTo>
                    <a:pt x="0" y="230892"/>
                    <a:pt x="66764" y="297656"/>
                    <a:pt x="148828" y="297656"/>
                  </a:cubicBezTo>
                  <a:cubicBezTo>
                    <a:pt x="169768" y="297656"/>
                    <a:pt x="189696" y="293266"/>
                    <a:pt x="207794" y="285423"/>
                  </a:cubicBezTo>
                  <a:cubicBezTo>
                    <a:pt x="182538" y="341724"/>
                    <a:pt x="143485" y="389364"/>
                    <a:pt x="98033" y="414099"/>
                  </a:cubicBezTo>
                  <a:cubicBezTo>
                    <a:pt x="83597" y="421958"/>
                    <a:pt x="78254" y="440025"/>
                    <a:pt x="86112" y="454476"/>
                  </a:cubicBezTo>
                  <a:cubicBezTo>
                    <a:pt x="91514" y="464388"/>
                    <a:pt x="101724" y="470014"/>
                    <a:pt x="112291" y="470014"/>
                  </a:cubicBezTo>
                  <a:cubicBezTo>
                    <a:pt x="117098" y="470014"/>
                    <a:pt x="121965" y="468853"/>
                    <a:pt x="126489" y="466398"/>
                  </a:cubicBezTo>
                  <a:cubicBezTo>
                    <a:pt x="225668" y="412433"/>
                    <a:pt x="297656" y="278874"/>
                    <a:pt x="297656" y="148828"/>
                  </a:cubicBezTo>
                  <a:cubicBezTo>
                    <a:pt x="297656" y="66764"/>
                    <a:pt x="230892" y="0"/>
                    <a:pt x="148828" y="0"/>
                  </a:cubicBezTo>
                  <a:close/>
                </a:path>
              </a:pathLst>
            </a:custGeom>
            <a:grpFill/>
            <a:ln w="148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sp>
        <p:nvSpPr>
          <p:cNvPr id="11" name="Freeform: Shape 10">
            <a:extLst>
              <a:ext uri="{FF2B5EF4-FFF2-40B4-BE49-F238E27FC236}">
                <a16:creationId xmlns:a16="http://schemas.microsoft.com/office/drawing/2014/main" id="{756A987E-49A4-4C4E-9A06-5D7985F08D22}"/>
              </a:ext>
            </a:extLst>
          </p:cNvPr>
          <p:cNvSpPr/>
          <p:nvPr/>
        </p:nvSpPr>
        <p:spPr bwMode="auto">
          <a:xfrm>
            <a:off x="264237" y="478631"/>
            <a:ext cx="6633452" cy="234601"/>
          </a:xfrm>
          <a:custGeom>
            <a:avLst/>
            <a:gdLst>
              <a:gd name="connsiteX0" fmla="*/ 7035800 w 7035800"/>
              <a:gd name="connsiteY0" fmla="*/ 0 h 825500"/>
              <a:gd name="connsiteX1" fmla="*/ 0 w 7035800"/>
              <a:gd name="connsiteY1" fmla="*/ 0 h 825500"/>
              <a:gd name="connsiteX2" fmla="*/ 0 w 7035800"/>
              <a:gd name="connsiteY2" fmla="*/ 825500 h 825500"/>
            </a:gdLst>
            <a:ahLst/>
            <a:cxnLst>
              <a:cxn ang="0">
                <a:pos x="connsiteX0" y="connsiteY0"/>
              </a:cxn>
              <a:cxn ang="0">
                <a:pos x="connsiteX1" y="connsiteY1"/>
              </a:cxn>
              <a:cxn ang="0">
                <a:pos x="connsiteX2" y="connsiteY2"/>
              </a:cxn>
            </a:cxnLst>
            <a:rect l="l" t="t" r="r" b="b"/>
            <a:pathLst>
              <a:path w="7035800" h="825500">
                <a:moveTo>
                  <a:pt x="7035800" y="0"/>
                </a:moveTo>
                <a:lnTo>
                  <a:pt x="0" y="0"/>
                </a:lnTo>
                <a:lnTo>
                  <a:pt x="0" y="825500"/>
                </a:lnTo>
              </a:path>
            </a:pathLst>
          </a:custGeom>
          <a:ln w="3175" cap="rnd">
            <a:solidFill>
              <a:schemeClr val="bg1">
                <a:lumMod val="75000"/>
              </a:schemeClr>
            </a:solidFill>
            <a:prstDash val="sysDot"/>
            <a:beve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12" name="Graphic 12">
            <a:extLst>
              <a:ext uri="{FF2B5EF4-FFF2-40B4-BE49-F238E27FC236}">
                <a16:creationId xmlns:a16="http://schemas.microsoft.com/office/drawing/2014/main" id="{81CBF0D3-51E1-40E3-B5BB-D8C998B1104E}"/>
              </a:ext>
            </a:extLst>
          </p:cNvPr>
          <p:cNvGrpSpPr/>
          <p:nvPr/>
        </p:nvGrpSpPr>
        <p:grpSpPr>
          <a:xfrm flipH="1">
            <a:off x="140571" y="769744"/>
            <a:ext cx="246001" cy="172643"/>
            <a:chOff x="5753695" y="3190875"/>
            <a:chExt cx="669726" cy="470014"/>
          </a:xfrm>
          <a:solidFill>
            <a:schemeClr val="bg1"/>
          </a:solidFill>
        </p:grpSpPr>
        <p:sp>
          <p:nvSpPr>
            <p:cNvPr id="13" name="Freeform: Shape 12">
              <a:extLst>
                <a:ext uri="{FF2B5EF4-FFF2-40B4-BE49-F238E27FC236}">
                  <a16:creationId xmlns:a16="http://schemas.microsoft.com/office/drawing/2014/main" id="{611C942D-ADDE-4527-848C-96BC7ABC70AA}"/>
                </a:ext>
              </a:extLst>
            </p:cNvPr>
            <p:cNvSpPr/>
            <p:nvPr/>
          </p:nvSpPr>
          <p:spPr>
            <a:xfrm>
              <a:off x="6125765" y="3190875"/>
              <a:ext cx="297656" cy="470014"/>
            </a:xfrm>
            <a:custGeom>
              <a:avLst/>
              <a:gdLst>
                <a:gd name="connsiteX0" fmla="*/ 148828 w 297656"/>
                <a:gd name="connsiteY0" fmla="*/ 0 h 470014"/>
                <a:gd name="connsiteX1" fmla="*/ 0 w 297656"/>
                <a:gd name="connsiteY1" fmla="*/ 148828 h 470014"/>
                <a:gd name="connsiteX2" fmla="*/ 148828 w 297656"/>
                <a:gd name="connsiteY2" fmla="*/ 297656 h 470014"/>
                <a:gd name="connsiteX3" fmla="*/ 207794 w 297656"/>
                <a:gd name="connsiteY3" fmla="*/ 285423 h 470014"/>
                <a:gd name="connsiteX4" fmla="*/ 98033 w 297656"/>
                <a:gd name="connsiteY4" fmla="*/ 414099 h 470014"/>
                <a:gd name="connsiteX5" fmla="*/ 86112 w 297656"/>
                <a:gd name="connsiteY5" fmla="*/ 454476 h 470014"/>
                <a:gd name="connsiteX6" fmla="*/ 112291 w 297656"/>
                <a:gd name="connsiteY6" fmla="*/ 470014 h 470014"/>
                <a:gd name="connsiteX7" fmla="*/ 126489 w 297656"/>
                <a:gd name="connsiteY7" fmla="*/ 466398 h 470014"/>
                <a:gd name="connsiteX8" fmla="*/ 297656 w 297656"/>
                <a:gd name="connsiteY8" fmla="*/ 148828 h 470014"/>
                <a:gd name="connsiteX9" fmla="*/ 148828 w 297656"/>
                <a:gd name="connsiteY9" fmla="*/ 0 h 47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656" h="470014">
                  <a:moveTo>
                    <a:pt x="148828" y="0"/>
                  </a:moveTo>
                  <a:cubicBezTo>
                    <a:pt x="66764" y="0"/>
                    <a:pt x="0" y="66764"/>
                    <a:pt x="0" y="148828"/>
                  </a:cubicBezTo>
                  <a:cubicBezTo>
                    <a:pt x="0" y="230892"/>
                    <a:pt x="66764" y="297656"/>
                    <a:pt x="148828" y="297656"/>
                  </a:cubicBezTo>
                  <a:cubicBezTo>
                    <a:pt x="169768" y="297656"/>
                    <a:pt x="189696" y="293251"/>
                    <a:pt x="207794" y="285423"/>
                  </a:cubicBezTo>
                  <a:cubicBezTo>
                    <a:pt x="182553" y="341724"/>
                    <a:pt x="143500" y="389364"/>
                    <a:pt x="98033" y="414099"/>
                  </a:cubicBezTo>
                  <a:cubicBezTo>
                    <a:pt x="83597" y="421958"/>
                    <a:pt x="78254" y="440025"/>
                    <a:pt x="86112" y="454476"/>
                  </a:cubicBezTo>
                  <a:cubicBezTo>
                    <a:pt x="91500" y="464388"/>
                    <a:pt x="101739" y="470014"/>
                    <a:pt x="112291" y="470014"/>
                  </a:cubicBezTo>
                  <a:cubicBezTo>
                    <a:pt x="117083" y="470014"/>
                    <a:pt x="121965" y="468853"/>
                    <a:pt x="126489" y="466398"/>
                  </a:cubicBezTo>
                  <a:cubicBezTo>
                    <a:pt x="225668" y="412433"/>
                    <a:pt x="297656" y="278874"/>
                    <a:pt x="297656" y="148828"/>
                  </a:cubicBezTo>
                  <a:cubicBezTo>
                    <a:pt x="297656" y="66764"/>
                    <a:pt x="230892" y="0"/>
                    <a:pt x="148828" y="0"/>
                  </a:cubicBezTo>
                  <a:close/>
                </a:path>
              </a:pathLst>
            </a:custGeom>
            <a:grpFill/>
            <a:ln w="148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4" name="Freeform: Shape 13">
              <a:extLst>
                <a:ext uri="{FF2B5EF4-FFF2-40B4-BE49-F238E27FC236}">
                  <a16:creationId xmlns:a16="http://schemas.microsoft.com/office/drawing/2014/main" id="{50AB3A95-4DBA-49CD-A2CE-A63E4F53AD81}"/>
                </a:ext>
              </a:extLst>
            </p:cNvPr>
            <p:cNvSpPr/>
            <p:nvPr/>
          </p:nvSpPr>
          <p:spPr>
            <a:xfrm>
              <a:off x="5753695" y="3190875"/>
              <a:ext cx="297656" cy="470014"/>
            </a:xfrm>
            <a:custGeom>
              <a:avLst/>
              <a:gdLst>
                <a:gd name="connsiteX0" fmla="*/ 148828 w 297656"/>
                <a:gd name="connsiteY0" fmla="*/ 0 h 470014"/>
                <a:gd name="connsiteX1" fmla="*/ 0 w 297656"/>
                <a:gd name="connsiteY1" fmla="*/ 148828 h 470014"/>
                <a:gd name="connsiteX2" fmla="*/ 148828 w 297656"/>
                <a:gd name="connsiteY2" fmla="*/ 297656 h 470014"/>
                <a:gd name="connsiteX3" fmla="*/ 207794 w 297656"/>
                <a:gd name="connsiteY3" fmla="*/ 285423 h 470014"/>
                <a:gd name="connsiteX4" fmla="*/ 98033 w 297656"/>
                <a:gd name="connsiteY4" fmla="*/ 414099 h 470014"/>
                <a:gd name="connsiteX5" fmla="*/ 86112 w 297656"/>
                <a:gd name="connsiteY5" fmla="*/ 454476 h 470014"/>
                <a:gd name="connsiteX6" fmla="*/ 112291 w 297656"/>
                <a:gd name="connsiteY6" fmla="*/ 470014 h 470014"/>
                <a:gd name="connsiteX7" fmla="*/ 126489 w 297656"/>
                <a:gd name="connsiteY7" fmla="*/ 466398 h 470014"/>
                <a:gd name="connsiteX8" fmla="*/ 297656 w 297656"/>
                <a:gd name="connsiteY8" fmla="*/ 148828 h 470014"/>
                <a:gd name="connsiteX9" fmla="*/ 148828 w 297656"/>
                <a:gd name="connsiteY9" fmla="*/ 0 h 47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656" h="470014">
                  <a:moveTo>
                    <a:pt x="148828" y="0"/>
                  </a:moveTo>
                  <a:cubicBezTo>
                    <a:pt x="66764" y="0"/>
                    <a:pt x="0" y="66764"/>
                    <a:pt x="0" y="148828"/>
                  </a:cubicBezTo>
                  <a:cubicBezTo>
                    <a:pt x="0" y="230892"/>
                    <a:pt x="66764" y="297656"/>
                    <a:pt x="148828" y="297656"/>
                  </a:cubicBezTo>
                  <a:cubicBezTo>
                    <a:pt x="169768" y="297656"/>
                    <a:pt x="189696" y="293266"/>
                    <a:pt x="207794" y="285423"/>
                  </a:cubicBezTo>
                  <a:cubicBezTo>
                    <a:pt x="182538" y="341724"/>
                    <a:pt x="143485" y="389364"/>
                    <a:pt x="98033" y="414099"/>
                  </a:cubicBezTo>
                  <a:cubicBezTo>
                    <a:pt x="83597" y="421958"/>
                    <a:pt x="78254" y="440025"/>
                    <a:pt x="86112" y="454476"/>
                  </a:cubicBezTo>
                  <a:cubicBezTo>
                    <a:pt x="91514" y="464388"/>
                    <a:pt x="101724" y="470014"/>
                    <a:pt x="112291" y="470014"/>
                  </a:cubicBezTo>
                  <a:cubicBezTo>
                    <a:pt x="117098" y="470014"/>
                    <a:pt x="121965" y="468853"/>
                    <a:pt x="126489" y="466398"/>
                  </a:cubicBezTo>
                  <a:cubicBezTo>
                    <a:pt x="225668" y="412433"/>
                    <a:pt x="297656" y="278874"/>
                    <a:pt x="297656" y="148828"/>
                  </a:cubicBezTo>
                  <a:cubicBezTo>
                    <a:pt x="297656" y="66764"/>
                    <a:pt x="230892" y="0"/>
                    <a:pt x="148828" y="0"/>
                  </a:cubicBezTo>
                  <a:close/>
                </a:path>
              </a:pathLst>
            </a:custGeom>
            <a:grpFill/>
            <a:ln w="148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16" name="Text Placeholder 1">
            <a:extLst>
              <a:ext uri="{FF2B5EF4-FFF2-40B4-BE49-F238E27FC236}">
                <a16:creationId xmlns:a16="http://schemas.microsoft.com/office/drawing/2014/main" id="{374935B6-0CB7-41AF-8119-F0A7F6D416B1}"/>
              </a:ext>
            </a:extLst>
          </p:cNvPr>
          <p:cNvSpPr txBox="1">
            <a:spLocks/>
          </p:cNvSpPr>
          <p:nvPr/>
        </p:nvSpPr>
        <p:spPr>
          <a:xfrm>
            <a:off x="655320" y="588418"/>
            <a:ext cx="6080760" cy="2459581"/>
          </a:xfrm>
          <a:prstGeom prst="rect">
            <a:avLst/>
          </a:prstGeom>
        </p:spPr>
        <p:txBody>
          <a:bodyPr lIns="0" tIns="0" rIns="0" bIns="0"/>
          <a:lstStyle>
            <a:lvl1pPr marL="233149"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56" kern="1200" spc="0" baseline="0">
                <a:solidFill>
                  <a:schemeClr val="tx1"/>
                </a:solidFill>
                <a:latin typeface="+mn-lt"/>
                <a:ea typeface="+mn-ea"/>
                <a:cs typeface="Segoe UI" panose="020B0502040204020203" pitchFamily="34" charset="0"/>
              </a:defRPr>
            </a:lvl1pPr>
            <a:lvl2pPr marL="466298"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40" kern="1200" spc="0" baseline="0">
                <a:solidFill>
                  <a:schemeClr val="tx1"/>
                </a:solidFill>
                <a:latin typeface="+mn-lt"/>
                <a:ea typeface="+mn-ea"/>
                <a:cs typeface="+mn-cs"/>
              </a:defRPr>
            </a:lvl2pPr>
            <a:lvl3pPr marL="670304" marR="0" indent="-204005"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32" kern="1200" spc="0" baseline="0">
                <a:solidFill>
                  <a:schemeClr val="tx1"/>
                </a:solidFill>
                <a:latin typeface="+mn-lt"/>
                <a:ea typeface="+mn-ea"/>
                <a:cs typeface="+mn-cs"/>
              </a:defRPr>
            </a:lvl3pPr>
            <a:lvl4pPr marL="859738" marR="0" indent="-184576"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solidFill>
                  <a:schemeClr val="tx1"/>
                </a:solidFill>
                <a:latin typeface="+mn-lt"/>
                <a:ea typeface="+mn-ea"/>
                <a:cs typeface="+mn-cs"/>
              </a:defRPr>
            </a:lvl4pPr>
            <a:lvl5pPr marL="1044314" marR="0" indent="-171624"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solidFill>
                  <a:schemeClr val="tx1"/>
                </a:solidFill>
                <a:latin typeface="+mn-lt"/>
                <a:ea typeface="+mn-ea"/>
                <a:cs typeface="+mn-cs"/>
              </a:defRPr>
            </a:lvl5pPr>
            <a:lvl6pPr marL="2616084"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91737"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567389"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4043042"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marL="0" marR="0" lvl="0" indent="0" algn="l" defTabSz="951304"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2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“By being able to visualize how well our students are reading, we’ve been able to make better choices for them. Putting (PowerApps &amp; Power BI) in Teams made it easy for non-technical teachers to find and use those solutions. Even better, these tools help our educators to get creative, think outside the box and provide solutions for others—it‘s re-energizing!”</a:t>
            </a:r>
          </a:p>
        </p:txBody>
      </p:sp>
      <p:sp>
        <p:nvSpPr>
          <p:cNvPr id="20" name="Text Placeholder 3">
            <a:extLst>
              <a:ext uri="{FF2B5EF4-FFF2-40B4-BE49-F238E27FC236}">
                <a16:creationId xmlns:a16="http://schemas.microsoft.com/office/drawing/2014/main" id="{E1E21180-60B7-4174-A990-87C4A19DC00F}"/>
              </a:ext>
            </a:extLst>
          </p:cNvPr>
          <p:cNvSpPr txBox="1">
            <a:spLocks/>
          </p:cNvSpPr>
          <p:nvPr/>
        </p:nvSpPr>
        <p:spPr>
          <a:xfrm>
            <a:off x="633657" y="3556000"/>
            <a:ext cx="7685947" cy="307777"/>
          </a:xfrm>
          <a:prstGeom prst="rect">
            <a:avLst/>
          </a:prstGeom>
        </p:spPr>
        <p:txBody>
          <a:bodyPr lIns="0" tIns="0" rIns="0" bIns="0" anchor="t">
            <a:spAutoFit/>
          </a:bodyPr>
          <a:lstStyle>
            <a:lvl1pPr marL="233149"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56" kern="1200" spc="0" baseline="0">
                <a:solidFill>
                  <a:schemeClr val="tx1"/>
                </a:solidFill>
                <a:latin typeface="+mn-lt"/>
                <a:ea typeface="+mn-ea"/>
                <a:cs typeface="Segoe UI" panose="020B0502040204020203" pitchFamily="34" charset="0"/>
              </a:defRPr>
            </a:lvl1pPr>
            <a:lvl2pPr marL="466298"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40" kern="1200" spc="0" baseline="0">
                <a:solidFill>
                  <a:schemeClr val="tx1"/>
                </a:solidFill>
                <a:latin typeface="+mn-lt"/>
                <a:ea typeface="+mn-ea"/>
                <a:cs typeface="+mn-cs"/>
              </a:defRPr>
            </a:lvl2pPr>
            <a:lvl3pPr marL="670304" marR="0" indent="-204005"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32" kern="1200" spc="0" baseline="0">
                <a:solidFill>
                  <a:schemeClr val="tx1"/>
                </a:solidFill>
                <a:latin typeface="+mn-lt"/>
                <a:ea typeface="+mn-ea"/>
                <a:cs typeface="+mn-cs"/>
              </a:defRPr>
            </a:lvl3pPr>
            <a:lvl4pPr marL="859738" marR="0" indent="-184576"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solidFill>
                  <a:schemeClr val="tx1"/>
                </a:solidFill>
                <a:latin typeface="+mn-lt"/>
                <a:ea typeface="+mn-ea"/>
                <a:cs typeface="+mn-cs"/>
              </a:defRPr>
            </a:lvl4pPr>
            <a:lvl5pPr marL="1044314" marR="0" indent="-171624"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solidFill>
                  <a:schemeClr val="tx1"/>
                </a:solidFill>
                <a:latin typeface="+mn-lt"/>
                <a:ea typeface="+mn-ea"/>
                <a:cs typeface="+mn-cs"/>
              </a:defRPr>
            </a:lvl5pPr>
            <a:lvl6pPr marL="2616084"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91737"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567389"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4043042"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marL="0" marR="0" lvl="0" indent="0" algn="l" defTabSz="932688"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2000" b="0"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Lauren Taylor</a:t>
            </a:r>
            <a:r>
              <a:rPr kumimoji="0" lang="en-US" sz="1800" b="0" i="1" u="none" strike="noStrike" kern="1200" cap="none" spc="0" normalizeH="0" baseline="0" noProof="0">
                <a:ln>
                  <a:noFill/>
                </a:ln>
                <a:solidFill>
                  <a:srgbClr val="FFFFFF"/>
                </a:solidFill>
                <a:effectLst/>
                <a:uLnTx/>
                <a:uFillTx/>
                <a:latin typeface="Segoe UI"/>
                <a:ea typeface="+mn-ea"/>
                <a:cs typeface="Segoe UI" panose="020B0502040204020203" pitchFamily="34" charset="0"/>
              </a:rPr>
              <a:t>, </a:t>
            </a:r>
            <a:r>
              <a:rPr kumimoji="0" lang="en-US" sz="1800" b="0" i="0" u="none" strike="noStrike" kern="1200" cap="none" spc="0" normalizeH="0" baseline="0" noProof="0">
                <a:ln>
                  <a:noFill/>
                </a:ln>
                <a:solidFill>
                  <a:srgbClr val="FFFFFF"/>
                </a:solidFill>
                <a:effectLst/>
                <a:uLnTx/>
                <a:uFillTx/>
                <a:latin typeface="Segoe UI"/>
                <a:ea typeface="+mn-ea"/>
                <a:cs typeface="Segoe UI" panose="020B0502040204020203" pitchFamily="34" charset="0"/>
              </a:rPr>
              <a:t>Assistant Vice Principal | </a:t>
            </a:r>
            <a:r>
              <a:rPr kumimoji="0" lang="en-US" sz="1800" b="0" i="1" u="none" strike="noStrike" kern="1200" cap="none" spc="0" normalizeH="0" baseline="0" noProof="0">
                <a:ln>
                  <a:noFill/>
                </a:ln>
                <a:solidFill>
                  <a:srgbClr val="FFFFFF"/>
                </a:solidFill>
                <a:effectLst/>
                <a:uLnTx/>
                <a:uFillTx/>
                <a:latin typeface="Segoe UI"/>
                <a:ea typeface="+mn-ea"/>
                <a:cs typeface="Segoe UI" panose="020B0502040204020203" pitchFamily="34" charset="0"/>
              </a:rPr>
              <a:t>Tacoma Public Schools</a:t>
            </a:r>
            <a:endParaRPr kumimoji="0" lang="en-US" sz="1400" b="0" i="1" u="none" strike="noStrike" kern="1200" cap="none" spc="0" normalizeH="0" baseline="0" noProof="0">
              <a:ln>
                <a:noFill/>
              </a:ln>
              <a:solidFill>
                <a:srgbClr val="FFFFFF"/>
              </a:solidFill>
              <a:effectLst/>
              <a:uLnTx/>
              <a:uFillTx/>
              <a:latin typeface="Segoe UI"/>
              <a:ea typeface="+mn-ea"/>
              <a:cs typeface="Segoe UI" panose="020B0502040204020203" pitchFamily="34" charset="0"/>
            </a:endParaRPr>
          </a:p>
        </p:txBody>
      </p:sp>
      <p:cxnSp>
        <p:nvCxnSpPr>
          <p:cNvPr id="27" name="Straight Connector 26">
            <a:extLst>
              <a:ext uri="{FF2B5EF4-FFF2-40B4-BE49-F238E27FC236}">
                <a16:creationId xmlns:a16="http://schemas.microsoft.com/office/drawing/2014/main" id="{5322DACA-1F9A-420B-93FC-4AF472F32E67}"/>
              </a:ext>
            </a:extLst>
          </p:cNvPr>
          <p:cNvCxnSpPr>
            <a:cxnSpLocks/>
          </p:cNvCxnSpPr>
          <p:nvPr/>
        </p:nvCxnSpPr>
        <p:spPr>
          <a:xfrm>
            <a:off x="264237" y="1028700"/>
            <a:ext cx="0" cy="2972048"/>
          </a:xfrm>
          <a:prstGeom prst="line">
            <a:avLst/>
          </a:prstGeom>
          <a:ln w="3175" cap="rnd">
            <a:solidFill>
              <a:schemeClr val="bg1">
                <a:lumMod val="75000"/>
              </a:schemeClr>
            </a:solidFill>
            <a:prstDash val="sysDot"/>
            <a:beve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763ECFF3-88C6-4897-9F4A-1FE7F7773585}"/>
              </a:ext>
            </a:extLst>
          </p:cNvPr>
          <p:cNvSpPr/>
          <p:nvPr/>
        </p:nvSpPr>
        <p:spPr bwMode="auto">
          <a:xfrm>
            <a:off x="584200" y="4328160"/>
            <a:ext cx="5416279" cy="2085340"/>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3" name="Rectangle 32">
            <a:extLst>
              <a:ext uri="{FF2B5EF4-FFF2-40B4-BE49-F238E27FC236}">
                <a16:creationId xmlns:a16="http://schemas.microsoft.com/office/drawing/2014/main" id="{82FC3309-A438-45B7-9734-8985A4909FF0}"/>
              </a:ext>
            </a:extLst>
          </p:cNvPr>
          <p:cNvSpPr/>
          <p:nvPr/>
        </p:nvSpPr>
        <p:spPr bwMode="auto">
          <a:xfrm>
            <a:off x="6193108" y="4328160"/>
            <a:ext cx="5416279" cy="2085340"/>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6" name="Text Placeholder 3">
            <a:extLst>
              <a:ext uri="{FF2B5EF4-FFF2-40B4-BE49-F238E27FC236}">
                <a16:creationId xmlns:a16="http://schemas.microsoft.com/office/drawing/2014/main" id="{AB2ADE9B-9CFA-4F41-82F4-23F5A8740FEB}"/>
              </a:ext>
            </a:extLst>
          </p:cNvPr>
          <p:cNvSpPr txBox="1">
            <a:spLocks/>
          </p:cNvSpPr>
          <p:nvPr/>
        </p:nvSpPr>
        <p:spPr>
          <a:xfrm>
            <a:off x="2300305" y="4409440"/>
            <a:ext cx="1984069" cy="276999"/>
          </a:xfrm>
          <a:prstGeom prst="rect">
            <a:avLst/>
          </a:prstGeom>
        </p:spPr>
        <p:txBody>
          <a:bodyPr wrap="none" lIns="0" tIns="0" rIns="0" bIns="0" anchor="ctr">
            <a:spAutoFit/>
          </a:bodyPr>
          <a:lstStyle>
            <a:lvl1pPr marL="233149"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56" kern="1200" spc="0" baseline="0">
                <a:solidFill>
                  <a:schemeClr val="tx1"/>
                </a:solidFill>
                <a:latin typeface="+mn-lt"/>
                <a:ea typeface="+mn-ea"/>
                <a:cs typeface="Segoe UI" panose="020B0502040204020203" pitchFamily="34" charset="0"/>
              </a:defRPr>
            </a:lvl1pPr>
            <a:lvl2pPr marL="466298"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40" kern="1200" spc="0" baseline="0">
                <a:solidFill>
                  <a:schemeClr val="tx1"/>
                </a:solidFill>
                <a:latin typeface="+mn-lt"/>
                <a:ea typeface="+mn-ea"/>
                <a:cs typeface="+mn-cs"/>
              </a:defRPr>
            </a:lvl2pPr>
            <a:lvl3pPr marL="670304" marR="0" indent="-204005"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32" kern="1200" spc="0" baseline="0">
                <a:solidFill>
                  <a:schemeClr val="tx1"/>
                </a:solidFill>
                <a:latin typeface="+mn-lt"/>
                <a:ea typeface="+mn-ea"/>
                <a:cs typeface="+mn-cs"/>
              </a:defRPr>
            </a:lvl3pPr>
            <a:lvl4pPr marL="859738" marR="0" indent="-184576"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solidFill>
                  <a:schemeClr val="tx1"/>
                </a:solidFill>
                <a:latin typeface="+mn-lt"/>
                <a:ea typeface="+mn-ea"/>
                <a:cs typeface="+mn-cs"/>
              </a:defRPr>
            </a:lvl4pPr>
            <a:lvl5pPr marL="1044314" marR="0" indent="-171624"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solidFill>
                  <a:schemeClr val="tx1"/>
                </a:solidFill>
                <a:latin typeface="+mn-lt"/>
                <a:ea typeface="+mn-ea"/>
                <a:cs typeface="+mn-cs"/>
              </a:defRPr>
            </a:lvl5pPr>
            <a:lvl6pPr marL="2616084"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91737"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567389"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4043042"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marL="0" marR="0" lvl="0" indent="0" algn="ctr" defTabSz="932688"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800" b="0" i="0" u="none" strike="noStrike" kern="1200" cap="none" spc="0" normalizeH="0" baseline="0" noProof="0">
                <a:ln>
                  <a:noFill/>
                </a:ln>
                <a:solidFill>
                  <a:srgbClr val="000000"/>
                </a:solidFill>
                <a:effectLst/>
                <a:uLnTx/>
                <a:uFillTx/>
                <a:latin typeface="Segoe UI Semibold"/>
                <a:ea typeface="+mn-ea"/>
                <a:cs typeface="Segoe UI" panose="020B0502040204020203" pitchFamily="34" charset="0"/>
              </a:rPr>
              <a:t>Business outcomes</a:t>
            </a:r>
          </a:p>
        </p:txBody>
      </p:sp>
      <p:sp>
        <p:nvSpPr>
          <p:cNvPr id="37" name="Text Placeholder 3">
            <a:extLst>
              <a:ext uri="{FF2B5EF4-FFF2-40B4-BE49-F238E27FC236}">
                <a16:creationId xmlns:a16="http://schemas.microsoft.com/office/drawing/2014/main" id="{9620CB86-B2C6-4B16-B0EB-B2B7ADDE2F8E}"/>
              </a:ext>
            </a:extLst>
          </p:cNvPr>
          <p:cNvSpPr txBox="1">
            <a:spLocks/>
          </p:cNvSpPr>
          <p:nvPr/>
        </p:nvSpPr>
        <p:spPr>
          <a:xfrm>
            <a:off x="7500191" y="4409440"/>
            <a:ext cx="2802114" cy="276999"/>
          </a:xfrm>
          <a:prstGeom prst="rect">
            <a:avLst/>
          </a:prstGeom>
        </p:spPr>
        <p:txBody>
          <a:bodyPr wrap="none" lIns="0" tIns="0" rIns="0" bIns="0" anchor="ctr">
            <a:spAutoFit/>
          </a:bodyPr>
          <a:lstStyle>
            <a:lvl1pPr marL="233149"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56" kern="1200" spc="0" baseline="0">
                <a:solidFill>
                  <a:schemeClr val="tx1"/>
                </a:solidFill>
                <a:latin typeface="+mn-lt"/>
                <a:ea typeface="+mn-ea"/>
                <a:cs typeface="Segoe UI" panose="020B0502040204020203" pitchFamily="34" charset="0"/>
              </a:defRPr>
            </a:lvl1pPr>
            <a:lvl2pPr marL="466298"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40" kern="1200" spc="0" baseline="0">
                <a:solidFill>
                  <a:schemeClr val="tx1"/>
                </a:solidFill>
                <a:latin typeface="+mn-lt"/>
                <a:ea typeface="+mn-ea"/>
                <a:cs typeface="+mn-cs"/>
              </a:defRPr>
            </a:lvl2pPr>
            <a:lvl3pPr marL="670304" marR="0" indent="-204005"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32" kern="1200" spc="0" baseline="0">
                <a:solidFill>
                  <a:schemeClr val="tx1"/>
                </a:solidFill>
                <a:latin typeface="+mn-lt"/>
                <a:ea typeface="+mn-ea"/>
                <a:cs typeface="+mn-cs"/>
              </a:defRPr>
            </a:lvl3pPr>
            <a:lvl4pPr marL="859738" marR="0" indent="-184576"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solidFill>
                  <a:schemeClr val="tx1"/>
                </a:solidFill>
                <a:latin typeface="+mn-lt"/>
                <a:ea typeface="+mn-ea"/>
                <a:cs typeface="+mn-cs"/>
              </a:defRPr>
            </a:lvl4pPr>
            <a:lvl5pPr marL="1044314" marR="0" indent="-171624"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solidFill>
                  <a:schemeClr val="tx1"/>
                </a:solidFill>
                <a:latin typeface="+mn-lt"/>
                <a:ea typeface="+mn-ea"/>
                <a:cs typeface="+mn-cs"/>
              </a:defRPr>
            </a:lvl5pPr>
            <a:lvl6pPr marL="2616084"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91737"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567389"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4043042"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marL="0" marR="0" lvl="0" indent="0" algn="ctr" defTabSz="932688"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800" b="0" i="0" u="none" strike="noStrike" kern="1200" cap="none" spc="0" normalizeH="0" baseline="0" noProof="0">
                <a:ln>
                  <a:noFill/>
                </a:ln>
                <a:solidFill>
                  <a:srgbClr val="000000"/>
                </a:solidFill>
                <a:effectLst/>
                <a:uLnTx/>
                <a:uFillTx/>
                <a:latin typeface="Segoe UI Semibold"/>
                <a:ea typeface="+mn-ea"/>
                <a:cs typeface="Segoe UI" panose="020B0502040204020203" pitchFamily="34" charset="0"/>
              </a:rPr>
              <a:t>Top integrations leveraged</a:t>
            </a:r>
          </a:p>
        </p:txBody>
      </p:sp>
      <p:sp>
        <p:nvSpPr>
          <p:cNvPr id="44" name="Rectangle 43">
            <a:extLst>
              <a:ext uri="{FF2B5EF4-FFF2-40B4-BE49-F238E27FC236}">
                <a16:creationId xmlns:a16="http://schemas.microsoft.com/office/drawing/2014/main" id="{55C3608A-B7FA-4792-A200-92BBB08713A1}"/>
              </a:ext>
            </a:extLst>
          </p:cNvPr>
          <p:cNvSpPr/>
          <p:nvPr/>
        </p:nvSpPr>
        <p:spPr>
          <a:xfrm>
            <a:off x="1236663" y="4851907"/>
            <a:ext cx="4638357" cy="646331"/>
          </a:xfrm>
          <a:prstGeom prst="rect">
            <a:avLst/>
          </a:prstGeom>
        </p:spPr>
        <p:txBody>
          <a:bodyPr wrap="square" lIns="0" tIns="0" rIns="0" bIns="0">
            <a:spAutoFit/>
          </a:bodyPr>
          <a:lstStyle/>
          <a:p>
            <a:pPr marL="0" marR="0" lvl="0" indent="0" algn="l" defTabSz="932205" rtl="0" eaLnBrk="1" fontAlgn="auto" latinLnBrk="0" hangingPunct="1">
              <a:lnSpc>
                <a:spcPct val="100000"/>
              </a:lnSpc>
              <a:spcBef>
                <a:spcPts val="0"/>
              </a:spcBef>
              <a:spcAft>
                <a:spcPts val="0"/>
              </a:spcAft>
              <a:buClrTx/>
              <a:buSzPct val="90000"/>
              <a:buFontTx/>
              <a:buNone/>
              <a:tabLst/>
              <a:defRPr/>
            </a:pPr>
            <a:r>
              <a:rPr kumimoji="0" lang="en-US" sz="1400" b="0" i="0" u="none" strike="noStrike" kern="1200" cap="none" spc="0" normalizeH="0" baseline="0" noProof="0">
                <a:ln w="3175">
                  <a:noFill/>
                </a:ln>
                <a:solidFill>
                  <a:srgbClr val="4B53BC"/>
                </a:solidFill>
                <a:effectLst/>
                <a:uLnTx/>
                <a:uFillTx/>
                <a:latin typeface="Segoe UI Semibold"/>
                <a:ea typeface="+mn-ea"/>
                <a:cs typeface="Segoe UI Light" panose="020B0502040204020203" pitchFamily="34" charset="0"/>
              </a:rPr>
              <a:t>Information loss reduction</a:t>
            </a:r>
          </a:p>
          <a:p>
            <a:pPr marL="0" marR="0" lvl="0" indent="0" algn="l" defTabSz="932205" rtl="0" eaLnBrk="1" fontAlgn="auto" latinLnBrk="0" hangingPunct="1">
              <a:lnSpc>
                <a:spcPct val="100000"/>
              </a:lnSpc>
              <a:spcBef>
                <a:spcPts val="0"/>
              </a:spcBef>
              <a:spcAft>
                <a:spcPts val="0"/>
              </a:spcAft>
              <a:buClrTx/>
              <a:buSzPct val="90000"/>
              <a:buFontTx/>
              <a:buNone/>
              <a:tabLst/>
              <a:defRPr/>
            </a:pPr>
            <a:r>
              <a:rPr kumimoji="0" lang="en-US" sz="1400" b="0" i="0" u="none" strike="noStrike" kern="1200" cap="none" spc="0" normalizeH="0" baseline="0" noProof="0">
                <a:ln w="3175">
                  <a:noFill/>
                </a:ln>
                <a:solidFill>
                  <a:srgbClr val="282828"/>
                </a:solidFill>
                <a:effectLst/>
                <a:uLnTx/>
                <a:uFillTx/>
                <a:latin typeface="Segoe UI"/>
                <a:ea typeface="+mn-ea"/>
                <a:cs typeface="Segoe UI Light" panose="020B0502040204020203" pitchFamily="34" charset="0"/>
              </a:rPr>
              <a:t>Paper-based processes were digitized, ensuring that valuable student data is recorded and analyzed</a:t>
            </a:r>
          </a:p>
        </p:txBody>
      </p:sp>
      <p:sp>
        <p:nvSpPr>
          <p:cNvPr id="45" name="Rectangle 44">
            <a:extLst>
              <a:ext uri="{FF2B5EF4-FFF2-40B4-BE49-F238E27FC236}">
                <a16:creationId xmlns:a16="http://schemas.microsoft.com/office/drawing/2014/main" id="{10F1C31F-B813-4A7F-BF59-4A2E0AC20299}"/>
              </a:ext>
            </a:extLst>
          </p:cNvPr>
          <p:cNvSpPr/>
          <p:nvPr/>
        </p:nvSpPr>
        <p:spPr>
          <a:xfrm>
            <a:off x="1236663" y="5669952"/>
            <a:ext cx="4638357" cy="646331"/>
          </a:xfrm>
          <a:prstGeom prst="rect">
            <a:avLst/>
          </a:prstGeom>
        </p:spPr>
        <p:txBody>
          <a:bodyPr wrap="square" lIns="0" tIns="0" rIns="0" bIns="0">
            <a:spAutoFit/>
          </a:bodyPr>
          <a:lstStyle/>
          <a:p>
            <a:pPr marL="0" marR="0" lvl="0" indent="0" algn="l" defTabSz="932205" rtl="0" eaLnBrk="1" fontAlgn="auto" latinLnBrk="0" hangingPunct="1">
              <a:lnSpc>
                <a:spcPct val="100000"/>
              </a:lnSpc>
              <a:spcBef>
                <a:spcPts val="0"/>
              </a:spcBef>
              <a:spcAft>
                <a:spcPts val="0"/>
              </a:spcAft>
              <a:buClrTx/>
              <a:buSzPct val="90000"/>
              <a:buFontTx/>
              <a:buNone/>
              <a:tabLst/>
              <a:defRPr/>
            </a:pPr>
            <a:r>
              <a:rPr kumimoji="0" lang="en-US" sz="1400" b="0" i="0" u="none" strike="noStrike" kern="1200" cap="none" spc="0" normalizeH="0" baseline="0" noProof="0">
                <a:ln w="3175">
                  <a:noFill/>
                </a:ln>
                <a:solidFill>
                  <a:srgbClr val="4B53BC"/>
                </a:solidFill>
                <a:effectLst/>
                <a:uLnTx/>
                <a:uFillTx/>
                <a:latin typeface="Segoe UI Semibold"/>
                <a:ea typeface="+mn-ea"/>
                <a:cs typeface="Segoe UI Light" panose="020B0502040204020203" pitchFamily="34" charset="0"/>
              </a:rPr>
              <a:t>Greater insights </a:t>
            </a:r>
          </a:p>
          <a:p>
            <a:pPr marL="0" marR="0" lvl="0" indent="0" algn="l" defTabSz="932205" rtl="0" eaLnBrk="1" fontAlgn="auto" latinLnBrk="0" hangingPunct="1">
              <a:lnSpc>
                <a:spcPct val="100000"/>
              </a:lnSpc>
              <a:spcBef>
                <a:spcPts val="0"/>
              </a:spcBef>
              <a:spcAft>
                <a:spcPts val="0"/>
              </a:spcAft>
              <a:buClrTx/>
              <a:buSzPct val="90000"/>
              <a:buFontTx/>
              <a:buNone/>
              <a:tabLst/>
              <a:defRPr/>
            </a:pPr>
            <a:r>
              <a:rPr kumimoji="0" lang="en-US" sz="1400" b="0" i="0" u="none" strike="noStrike" kern="1200" cap="none" spc="0" normalizeH="0" baseline="0" noProof="0">
                <a:ln w="3175">
                  <a:noFill/>
                </a:ln>
                <a:solidFill>
                  <a:srgbClr val="282828"/>
                </a:solidFill>
                <a:effectLst/>
                <a:uLnTx/>
                <a:uFillTx/>
                <a:latin typeface="Segoe UI"/>
                <a:ea typeface="+mn-ea"/>
                <a:cs typeface="Segoe UI Light" panose="020B0502040204020203" pitchFamily="34" charset="0"/>
              </a:rPr>
              <a:t>Admins use more data to track student reading scores, allowing fast and  targeted interventions</a:t>
            </a:r>
          </a:p>
        </p:txBody>
      </p:sp>
      <p:cxnSp>
        <p:nvCxnSpPr>
          <p:cNvPr id="49" name="Straight Connector 48">
            <a:extLst>
              <a:ext uri="{FF2B5EF4-FFF2-40B4-BE49-F238E27FC236}">
                <a16:creationId xmlns:a16="http://schemas.microsoft.com/office/drawing/2014/main" id="{5629FEA2-03F9-490C-8931-7726675E3A7D}"/>
              </a:ext>
            </a:extLst>
          </p:cNvPr>
          <p:cNvCxnSpPr>
            <a:cxnSpLocks/>
          </p:cNvCxnSpPr>
          <p:nvPr/>
        </p:nvCxnSpPr>
        <p:spPr>
          <a:xfrm rot="16200000">
            <a:off x="3292340" y="2875955"/>
            <a:ext cx="0" cy="5416279"/>
          </a:xfrm>
          <a:prstGeom prst="line">
            <a:avLst/>
          </a:prstGeom>
          <a:ln w="6350" cap="rnd">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4098" name="Picture 2" descr="Giving Back | Acupuncture Northwest and Associates">
            <a:extLst>
              <a:ext uri="{FF2B5EF4-FFF2-40B4-BE49-F238E27FC236}">
                <a16:creationId xmlns:a16="http://schemas.microsoft.com/office/drawing/2014/main" id="{B6AB0F7E-2E5A-42B7-9450-F9EBD9E4F033}"/>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5313680" y="2848764"/>
            <a:ext cx="1418336" cy="47101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A picture containing drawing, sign&#10;&#10;Description automatically generated">
            <a:extLst>
              <a:ext uri="{FF2B5EF4-FFF2-40B4-BE49-F238E27FC236}">
                <a16:creationId xmlns:a16="http://schemas.microsoft.com/office/drawing/2014/main" id="{B8155307-D1FF-48D9-99CC-F027A9AA158D}"/>
              </a:ext>
            </a:extLst>
          </p:cNvPr>
          <p:cNvPicPr>
            <a:picLocks noChangeArrowheads="1"/>
          </p:cNvPicPr>
          <p:nvPr/>
        </p:nvPicPr>
        <p:blipFill>
          <a:blip r:embed="rId5" cstate="screen">
            <a:extLst>
              <a:ext uri="{28A0092B-C50C-407E-A947-70E740481C1C}">
                <a14:useLocalDpi xmlns:a14="http://schemas.microsoft.com/office/drawing/2010/main"/>
              </a:ext>
            </a:extLst>
          </a:blip>
          <a:srcRect/>
          <a:stretch/>
        </p:blipFill>
        <p:spPr bwMode="auto">
          <a:xfrm>
            <a:off x="9103371" y="5270516"/>
            <a:ext cx="547466" cy="54746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 close up of a sign&#10;&#10;Description generated with high confidence">
            <a:extLst>
              <a:ext uri="{FF2B5EF4-FFF2-40B4-BE49-F238E27FC236}">
                <a16:creationId xmlns:a16="http://schemas.microsoft.com/office/drawing/2014/main" id="{4AA8A7B5-05A3-4254-A308-A7AE35D55E23}"/>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l="17295" t="24938" r="17295" b="24938"/>
          <a:stretch/>
        </p:blipFill>
        <p:spPr bwMode="auto">
          <a:xfrm>
            <a:off x="6376730" y="5293996"/>
            <a:ext cx="653156" cy="50050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A close up of a sign&#10;&#10;Description generated with high confidence">
            <a:extLst>
              <a:ext uri="{FF2B5EF4-FFF2-40B4-BE49-F238E27FC236}">
                <a16:creationId xmlns:a16="http://schemas.microsoft.com/office/drawing/2014/main" id="{D24A21B2-2871-4DBF-8872-5BB460B0B530}"/>
              </a:ext>
            </a:extLst>
          </p:cNvPr>
          <p:cNvPicPr>
            <a:picLocks noChangeAspect="1"/>
          </p:cNvPicPr>
          <p:nvPr/>
        </p:nvPicPr>
        <p:blipFill rotWithShape="1">
          <a:blip r:embed="rId7">
            <a:extLst>
              <a:ext uri="{28A0092B-C50C-407E-A947-70E740481C1C}">
                <a14:useLocalDpi xmlns:a14="http://schemas.microsoft.com/office/drawing/2010/main"/>
              </a:ext>
            </a:extLst>
          </a:blip>
          <a:srcRect l="16555" t="25215" r="16555" b="25215"/>
          <a:stretch/>
        </p:blipFill>
        <p:spPr>
          <a:xfrm>
            <a:off x="7248563" y="5295901"/>
            <a:ext cx="700012" cy="496694"/>
          </a:xfrm>
          <a:prstGeom prst="rect">
            <a:avLst/>
          </a:prstGeom>
        </p:spPr>
      </p:pic>
      <p:pic>
        <p:nvPicPr>
          <p:cNvPr id="47" name="Picture 46" descr="A close up of a sign&#10;&#10;Description generated with high confidence">
            <a:extLst>
              <a:ext uri="{FF2B5EF4-FFF2-40B4-BE49-F238E27FC236}">
                <a16:creationId xmlns:a16="http://schemas.microsoft.com/office/drawing/2014/main" id="{D5A04478-EFAD-4913-9B5A-30AD7ED082C5}"/>
              </a:ext>
            </a:extLst>
          </p:cNvPr>
          <p:cNvPicPr>
            <a:picLocks noChangeAspect="1"/>
          </p:cNvPicPr>
          <p:nvPr/>
        </p:nvPicPr>
        <p:blipFill rotWithShape="1">
          <a:blip r:embed="rId8"/>
          <a:srcRect l="14965" t="23512" r="14965" b="23512"/>
          <a:stretch/>
        </p:blipFill>
        <p:spPr>
          <a:xfrm>
            <a:off x="8167252" y="5273041"/>
            <a:ext cx="717442" cy="542414"/>
          </a:xfrm>
          <a:prstGeom prst="rect">
            <a:avLst/>
          </a:prstGeom>
        </p:spPr>
      </p:pic>
      <p:pic>
        <p:nvPicPr>
          <p:cNvPr id="48" name="Picture 47" descr="A close up of a sign&#10;&#10;Description generated with high confidence">
            <a:extLst>
              <a:ext uri="{FF2B5EF4-FFF2-40B4-BE49-F238E27FC236}">
                <a16:creationId xmlns:a16="http://schemas.microsoft.com/office/drawing/2014/main" id="{389CAF09-A851-4EB0-B6E7-CAF9E64EBECB}"/>
              </a:ext>
            </a:extLst>
          </p:cNvPr>
          <p:cNvPicPr>
            <a:picLocks/>
          </p:cNvPicPr>
          <p:nvPr/>
        </p:nvPicPr>
        <p:blipFill rotWithShape="1">
          <a:blip r:embed="rId9"/>
          <a:srcRect l="21015" t="20481" r="21015" b="20481"/>
          <a:stretch/>
        </p:blipFill>
        <p:spPr>
          <a:xfrm>
            <a:off x="10777951" y="5181600"/>
            <a:ext cx="712174" cy="725296"/>
          </a:xfrm>
          <a:prstGeom prst="rect">
            <a:avLst/>
          </a:prstGeom>
        </p:spPr>
      </p:pic>
      <p:pic>
        <p:nvPicPr>
          <p:cNvPr id="50" name="Picture 49" descr="A close up of a sign&#10;&#10;Description generated with very high confidence">
            <a:extLst>
              <a:ext uri="{FF2B5EF4-FFF2-40B4-BE49-F238E27FC236}">
                <a16:creationId xmlns:a16="http://schemas.microsoft.com/office/drawing/2014/main" id="{7D535C01-CBE3-4B61-950E-5F4217A8B1CF}"/>
              </a:ext>
            </a:extLst>
          </p:cNvPr>
          <p:cNvPicPr>
            <a:picLocks/>
          </p:cNvPicPr>
          <p:nvPr/>
        </p:nvPicPr>
        <p:blipFill rotWithShape="1">
          <a:blip r:embed="rId10">
            <a:extLst>
              <a:ext uri="{28A0092B-C50C-407E-A947-70E740481C1C}">
                <a14:useLocalDpi xmlns:a14="http://schemas.microsoft.com/office/drawing/2010/main"/>
              </a:ext>
            </a:extLst>
          </a:blip>
          <a:srcRect l="20785" t="21640" r="20785" b="21640"/>
          <a:stretch/>
        </p:blipFill>
        <p:spPr>
          <a:xfrm>
            <a:off x="9869514" y="5217161"/>
            <a:ext cx="689758" cy="654176"/>
          </a:xfrm>
          <a:prstGeom prst="rect">
            <a:avLst/>
          </a:prstGeom>
        </p:spPr>
      </p:pic>
      <p:sp>
        <p:nvSpPr>
          <p:cNvPr id="31" name="light" title="Icon of a lightbulb">
            <a:extLst>
              <a:ext uri="{FF2B5EF4-FFF2-40B4-BE49-F238E27FC236}">
                <a16:creationId xmlns:a16="http://schemas.microsoft.com/office/drawing/2014/main" id="{C37BADA1-9A79-4DCC-8AFF-5349C187A59E}"/>
              </a:ext>
            </a:extLst>
          </p:cNvPr>
          <p:cNvSpPr>
            <a:spLocks noChangeAspect="1" noEditPoints="1"/>
          </p:cNvSpPr>
          <p:nvPr/>
        </p:nvSpPr>
        <p:spPr bwMode="auto">
          <a:xfrm>
            <a:off x="773792" y="5820485"/>
            <a:ext cx="237894" cy="345266"/>
          </a:xfrm>
          <a:custGeom>
            <a:avLst/>
            <a:gdLst>
              <a:gd name="T0" fmla="*/ 156 w 224"/>
              <a:gd name="T1" fmla="*/ 312 h 334"/>
              <a:gd name="T2" fmla="*/ 134 w 224"/>
              <a:gd name="T3" fmla="*/ 334 h 334"/>
              <a:gd name="T4" fmla="*/ 89 w 224"/>
              <a:gd name="T5" fmla="*/ 334 h 334"/>
              <a:gd name="T6" fmla="*/ 67 w 224"/>
              <a:gd name="T7" fmla="*/ 312 h 334"/>
              <a:gd name="T8" fmla="*/ 67 w 224"/>
              <a:gd name="T9" fmla="*/ 261 h 334"/>
              <a:gd name="T10" fmla="*/ 37 w 224"/>
              <a:gd name="T11" fmla="*/ 195 h 334"/>
              <a:gd name="T12" fmla="*/ 27 w 224"/>
              <a:gd name="T13" fmla="*/ 185 h 334"/>
              <a:gd name="T14" fmla="*/ 0 w 224"/>
              <a:gd name="T15" fmla="*/ 112 h 334"/>
              <a:gd name="T16" fmla="*/ 112 w 224"/>
              <a:gd name="T17" fmla="*/ 0 h 334"/>
              <a:gd name="T18" fmla="*/ 224 w 224"/>
              <a:gd name="T19" fmla="*/ 112 h 334"/>
              <a:gd name="T20" fmla="*/ 197 w 224"/>
              <a:gd name="T21" fmla="*/ 185 h 334"/>
              <a:gd name="T22" fmla="*/ 200 w 224"/>
              <a:gd name="T23" fmla="*/ 181 h 334"/>
              <a:gd name="T24" fmla="*/ 197 w 224"/>
              <a:gd name="T25" fmla="*/ 185 h 334"/>
              <a:gd name="T26" fmla="*/ 156 w 224"/>
              <a:gd name="T27" fmla="*/ 265 h 334"/>
              <a:gd name="T28" fmla="*/ 156 w 224"/>
              <a:gd name="T29" fmla="*/ 312 h 334"/>
              <a:gd name="T30" fmla="*/ 156 w 224"/>
              <a:gd name="T31" fmla="*/ 312 h 334"/>
              <a:gd name="T32" fmla="*/ 67 w 224"/>
              <a:gd name="T33" fmla="*/ 269 h 334"/>
              <a:gd name="T34" fmla="*/ 156 w 224"/>
              <a:gd name="T35" fmla="*/ 26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4" h="334">
                <a:moveTo>
                  <a:pt x="156" y="312"/>
                </a:moveTo>
                <a:cubicBezTo>
                  <a:pt x="156" y="324"/>
                  <a:pt x="146" y="334"/>
                  <a:pt x="134" y="334"/>
                </a:cubicBezTo>
                <a:cubicBezTo>
                  <a:pt x="89" y="334"/>
                  <a:pt x="89" y="334"/>
                  <a:pt x="89" y="334"/>
                </a:cubicBezTo>
                <a:cubicBezTo>
                  <a:pt x="76" y="334"/>
                  <a:pt x="67" y="324"/>
                  <a:pt x="67" y="312"/>
                </a:cubicBezTo>
                <a:cubicBezTo>
                  <a:pt x="67" y="312"/>
                  <a:pt x="67" y="300"/>
                  <a:pt x="67" y="261"/>
                </a:cubicBezTo>
                <a:cubicBezTo>
                  <a:pt x="67" y="221"/>
                  <a:pt x="37" y="195"/>
                  <a:pt x="37" y="195"/>
                </a:cubicBezTo>
                <a:cubicBezTo>
                  <a:pt x="27" y="185"/>
                  <a:pt x="27" y="185"/>
                  <a:pt x="27" y="185"/>
                </a:cubicBezTo>
                <a:cubicBezTo>
                  <a:pt x="10" y="166"/>
                  <a:pt x="0" y="140"/>
                  <a:pt x="0" y="112"/>
                </a:cubicBezTo>
                <a:cubicBezTo>
                  <a:pt x="0" y="50"/>
                  <a:pt x="50" y="0"/>
                  <a:pt x="112" y="0"/>
                </a:cubicBezTo>
                <a:cubicBezTo>
                  <a:pt x="174" y="0"/>
                  <a:pt x="224" y="50"/>
                  <a:pt x="224" y="112"/>
                </a:cubicBezTo>
                <a:cubicBezTo>
                  <a:pt x="224" y="140"/>
                  <a:pt x="214" y="166"/>
                  <a:pt x="197" y="185"/>
                </a:cubicBezTo>
                <a:moveTo>
                  <a:pt x="200" y="181"/>
                </a:moveTo>
                <a:cubicBezTo>
                  <a:pt x="197" y="185"/>
                  <a:pt x="197" y="185"/>
                  <a:pt x="197" y="185"/>
                </a:cubicBezTo>
                <a:cubicBezTo>
                  <a:pt x="197" y="185"/>
                  <a:pt x="156" y="217"/>
                  <a:pt x="156" y="265"/>
                </a:cubicBezTo>
                <a:cubicBezTo>
                  <a:pt x="156" y="312"/>
                  <a:pt x="156" y="312"/>
                  <a:pt x="156" y="312"/>
                </a:cubicBezTo>
                <a:cubicBezTo>
                  <a:pt x="156" y="312"/>
                  <a:pt x="156" y="312"/>
                  <a:pt x="156" y="312"/>
                </a:cubicBezTo>
                <a:moveTo>
                  <a:pt x="67" y="269"/>
                </a:moveTo>
                <a:cubicBezTo>
                  <a:pt x="156" y="269"/>
                  <a:pt x="156" y="269"/>
                  <a:pt x="156" y="269"/>
                </a:cubicBezTo>
              </a:path>
            </a:pathLst>
          </a:custGeom>
          <a:noFill/>
          <a:ln w="12700" cap="sq">
            <a:solidFill>
              <a:srgbClr val="4B53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defPPr>
              <a:defRPr lang="en-GB"/>
            </a:defPPr>
            <a:lvl1pPr algn="ctr" rtl="0" fontAlgn="base">
              <a:defRPr sz="1700" kern="1200">
                <a:solidFill>
                  <a:schemeClr val="tx1"/>
                </a:solidFill>
                <a:latin typeface="+mn-lt"/>
                <a:ea typeface="+mn-ea"/>
                <a:cs typeface="+mn-cs"/>
              </a:defRPr>
            </a:lvl1pPr>
            <a:lvl2pPr marL="539725" algn="ctr" rtl="0" fontAlgn="base">
              <a:defRPr sz="1700" kern="1200">
                <a:solidFill>
                  <a:schemeClr val="tx1"/>
                </a:solidFill>
                <a:latin typeface="+mn-lt"/>
                <a:ea typeface="+mn-ea"/>
                <a:cs typeface="+mn-cs"/>
              </a:defRPr>
            </a:lvl2pPr>
            <a:lvl3pPr marL="1079449" algn="ctr" rtl="0" fontAlgn="base">
              <a:defRPr sz="1700" kern="1200">
                <a:solidFill>
                  <a:schemeClr val="tx1"/>
                </a:solidFill>
                <a:latin typeface="+mn-lt"/>
                <a:ea typeface="+mn-ea"/>
                <a:cs typeface="+mn-cs"/>
              </a:defRPr>
            </a:lvl3pPr>
            <a:lvl4pPr marL="1619174" algn="ctr" rtl="0" fontAlgn="base">
              <a:defRPr sz="1700" kern="1200">
                <a:solidFill>
                  <a:schemeClr val="tx1"/>
                </a:solidFill>
                <a:latin typeface="+mn-lt"/>
                <a:ea typeface="+mn-ea"/>
                <a:cs typeface="+mn-cs"/>
              </a:defRPr>
            </a:lvl4pPr>
            <a:lvl5pPr marL="2158898" algn="ctr" rtl="0" fontAlgn="base">
              <a:defRPr sz="1700" kern="1200">
                <a:solidFill>
                  <a:schemeClr val="tx1"/>
                </a:solidFill>
                <a:latin typeface="+mn-lt"/>
                <a:ea typeface="+mn-ea"/>
                <a:cs typeface="+mn-cs"/>
              </a:defRPr>
            </a:lvl5pPr>
            <a:lvl6pPr marL="2698623" algn="l" defTabSz="1079449" rtl="0" eaLnBrk="1" latinLnBrk="0" hangingPunct="1">
              <a:defRPr sz="1700" kern="1200">
                <a:solidFill>
                  <a:schemeClr val="tx1"/>
                </a:solidFill>
                <a:latin typeface="+mn-lt"/>
                <a:ea typeface="+mn-ea"/>
                <a:cs typeface="+mn-cs"/>
              </a:defRPr>
            </a:lvl6pPr>
            <a:lvl7pPr marL="3238348" algn="l" defTabSz="1079449" rtl="0" eaLnBrk="1" latinLnBrk="0" hangingPunct="1">
              <a:defRPr sz="1700" kern="1200">
                <a:solidFill>
                  <a:schemeClr val="tx1"/>
                </a:solidFill>
                <a:latin typeface="+mn-lt"/>
                <a:ea typeface="+mn-ea"/>
                <a:cs typeface="+mn-cs"/>
              </a:defRPr>
            </a:lvl7pPr>
            <a:lvl8pPr marL="3778072" algn="l" defTabSz="1079449" rtl="0" eaLnBrk="1" latinLnBrk="0" hangingPunct="1">
              <a:defRPr sz="1700" kern="1200">
                <a:solidFill>
                  <a:schemeClr val="tx1"/>
                </a:solidFill>
                <a:latin typeface="+mn-lt"/>
                <a:ea typeface="+mn-ea"/>
                <a:cs typeface="+mn-cs"/>
              </a:defRPr>
            </a:lvl8pPr>
            <a:lvl9pPr marL="4317797" algn="l" defTabSz="1079449" rtl="0" eaLnBrk="1" latinLnBrk="0" hangingPunct="1">
              <a:defRPr sz="1700" kern="1200">
                <a:solidFill>
                  <a:schemeClr val="tx1"/>
                </a:solidFill>
                <a:latin typeface="+mn-lt"/>
                <a:ea typeface="+mn-ea"/>
                <a:cs typeface="+mn-cs"/>
              </a:defRPr>
            </a:lvl9pPr>
          </a:lstStyle>
          <a:p>
            <a:pPr marL="0" marR="0" lvl="0" indent="0" algn="ctr" defTabSz="914314" rtl="0" eaLnBrk="1" fontAlgn="base"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a:ln>
                <a:noFill/>
              </a:ln>
              <a:gradFill>
                <a:gsLst>
                  <a:gs pos="0">
                    <a:srgbClr val="505050"/>
                  </a:gs>
                  <a:gs pos="100000">
                    <a:srgbClr val="505050"/>
                  </a:gs>
                </a:gsLst>
              </a:gradFill>
              <a:effectLst/>
              <a:uLnTx/>
              <a:uFillTx/>
              <a:latin typeface="Segoe UI Light" panose="020B0502040204020203" pitchFamily="34" charset="0"/>
              <a:ea typeface="+mn-ea"/>
              <a:cs typeface="Segoe UI Light" panose="020B0502040204020203" pitchFamily="34" charset="0"/>
            </a:endParaRPr>
          </a:p>
        </p:txBody>
      </p:sp>
      <p:sp>
        <p:nvSpPr>
          <p:cNvPr id="34" name="Browser_3" title="Icon of a browser window with an arrow pointing from the outside to the center">
            <a:extLst>
              <a:ext uri="{FF2B5EF4-FFF2-40B4-BE49-F238E27FC236}">
                <a16:creationId xmlns:a16="http://schemas.microsoft.com/office/drawing/2014/main" id="{7C68D922-4803-4814-8B03-DD990774341C}"/>
              </a:ext>
            </a:extLst>
          </p:cNvPr>
          <p:cNvSpPr>
            <a:spLocks noChangeAspect="1" noEditPoints="1"/>
          </p:cNvSpPr>
          <p:nvPr/>
        </p:nvSpPr>
        <p:spPr bwMode="auto">
          <a:xfrm>
            <a:off x="751696" y="5040916"/>
            <a:ext cx="282084" cy="268312"/>
          </a:xfrm>
          <a:custGeom>
            <a:avLst/>
            <a:gdLst>
              <a:gd name="T0" fmla="*/ 130 w 335"/>
              <a:gd name="T1" fmla="*/ 33 h 318"/>
              <a:gd name="T2" fmla="*/ 335 w 335"/>
              <a:gd name="T3" fmla="*/ 33 h 318"/>
              <a:gd name="T4" fmla="*/ 335 w 335"/>
              <a:gd name="T5" fmla="*/ 318 h 318"/>
              <a:gd name="T6" fmla="*/ 0 w 335"/>
              <a:gd name="T7" fmla="*/ 318 h 318"/>
              <a:gd name="T8" fmla="*/ 0 w 335"/>
              <a:gd name="T9" fmla="*/ 33 h 318"/>
              <a:gd name="T10" fmla="*/ 0 w 335"/>
              <a:gd name="T11" fmla="*/ 33 h 318"/>
              <a:gd name="T12" fmla="*/ 71 w 335"/>
              <a:gd name="T13" fmla="*/ 33 h 318"/>
              <a:gd name="T14" fmla="*/ 130 w 335"/>
              <a:gd name="T15" fmla="*/ 97 h 318"/>
              <a:gd name="T16" fmla="*/ 335 w 335"/>
              <a:gd name="T17" fmla="*/ 97 h 318"/>
              <a:gd name="T18" fmla="*/ 0 w 335"/>
              <a:gd name="T19" fmla="*/ 97 h 318"/>
              <a:gd name="T20" fmla="*/ 67 w 335"/>
              <a:gd name="T21" fmla="*/ 97 h 318"/>
              <a:gd name="T22" fmla="*/ 293 w 335"/>
              <a:gd name="T23" fmla="*/ 69 h 318"/>
              <a:gd name="T24" fmla="*/ 298 w 335"/>
              <a:gd name="T25" fmla="*/ 64 h 318"/>
              <a:gd name="T26" fmla="*/ 293 w 335"/>
              <a:gd name="T27" fmla="*/ 60 h 318"/>
              <a:gd name="T28" fmla="*/ 289 w 335"/>
              <a:gd name="T29" fmla="*/ 64 h 318"/>
              <a:gd name="T30" fmla="*/ 293 w 335"/>
              <a:gd name="T31" fmla="*/ 69 h 318"/>
              <a:gd name="T32" fmla="*/ 240 w 335"/>
              <a:gd name="T33" fmla="*/ 69 h 318"/>
              <a:gd name="T34" fmla="*/ 245 w 335"/>
              <a:gd name="T35" fmla="*/ 64 h 318"/>
              <a:gd name="T36" fmla="*/ 240 w 335"/>
              <a:gd name="T37" fmla="*/ 60 h 318"/>
              <a:gd name="T38" fmla="*/ 235 w 335"/>
              <a:gd name="T39" fmla="*/ 64 h 318"/>
              <a:gd name="T40" fmla="*/ 240 w 335"/>
              <a:gd name="T41" fmla="*/ 69 h 318"/>
              <a:gd name="T42" fmla="*/ 187 w 335"/>
              <a:gd name="T43" fmla="*/ 69 h 318"/>
              <a:gd name="T44" fmla="*/ 192 w 335"/>
              <a:gd name="T45" fmla="*/ 64 h 318"/>
              <a:gd name="T46" fmla="*/ 187 w 335"/>
              <a:gd name="T47" fmla="*/ 60 h 318"/>
              <a:gd name="T48" fmla="*/ 182 w 335"/>
              <a:gd name="T49" fmla="*/ 64 h 318"/>
              <a:gd name="T50" fmla="*/ 187 w 335"/>
              <a:gd name="T51" fmla="*/ 69 h 318"/>
              <a:gd name="T52" fmla="*/ 49 w 335"/>
              <a:gd name="T53" fmla="*/ 190 h 318"/>
              <a:gd name="T54" fmla="*/ 100 w 335"/>
              <a:gd name="T55" fmla="*/ 240 h 318"/>
              <a:gd name="T56" fmla="*/ 151 w 335"/>
              <a:gd name="T57" fmla="*/ 190 h 318"/>
              <a:gd name="T58" fmla="*/ 100 w 335"/>
              <a:gd name="T59" fmla="*/ 0 h 318"/>
              <a:gd name="T60" fmla="*/ 100 w 335"/>
              <a:gd name="T61" fmla="*/ 24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5" h="318">
                <a:moveTo>
                  <a:pt x="130" y="33"/>
                </a:moveTo>
                <a:cubicBezTo>
                  <a:pt x="335" y="33"/>
                  <a:pt x="335" y="33"/>
                  <a:pt x="335" y="33"/>
                </a:cubicBezTo>
                <a:cubicBezTo>
                  <a:pt x="335" y="318"/>
                  <a:pt x="335" y="318"/>
                  <a:pt x="335" y="318"/>
                </a:cubicBezTo>
                <a:cubicBezTo>
                  <a:pt x="0" y="318"/>
                  <a:pt x="0" y="318"/>
                  <a:pt x="0" y="318"/>
                </a:cubicBezTo>
                <a:cubicBezTo>
                  <a:pt x="0" y="33"/>
                  <a:pt x="0" y="33"/>
                  <a:pt x="0" y="33"/>
                </a:cubicBezTo>
                <a:cubicBezTo>
                  <a:pt x="0" y="33"/>
                  <a:pt x="0" y="33"/>
                  <a:pt x="0" y="33"/>
                </a:cubicBezTo>
                <a:cubicBezTo>
                  <a:pt x="71" y="33"/>
                  <a:pt x="71" y="33"/>
                  <a:pt x="71" y="33"/>
                </a:cubicBezTo>
                <a:moveTo>
                  <a:pt x="130" y="97"/>
                </a:moveTo>
                <a:cubicBezTo>
                  <a:pt x="335" y="97"/>
                  <a:pt x="335" y="97"/>
                  <a:pt x="335" y="97"/>
                </a:cubicBezTo>
                <a:moveTo>
                  <a:pt x="0" y="97"/>
                </a:moveTo>
                <a:cubicBezTo>
                  <a:pt x="67" y="97"/>
                  <a:pt x="67" y="97"/>
                  <a:pt x="67" y="97"/>
                </a:cubicBezTo>
                <a:moveTo>
                  <a:pt x="293" y="69"/>
                </a:moveTo>
                <a:cubicBezTo>
                  <a:pt x="296" y="69"/>
                  <a:pt x="298" y="67"/>
                  <a:pt x="298" y="64"/>
                </a:cubicBezTo>
                <a:cubicBezTo>
                  <a:pt x="298" y="62"/>
                  <a:pt x="296" y="60"/>
                  <a:pt x="293" y="60"/>
                </a:cubicBezTo>
                <a:cubicBezTo>
                  <a:pt x="291" y="60"/>
                  <a:pt x="289" y="62"/>
                  <a:pt x="289" y="64"/>
                </a:cubicBezTo>
                <a:cubicBezTo>
                  <a:pt x="289" y="67"/>
                  <a:pt x="291" y="69"/>
                  <a:pt x="293" y="69"/>
                </a:cubicBezTo>
                <a:close/>
                <a:moveTo>
                  <a:pt x="240" y="69"/>
                </a:moveTo>
                <a:cubicBezTo>
                  <a:pt x="243" y="69"/>
                  <a:pt x="245" y="67"/>
                  <a:pt x="245" y="64"/>
                </a:cubicBezTo>
                <a:cubicBezTo>
                  <a:pt x="245" y="62"/>
                  <a:pt x="243" y="60"/>
                  <a:pt x="240" y="60"/>
                </a:cubicBezTo>
                <a:cubicBezTo>
                  <a:pt x="238" y="60"/>
                  <a:pt x="235" y="62"/>
                  <a:pt x="235" y="64"/>
                </a:cubicBezTo>
                <a:cubicBezTo>
                  <a:pt x="235" y="67"/>
                  <a:pt x="238" y="69"/>
                  <a:pt x="240" y="69"/>
                </a:cubicBezTo>
                <a:close/>
                <a:moveTo>
                  <a:pt x="187" y="69"/>
                </a:moveTo>
                <a:cubicBezTo>
                  <a:pt x="189" y="69"/>
                  <a:pt x="192" y="67"/>
                  <a:pt x="192" y="64"/>
                </a:cubicBezTo>
                <a:cubicBezTo>
                  <a:pt x="192" y="62"/>
                  <a:pt x="189" y="60"/>
                  <a:pt x="187" y="60"/>
                </a:cubicBezTo>
                <a:cubicBezTo>
                  <a:pt x="184" y="60"/>
                  <a:pt x="182" y="62"/>
                  <a:pt x="182" y="64"/>
                </a:cubicBezTo>
                <a:cubicBezTo>
                  <a:pt x="182" y="67"/>
                  <a:pt x="184" y="69"/>
                  <a:pt x="187" y="69"/>
                </a:cubicBezTo>
                <a:close/>
                <a:moveTo>
                  <a:pt x="49" y="190"/>
                </a:moveTo>
                <a:cubicBezTo>
                  <a:pt x="100" y="240"/>
                  <a:pt x="100" y="240"/>
                  <a:pt x="100" y="240"/>
                </a:cubicBezTo>
                <a:cubicBezTo>
                  <a:pt x="151" y="190"/>
                  <a:pt x="151" y="190"/>
                  <a:pt x="151" y="190"/>
                </a:cubicBezTo>
                <a:moveTo>
                  <a:pt x="100" y="0"/>
                </a:moveTo>
                <a:cubicBezTo>
                  <a:pt x="100" y="240"/>
                  <a:pt x="100" y="240"/>
                  <a:pt x="100" y="240"/>
                </a:cubicBezTo>
              </a:path>
            </a:pathLst>
          </a:custGeom>
          <a:noFill/>
          <a:ln w="12700" cap="sq">
            <a:solidFill>
              <a:srgbClr val="4B53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415679405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7940E8C-5E24-460B-94FF-7C2AC288A91C}"/>
              </a:ext>
            </a:extLst>
          </p:cNvPr>
          <p:cNvSpPr/>
          <p:nvPr/>
        </p:nvSpPr>
        <p:spPr bwMode="auto">
          <a:xfrm>
            <a:off x="3215640" y="3601078"/>
            <a:ext cx="8976360" cy="58484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pic>
        <p:nvPicPr>
          <p:cNvPr id="18" name="Picture 17" descr="A person sitting at a table using a computer&#10;&#10;Description automatically generated">
            <a:extLst>
              <a:ext uri="{FF2B5EF4-FFF2-40B4-BE49-F238E27FC236}">
                <a16:creationId xmlns:a16="http://schemas.microsoft.com/office/drawing/2014/main" id="{907AA07E-EF6A-4BEE-9213-8D0D924E3E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39" t="7923" r="42" b="21624"/>
          <a:stretch/>
        </p:blipFill>
        <p:spPr>
          <a:xfrm>
            <a:off x="3215640" y="141597"/>
            <a:ext cx="8976360" cy="3455044"/>
          </a:xfrm>
          <a:custGeom>
            <a:avLst/>
            <a:gdLst>
              <a:gd name="connsiteX0" fmla="*/ 0 w 12192000"/>
              <a:gd name="connsiteY0" fmla="*/ 0 h 3455044"/>
              <a:gd name="connsiteX1" fmla="*/ 12192000 w 12192000"/>
              <a:gd name="connsiteY1" fmla="*/ 0 h 3455044"/>
              <a:gd name="connsiteX2" fmla="*/ 12192000 w 12192000"/>
              <a:gd name="connsiteY2" fmla="*/ 3455044 h 3455044"/>
              <a:gd name="connsiteX3" fmla="*/ 0 w 12192000"/>
              <a:gd name="connsiteY3" fmla="*/ 3455044 h 3455044"/>
            </a:gdLst>
            <a:ahLst/>
            <a:cxnLst>
              <a:cxn ang="0">
                <a:pos x="connsiteX0" y="connsiteY0"/>
              </a:cxn>
              <a:cxn ang="0">
                <a:pos x="connsiteX1" y="connsiteY1"/>
              </a:cxn>
              <a:cxn ang="0">
                <a:pos x="connsiteX2" y="connsiteY2"/>
              </a:cxn>
              <a:cxn ang="0">
                <a:pos x="connsiteX3" y="connsiteY3"/>
              </a:cxn>
            </a:cxnLst>
            <a:rect l="l" t="t" r="r" b="b"/>
            <a:pathLst>
              <a:path w="12192000" h="3455044">
                <a:moveTo>
                  <a:pt x="0" y="0"/>
                </a:moveTo>
                <a:lnTo>
                  <a:pt x="12192000" y="0"/>
                </a:lnTo>
                <a:lnTo>
                  <a:pt x="12192000" y="3455044"/>
                </a:lnTo>
                <a:lnTo>
                  <a:pt x="0" y="3455044"/>
                </a:lnTo>
                <a:close/>
              </a:path>
            </a:pathLst>
          </a:custGeom>
        </p:spPr>
      </p:pic>
      <p:sp>
        <p:nvSpPr>
          <p:cNvPr id="19" name="Rectangle 18">
            <a:extLst>
              <a:ext uri="{FF2B5EF4-FFF2-40B4-BE49-F238E27FC236}">
                <a16:creationId xmlns:a16="http://schemas.microsoft.com/office/drawing/2014/main" id="{A3A884DE-4E26-4421-A1E0-928F2702220B}"/>
              </a:ext>
            </a:extLst>
          </p:cNvPr>
          <p:cNvSpPr/>
          <p:nvPr/>
        </p:nvSpPr>
        <p:spPr bwMode="auto">
          <a:xfrm>
            <a:off x="0" y="0"/>
            <a:ext cx="3215640" cy="6858000"/>
          </a:xfrm>
          <a:prstGeom prst="rect">
            <a:avLst/>
          </a:pr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0" name="Rectangle 19">
            <a:extLst>
              <a:ext uri="{FF2B5EF4-FFF2-40B4-BE49-F238E27FC236}">
                <a16:creationId xmlns:a16="http://schemas.microsoft.com/office/drawing/2014/main" id="{F2827B79-4DD0-4789-A2BC-D83E9A9C272D}"/>
              </a:ext>
            </a:extLst>
          </p:cNvPr>
          <p:cNvSpPr/>
          <p:nvPr/>
        </p:nvSpPr>
        <p:spPr bwMode="auto">
          <a:xfrm>
            <a:off x="335280" y="289560"/>
            <a:ext cx="11643361" cy="3159118"/>
          </a:xfrm>
          <a:prstGeom prst="rect">
            <a:avLst/>
          </a:prstGeom>
          <a:no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1" name="Rectangle 20">
            <a:extLst>
              <a:ext uri="{FF2B5EF4-FFF2-40B4-BE49-F238E27FC236}">
                <a16:creationId xmlns:a16="http://schemas.microsoft.com/office/drawing/2014/main" id="{B88F5A41-C55B-4BF7-BEA0-0D44F344A0C2}"/>
              </a:ext>
            </a:extLst>
          </p:cNvPr>
          <p:cNvSpPr/>
          <p:nvPr/>
        </p:nvSpPr>
        <p:spPr>
          <a:xfrm>
            <a:off x="3368040" y="3698528"/>
            <a:ext cx="3489960" cy="2200602"/>
          </a:xfrm>
          <a:prstGeom prst="rect">
            <a:avLst/>
          </a:prstGeom>
        </p:spPr>
        <p:txBody>
          <a:bodyPr wrap="square" lIns="0" tIns="0" rIns="0" bIns="0">
            <a:spAutoFit/>
          </a:bodyPr>
          <a:lstStyle/>
          <a:p>
            <a:pPr>
              <a:lnSpc>
                <a:spcPct val="100000"/>
              </a:lnSpc>
              <a:spcBef>
                <a:spcPts val="600"/>
              </a:spcBef>
              <a:spcAft>
                <a:spcPts val="600"/>
              </a:spcAft>
            </a:pPr>
            <a:r>
              <a:rPr lang="en-US" sz="2600">
                <a:ln w="3175">
                  <a:noFill/>
                </a:ln>
                <a:latin typeface="+mj-lt"/>
                <a:cs typeface="Segoe UI Semibold"/>
              </a:rPr>
              <a:t>Get started</a:t>
            </a:r>
            <a:endParaRPr lang="en-US" sz="2600">
              <a:latin typeface="+mj-lt"/>
              <a:cs typeface="Segoe UI Semibold"/>
            </a:endParaRPr>
          </a:p>
          <a:p>
            <a:pPr>
              <a:lnSpc>
                <a:spcPct val="100000"/>
              </a:lnSpc>
              <a:spcBef>
                <a:spcPts val="600"/>
              </a:spcBef>
            </a:pPr>
            <a:r>
              <a:rPr lang="en-US">
                <a:cs typeface="Segoe UI"/>
              </a:rPr>
              <a:t>Start using </a:t>
            </a:r>
            <a:r>
              <a:rPr lang="en-US">
                <a:solidFill>
                  <a:srgbClr val="4B53BC"/>
                </a:solidFill>
                <a:cs typeface="Segoe UI"/>
                <a:hlinkClick r:id="rId4">
                  <a:extLst>
                    <a:ext uri="{A12FA001-AC4F-418D-AE19-62706E023703}">
                      <ahyp:hlinkClr xmlns:ahyp="http://schemas.microsoft.com/office/drawing/2018/hyperlinkcolor" val="tx"/>
                    </a:ext>
                  </a:extLst>
                </a:hlinkClick>
              </a:rPr>
              <a:t>Microsoft Teams</a:t>
            </a:r>
            <a:r>
              <a:rPr lang="en-US">
                <a:solidFill>
                  <a:srgbClr val="4B53BC"/>
                </a:solidFill>
                <a:cs typeface="Segoe UI"/>
              </a:rPr>
              <a:t> </a:t>
            </a:r>
            <a:r>
              <a:rPr lang="en-US">
                <a:cs typeface="Segoe UI"/>
              </a:rPr>
              <a:t>today</a:t>
            </a:r>
          </a:p>
          <a:p>
            <a:pPr marL="314325" indent="-236538">
              <a:lnSpc>
                <a:spcPct val="100000"/>
              </a:lnSpc>
              <a:spcBef>
                <a:spcPts val="600"/>
              </a:spcBef>
              <a:buFont typeface="Arial" panose="020B0604020202020204" pitchFamily="34" charset="0"/>
              <a:buChar char="•"/>
            </a:pPr>
            <a:r>
              <a:rPr lang="en-US">
                <a:cs typeface="Segoe UI"/>
              </a:rPr>
              <a:t>Pick one project or process</a:t>
            </a:r>
          </a:p>
          <a:p>
            <a:pPr marL="314325" indent="-236538">
              <a:lnSpc>
                <a:spcPct val="100000"/>
              </a:lnSpc>
              <a:spcBef>
                <a:spcPts val="600"/>
              </a:spcBef>
              <a:buFont typeface="Arial" panose="020B0604020202020204" pitchFamily="34" charset="0"/>
              <a:buChar char="•"/>
            </a:pPr>
            <a:r>
              <a:rPr lang="en-US">
                <a:cs typeface="Segoe UI"/>
              </a:rPr>
              <a:t>Do all collaboration on that project in Teams</a:t>
            </a:r>
          </a:p>
          <a:p>
            <a:pPr marL="314325" indent="-236538">
              <a:lnSpc>
                <a:spcPct val="100000"/>
              </a:lnSpc>
              <a:spcBef>
                <a:spcPts val="600"/>
              </a:spcBef>
              <a:buFont typeface="Arial" panose="020B0604020202020204" pitchFamily="34" charset="0"/>
              <a:buChar char="•"/>
            </a:pPr>
            <a:r>
              <a:rPr lang="en-US">
                <a:cs typeface="Segoe UI"/>
              </a:rPr>
              <a:t>Download the </a:t>
            </a:r>
            <a:r>
              <a:rPr lang="en-US">
                <a:solidFill>
                  <a:srgbClr val="4B53BC"/>
                </a:solidFill>
                <a:cs typeface="Segoe UI"/>
                <a:hlinkClick r:id="rId5">
                  <a:extLst>
                    <a:ext uri="{A12FA001-AC4F-418D-AE19-62706E023703}">
                      <ahyp:hlinkClr xmlns:ahyp="http://schemas.microsoft.com/office/drawing/2018/hyperlinkcolor" val="tx"/>
                    </a:ext>
                  </a:extLst>
                </a:hlinkClick>
              </a:rPr>
              <a:t>mobile app</a:t>
            </a:r>
            <a:endParaRPr lang="en-US">
              <a:solidFill>
                <a:srgbClr val="4B53BC"/>
              </a:solidFill>
              <a:cs typeface="Segoe UI"/>
            </a:endParaRPr>
          </a:p>
        </p:txBody>
      </p:sp>
      <p:sp>
        <p:nvSpPr>
          <p:cNvPr id="22" name="Rectangle 21">
            <a:extLst>
              <a:ext uri="{FF2B5EF4-FFF2-40B4-BE49-F238E27FC236}">
                <a16:creationId xmlns:a16="http://schemas.microsoft.com/office/drawing/2014/main" id="{92D34F36-9CB1-4483-A530-ABD4CE0FE79F}"/>
              </a:ext>
            </a:extLst>
          </p:cNvPr>
          <p:cNvSpPr/>
          <p:nvPr/>
        </p:nvSpPr>
        <p:spPr>
          <a:xfrm>
            <a:off x="7162800" y="3698528"/>
            <a:ext cx="4460240" cy="1538883"/>
          </a:xfrm>
          <a:prstGeom prst="rect">
            <a:avLst/>
          </a:prstGeom>
        </p:spPr>
        <p:txBody>
          <a:bodyPr wrap="square" lIns="0" tIns="0" rIns="0" bIns="0">
            <a:spAutoFit/>
          </a:bodyPr>
          <a:lstStyle/>
          <a:p>
            <a:pPr>
              <a:lnSpc>
                <a:spcPct val="100000"/>
              </a:lnSpc>
              <a:spcBef>
                <a:spcPts val="600"/>
              </a:spcBef>
              <a:spcAft>
                <a:spcPts val="600"/>
              </a:spcAft>
            </a:pPr>
            <a:r>
              <a:rPr lang="en-US" sz="2600">
                <a:ln w="3175">
                  <a:noFill/>
                </a:ln>
                <a:latin typeface="+mj-lt"/>
                <a:cs typeface="Segoe UI Semibold"/>
              </a:rPr>
              <a:t>Get support</a:t>
            </a:r>
          </a:p>
          <a:p>
            <a:pPr>
              <a:lnSpc>
                <a:spcPct val="100000"/>
              </a:lnSpc>
              <a:spcBef>
                <a:spcPts val="600"/>
              </a:spcBef>
            </a:pPr>
            <a:r>
              <a:rPr lang="en-US">
                <a:cs typeface="Segoe UI"/>
              </a:rPr>
              <a:t>Get deployment and adoption support from</a:t>
            </a:r>
          </a:p>
          <a:p>
            <a:pPr marL="314325" indent="-236538">
              <a:lnSpc>
                <a:spcPct val="100000"/>
              </a:lnSpc>
              <a:spcBef>
                <a:spcPts val="600"/>
              </a:spcBef>
              <a:buClr>
                <a:srgbClr val="0E0E0E"/>
              </a:buClr>
              <a:buFont typeface="Arial" panose="020B0604020202020204" pitchFamily="34" charset="0"/>
              <a:buChar char="•"/>
            </a:pPr>
            <a:r>
              <a:rPr lang="en-US">
                <a:solidFill>
                  <a:srgbClr val="5558AF"/>
                </a:solidFill>
                <a:cs typeface="Segoe UI"/>
                <a:hlinkClick r:id="rId6">
                  <a:extLst>
                    <a:ext uri="{A12FA001-AC4F-418D-AE19-62706E023703}">
                      <ahyp:hlinkClr xmlns:ahyp="http://schemas.microsoft.com/office/drawing/2018/hyperlinkcolor" val="tx"/>
                    </a:ext>
                  </a:extLst>
                </a:hlinkClick>
              </a:rPr>
              <a:t>FastTrack</a:t>
            </a:r>
            <a:r>
              <a:rPr lang="en-US">
                <a:solidFill>
                  <a:srgbClr val="5558AF"/>
                </a:solidFill>
                <a:cs typeface="Segoe UI"/>
              </a:rPr>
              <a:t> </a:t>
            </a:r>
          </a:p>
          <a:p>
            <a:pPr marL="314325" indent="-236538">
              <a:lnSpc>
                <a:spcPct val="100000"/>
              </a:lnSpc>
              <a:spcBef>
                <a:spcPts val="600"/>
              </a:spcBef>
              <a:buClr>
                <a:srgbClr val="0E0E0E"/>
              </a:buClr>
              <a:buFont typeface="Arial" panose="020B0604020202020204" pitchFamily="34" charset="0"/>
              <a:buChar char="•"/>
            </a:pPr>
            <a:r>
              <a:rPr lang="en-US">
                <a:solidFill>
                  <a:srgbClr val="5558AF"/>
                </a:solidFill>
                <a:cs typeface="Segoe UI"/>
                <a:hlinkClick r:id="rId7">
                  <a:extLst>
                    <a:ext uri="{A12FA001-AC4F-418D-AE19-62706E023703}">
                      <ahyp:hlinkClr xmlns:ahyp="http://schemas.microsoft.com/office/drawing/2018/hyperlinkcolor" val="tx"/>
                    </a:ext>
                  </a:extLst>
                </a:hlinkClick>
              </a:rPr>
              <a:t>Adoption Hub</a:t>
            </a:r>
            <a:endParaRPr lang="en-US">
              <a:solidFill>
                <a:srgbClr val="5558AF"/>
              </a:solidFill>
              <a:cs typeface="Segoe UI"/>
            </a:endParaRPr>
          </a:p>
        </p:txBody>
      </p:sp>
      <p:cxnSp>
        <p:nvCxnSpPr>
          <p:cNvPr id="23" name="Straight Connector 22">
            <a:extLst>
              <a:ext uri="{FF2B5EF4-FFF2-40B4-BE49-F238E27FC236}">
                <a16:creationId xmlns:a16="http://schemas.microsoft.com/office/drawing/2014/main" id="{A12B7329-5E7D-4507-B89F-63E83D7AC090}"/>
              </a:ext>
            </a:extLst>
          </p:cNvPr>
          <p:cNvCxnSpPr>
            <a:cxnSpLocks/>
          </p:cNvCxnSpPr>
          <p:nvPr/>
        </p:nvCxnSpPr>
        <p:spPr>
          <a:xfrm>
            <a:off x="7010400" y="3690299"/>
            <a:ext cx="0" cy="406400"/>
          </a:xfrm>
          <a:prstGeom prst="line">
            <a:avLst/>
          </a:prstGeom>
          <a:ln w="38100">
            <a:solidFill>
              <a:srgbClr val="4B53BC"/>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4" name="arrow_15" title="Icon of a arrow in a circle pointed right">
            <a:extLst>
              <a:ext uri="{FF2B5EF4-FFF2-40B4-BE49-F238E27FC236}">
                <a16:creationId xmlns:a16="http://schemas.microsoft.com/office/drawing/2014/main" id="{92E91BAD-65E6-4470-94F7-B608B8C3CE1A}"/>
              </a:ext>
            </a:extLst>
          </p:cNvPr>
          <p:cNvSpPr>
            <a:spLocks noChangeAspect="1" noEditPoints="1"/>
          </p:cNvSpPr>
          <p:nvPr/>
        </p:nvSpPr>
        <p:spPr bwMode="auto">
          <a:xfrm>
            <a:off x="2517325" y="3616521"/>
            <a:ext cx="556486" cy="553956"/>
          </a:xfrm>
          <a:custGeom>
            <a:avLst/>
            <a:gdLst>
              <a:gd name="T0" fmla="*/ 0 w 304"/>
              <a:gd name="T1" fmla="*/ 151 h 303"/>
              <a:gd name="T2" fmla="*/ 152 w 304"/>
              <a:gd name="T3" fmla="*/ 0 h 303"/>
              <a:gd name="T4" fmla="*/ 304 w 304"/>
              <a:gd name="T5" fmla="*/ 151 h 303"/>
              <a:gd name="T6" fmla="*/ 152 w 304"/>
              <a:gd name="T7" fmla="*/ 303 h 303"/>
              <a:gd name="T8" fmla="*/ 0 w 304"/>
              <a:gd name="T9" fmla="*/ 151 h 303"/>
              <a:gd name="T10" fmla="*/ 151 w 304"/>
              <a:gd name="T11" fmla="*/ 223 h 303"/>
              <a:gd name="T12" fmla="*/ 223 w 304"/>
              <a:gd name="T13" fmla="*/ 151 h 303"/>
              <a:gd name="T14" fmla="*/ 151 w 304"/>
              <a:gd name="T15" fmla="*/ 79 h 303"/>
              <a:gd name="T16" fmla="*/ 223 w 304"/>
              <a:gd name="T17" fmla="*/ 151 h 303"/>
              <a:gd name="T18" fmla="*/ 73 w 304"/>
              <a:gd name="T19" fmla="*/ 1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03">
                <a:moveTo>
                  <a:pt x="0" y="151"/>
                </a:moveTo>
                <a:cubicBezTo>
                  <a:pt x="0" y="68"/>
                  <a:pt x="68" y="0"/>
                  <a:pt x="152" y="0"/>
                </a:cubicBezTo>
                <a:cubicBezTo>
                  <a:pt x="236" y="0"/>
                  <a:pt x="304" y="68"/>
                  <a:pt x="304" y="151"/>
                </a:cubicBezTo>
                <a:cubicBezTo>
                  <a:pt x="304" y="235"/>
                  <a:pt x="236" y="303"/>
                  <a:pt x="152" y="303"/>
                </a:cubicBezTo>
                <a:cubicBezTo>
                  <a:pt x="68" y="303"/>
                  <a:pt x="0" y="235"/>
                  <a:pt x="0" y="151"/>
                </a:cubicBezTo>
                <a:close/>
                <a:moveTo>
                  <a:pt x="151" y="223"/>
                </a:moveTo>
                <a:cubicBezTo>
                  <a:pt x="223" y="151"/>
                  <a:pt x="223" y="151"/>
                  <a:pt x="223" y="151"/>
                </a:cubicBezTo>
                <a:cubicBezTo>
                  <a:pt x="151" y="79"/>
                  <a:pt x="151" y="79"/>
                  <a:pt x="151" y="79"/>
                </a:cubicBezTo>
                <a:moveTo>
                  <a:pt x="223" y="151"/>
                </a:moveTo>
                <a:cubicBezTo>
                  <a:pt x="73" y="151"/>
                  <a:pt x="73" y="151"/>
                  <a:pt x="73" y="151"/>
                </a:cubicBezTo>
              </a:path>
            </a:pathLst>
          </a:custGeom>
          <a:noFill/>
          <a:ln w="12700" cap="sq">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sp>
        <p:nvSpPr>
          <p:cNvPr id="13" name="Title 12">
            <a:extLst>
              <a:ext uri="{FF2B5EF4-FFF2-40B4-BE49-F238E27FC236}">
                <a16:creationId xmlns:a16="http://schemas.microsoft.com/office/drawing/2014/main" id="{21793F6D-CF51-4AA3-BC6B-00331070F19E}"/>
              </a:ext>
            </a:extLst>
          </p:cNvPr>
          <p:cNvSpPr>
            <a:spLocks noGrp="1"/>
          </p:cNvSpPr>
          <p:nvPr>
            <p:ph type="title"/>
          </p:nvPr>
        </p:nvSpPr>
        <p:spPr/>
        <p:txBody>
          <a:bodyPr/>
          <a:lstStyle/>
          <a:p>
            <a:r>
              <a:rPr lang="en-US">
                <a:solidFill>
                  <a:schemeClr val="bg1"/>
                </a:solidFill>
              </a:rPr>
              <a:t>Next steps</a:t>
            </a:r>
          </a:p>
        </p:txBody>
      </p:sp>
    </p:spTree>
    <p:extLst>
      <p:ext uri="{BB962C8B-B14F-4D97-AF65-F5344CB8AC3E}">
        <p14:creationId xmlns:p14="http://schemas.microsoft.com/office/powerpoint/2010/main" val="37266374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B53BC"/>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D7D60F-FAB0-44A6-92D5-86CBD4EE2296}"/>
              </a:ext>
            </a:extLst>
          </p:cNvPr>
          <p:cNvSpPr txBox="1">
            <a:spLocks/>
          </p:cNvSpPr>
          <p:nvPr/>
        </p:nvSpPr>
        <p:spPr>
          <a:xfrm>
            <a:off x="426425" y="1829711"/>
            <a:ext cx="7477989" cy="1473396"/>
          </a:xfrm>
          <a:prstGeom prst="rect">
            <a:avLst/>
          </a:prstGeom>
        </p:spPr>
        <p:txBody>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50" normalizeH="0" baseline="0" noProof="0">
                <a:ln w="3175">
                  <a:noFill/>
                </a:ln>
                <a:solidFill>
                  <a:srgbClr val="FFFFFF"/>
                </a:solidFill>
                <a:effectLst/>
                <a:uLnTx/>
                <a:uFillTx/>
                <a:latin typeface="Segoe UI Semibold"/>
                <a:ea typeface="+mn-ea"/>
                <a:cs typeface="Segoe UI"/>
              </a:rPr>
              <a:t>Thank you. </a:t>
            </a:r>
            <a:endParaRPr kumimoji="0" lang="en-IN" sz="3600" b="0" i="0" u="none" strike="noStrike" kern="1200" cap="none" spc="-50" normalizeH="0" baseline="0" noProof="0">
              <a:ln w="3175">
                <a:noFill/>
              </a:ln>
              <a:solidFill>
                <a:srgbClr val="FFFFFF"/>
              </a:solidFill>
              <a:effectLst/>
              <a:uLnTx/>
              <a:uFillTx/>
              <a:latin typeface="Segoe UI Semibold"/>
              <a:ea typeface="+mn-ea"/>
              <a:cs typeface="Segoe UI" pitchFamily="34" charset="0"/>
            </a:endParaRPr>
          </a:p>
        </p:txBody>
      </p:sp>
    </p:spTree>
    <p:extLst>
      <p:ext uri="{BB962C8B-B14F-4D97-AF65-F5344CB8AC3E}">
        <p14:creationId xmlns:p14="http://schemas.microsoft.com/office/powerpoint/2010/main" val="192428808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group of people sitting at a table&#10;&#10;Description automatically generated">
            <a:extLst>
              <a:ext uri="{FF2B5EF4-FFF2-40B4-BE49-F238E27FC236}">
                <a16:creationId xmlns:a16="http://schemas.microsoft.com/office/drawing/2014/main" id="{3E51946D-F6E6-4A78-ABED-6C14492563D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1771" r="511" b="-2"/>
          <a:stretch/>
        </p:blipFill>
        <p:spPr>
          <a:xfrm>
            <a:off x="7513320" y="0"/>
            <a:ext cx="4678680" cy="6858000"/>
          </a:xfrm>
          <a:custGeom>
            <a:avLst/>
            <a:gdLst>
              <a:gd name="connsiteX0" fmla="*/ 0 w 4678680"/>
              <a:gd name="connsiteY0" fmla="*/ 0 h 6858000"/>
              <a:gd name="connsiteX1" fmla="*/ 4678680 w 4678680"/>
              <a:gd name="connsiteY1" fmla="*/ 0 h 6858000"/>
              <a:gd name="connsiteX2" fmla="*/ 4678680 w 4678680"/>
              <a:gd name="connsiteY2" fmla="*/ 6858000 h 6858000"/>
              <a:gd name="connsiteX3" fmla="*/ 0 w 4678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78680" h="6858000">
                <a:moveTo>
                  <a:pt x="0" y="0"/>
                </a:moveTo>
                <a:lnTo>
                  <a:pt x="4678680" y="0"/>
                </a:lnTo>
                <a:lnTo>
                  <a:pt x="4678680" y="6858000"/>
                </a:lnTo>
                <a:lnTo>
                  <a:pt x="0" y="6858000"/>
                </a:lnTo>
                <a:close/>
              </a:path>
            </a:pathLst>
          </a:custGeom>
        </p:spPr>
      </p:pic>
      <p:sp>
        <p:nvSpPr>
          <p:cNvPr id="33" name="Oval 32">
            <a:extLst>
              <a:ext uri="{FF2B5EF4-FFF2-40B4-BE49-F238E27FC236}">
                <a16:creationId xmlns:a16="http://schemas.microsoft.com/office/drawing/2014/main" id="{07CCDC40-6620-4923-A435-6E3E143776C2}"/>
              </a:ext>
            </a:extLst>
          </p:cNvPr>
          <p:cNvSpPr/>
          <p:nvPr>
            <p:custDataLst>
              <p:tags r:id="rId1"/>
            </p:custDataLst>
          </p:nvPr>
        </p:nvSpPr>
        <p:spPr bwMode="auto">
          <a:xfrm flipH="1">
            <a:off x="1720283" y="1231333"/>
            <a:ext cx="4395334" cy="4395334"/>
          </a:xfrm>
          <a:prstGeom prst="ellipse">
            <a:avLst/>
          </a:prstGeom>
          <a:solidFill>
            <a:schemeClr val="bg1"/>
          </a:solidFill>
          <a:ln w="12700">
            <a:solidFill>
              <a:srgbClr val="A6AADE"/>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12" name="Arrow: Bent 11">
            <a:extLst>
              <a:ext uri="{FF2B5EF4-FFF2-40B4-BE49-F238E27FC236}">
                <a16:creationId xmlns:a16="http://schemas.microsoft.com/office/drawing/2014/main" id="{F0EB76C2-0688-4EC4-ACEF-C905E62A1238}"/>
              </a:ext>
            </a:extLst>
          </p:cNvPr>
          <p:cNvSpPr/>
          <p:nvPr/>
        </p:nvSpPr>
        <p:spPr bwMode="auto">
          <a:xfrm flipH="1" flipV="1">
            <a:off x="6095998" y="0"/>
            <a:ext cx="1325882" cy="3102674"/>
          </a:xfrm>
          <a:prstGeom prst="bentArrow">
            <a:avLst>
              <a:gd name="adj1" fmla="val 25000"/>
              <a:gd name="adj2" fmla="val 0"/>
              <a:gd name="adj3" fmla="val 25000"/>
              <a:gd name="adj4" fmla="val 0"/>
            </a:avLst>
          </a:prstGeom>
          <a:solidFill>
            <a:schemeClr val="accent1"/>
          </a:solidFill>
          <a:ln w="12700">
            <a:solidFill>
              <a:srgbClr val="A6AADE"/>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47" name="Arrow: Bent 46">
            <a:extLst>
              <a:ext uri="{FF2B5EF4-FFF2-40B4-BE49-F238E27FC236}">
                <a16:creationId xmlns:a16="http://schemas.microsoft.com/office/drawing/2014/main" id="{30E46298-5028-4CAF-AD98-1F54F754560B}"/>
              </a:ext>
            </a:extLst>
          </p:cNvPr>
          <p:cNvSpPr/>
          <p:nvPr/>
        </p:nvSpPr>
        <p:spPr bwMode="auto">
          <a:xfrm flipH="1">
            <a:off x="6095998" y="3755326"/>
            <a:ext cx="1325882" cy="3102674"/>
          </a:xfrm>
          <a:prstGeom prst="bentArrow">
            <a:avLst>
              <a:gd name="adj1" fmla="val 25000"/>
              <a:gd name="adj2" fmla="val 0"/>
              <a:gd name="adj3" fmla="val 25000"/>
              <a:gd name="adj4" fmla="val 0"/>
            </a:avLst>
          </a:prstGeom>
          <a:solidFill>
            <a:schemeClr val="accent1"/>
          </a:solidFill>
          <a:ln w="12700">
            <a:solidFill>
              <a:srgbClr val="A6AADE"/>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23" name="Oval 22">
            <a:extLst>
              <a:ext uri="{FF2B5EF4-FFF2-40B4-BE49-F238E27FC236}">
                <a16:creationId xmlns:a16="http://schemas.microsoft.com/office/drawing/2014/main" id="{ED2F5A45-D50C-4329-8D3C-A8BB76F94CAA}"/>
              </a:ext>
            </a:extLst>
          </p:cNvPr>
          <p:cNvSpPr/>
          <p:nvPr>
            <p:custDataLst>
              <p:tags r:id="rId2"/>
            </p:custDataLst>
          </p:nvPr>
        </p:nvSpPr>
        <p:spPr bwMode="auto">
          <a:xfrm flipH="1">
            <a:off x="1799590" y="1310640"/>
            <a:ext cx="4236720" cy="4236720"/>
          </a:xfrm>
          <a:prstGeom prst="ellipse">
            <a:avLst/>
          </a:prstGeom>
          <a:solidFill>
            <a:schemeClr val="bg1">
              <a:lumMod val="95000"/>
            </a:schemeClr>
          </a:solidFill>
          <a:ln w="12700">
            <a:no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640080" rIns="182880" bIns="14630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4B53BC"/>
                </a:solidFill>
                <a:effectLst/>
                <a:uLnTx/>
                <a:uFillTx/>
                <a:latin typeface="Segoe UI Semibold"/>
                <a:ea typeface="+mn-ea"/>
                <a:cs typeface="+mn-cs"/>
              </a:rPr>
              <a:t>In April 2020, the</a:t>
            </a:r>
            <a:br>
              <a:rPr kumimoji="0" lang="en-US" sz="2400" b="0" i="0" u="none" strike="noStrike" kern="1200" cap="none" spc="0" normalizeH="0" baseline="0" noProof="0" dirty="0">
                <a:ln>
                  <a:noFill/>
                </a:ln>
                <a:solidFill>
                  <a:srgbClr val="4B53BC"/>
                </a:solidFill>
                <a:effectLst/>
                <a:uLnTx/>
                <a:uFillTx/>
                <a:latin typeface="Segoe UI Semibold"/>
                <a:ea typeface="+mn-ea"/>
                <a:cs typeface="+mn-cs"/>
              </a:rPr>
            </a:br>
            <a:r>
              <a:rPr kumimoji="0" lang="en-US" sz="2400" b="0" i="0" u="none" strike="noStrike" kern="1200" cap="none" spc="0" normalizeH="0" baseline="0" noProof="0" dirty="0">
                <a:ln>
                  <a:noFill/>
                </a:ln>
                <a:solidFill>
                  <a:srgbClr val="4B53BC"/>
                </a:solidFill>
                <a:effectLst/>
                <a:uLnTx/>
                <a:uFillTx/>
                <a:latin typeface="Segoe UI Semibold"/>
                <a:ea typeface="+mn-ea"/>
                <a:cs typeface="+mn-cs"/>
              </a:rPr>
              <a:t>remote workforce grew</a:t>
            </a:r>
            <a:br>
              <a:rPr kumimoji="0" lang="en-US" sz="2400" b="0" i="0" u="none" strike="noStrike" kern="1200" cap="none" spc="0" normalizeH="0" baseline="0" noProof="0" dirty="0">
                <a:ln>
                  <a:noFill/>
                </a:ln>
                <a:solidFill>
                  <a:srgbClr val="4B53BC"/>
                </a:solidFill>
                <a:effectLst/>
                <a:uLnTx/>
                <a:uFillTx/>
                <a:latin typeface="Segoe UI Semibold"/>
                <a:ea typeface="+mn-ea"/>
                <a:cs typeface="+mn-cs"/>
              </a:rPr>
            </a:br>
            <a:r>
              <a:rPr kumimoji="0" lang="en-US" sz="2400" b="0" i="0" u="none" strike="noStrike" kern="1200" cap="none" spc="0" normalizeH="0" baseline="0" noProof="0" dirty="0">
                <a:ln>
                  <a:noFill/>
                </a:ln>
                <a:solidFill>
                  <a:srgbClr val="4B53BC"/>
                </a:solidFill>
                <a:effectLst/>
                <a:uLnTx/>
                <a:uFillTx/>
                <a:latin typeface="Segoe UI Semibold"/>
                <a:ea typeface="+mn-ea"/>
                <a:cs typeface="+mn-cs"/>
              </a:rPr>
              <a:t>to nearly half of all</a:t>
            </a:r>
            <a:br>
              <a:rPr kumimoji="0" lang="en-US" sz="2400" b="0" i="0" u="none" strike="noStrike" kern="1200" cap="none" spc="0" normalizeH="0" baseline="0" noProof="0" dirty="0">
                <a:ln>
                  <a:noFill/>
                </a:ln>
                <a:solidFill>
                  <a:srgbClr val="4B53BC"/>
                </a:solidFill>
                <a:effectLst/>
                <a:uLnTx/>
                <a:uFillTx/>
                <a:latin typeface="Segoe UI Semibold"/>
                <a:ea typeface="+mn-ea"/>
                <a:cs typeface="+mn-cs"/>
              </a:rPr>
            </a:br>
            <a:r>
              <a:rPr kumimoji="0" lang="en-US" sz="2400" b="0" i="0" u="none" strike="noStrike" kern="1200" cap="none" spc="0" normalizeH="0" baseline="0" noProof="0" dirty="0">
                <a:ln>
                  <a:noFill/>
                </a:ln>
                <a:solidFill>
                  <a:srgbClr val="4B53BC"/>
                </a:solidFill>
                <a:effectLst/>
                <a:uLnTx/>
                <a:uFillTx/>
                <a:latin typeface="Segoe UI Semibold"/>
                <a:ea typeface="+mn-ea"/>
                <a:cs typeface="+mn-cs"/>
              </a:rPr>
              <a:t>workers – 98% of them</a:t>
            </a:r>
            <a:br>
              <a:rPr kumimoji="0" lang="en-US" sz="2400" b="0" i="0" u="none" strike="noStrike" kern="1200" cap="none" spc="0" normalizeH="0" baseline="0" noProof="0" dirty="0">
                <a:ln>
                  <a:noFill/>
                </a:ln>
                <a:solidFill>
                  <a:srgbClr val="4B53BC"/>
                </a:solidFill>
                <a:effectLst/>
                <a:uLnTx/>
                <a:uFillTx/>
                <a:latin typeface="Segoe UI Semibold"/>
                <a:ea typeface="+mn-ea"/>
                <a:cs typeface="+mn-cs"/>
              </a:rPr>
            </a:br>
            <a:r>
              <a:rPr kumimoji="0" lang="en-US" sz="2400" b="0" i="0" u="none" strike="noStrike" kern="1200" cap="none" spc="0" normalizeH="0" baseline="0" noProof="0" dirty="0">
                <a:ln>
                  <a:noFill/>
                </a:ln>
                <a:solidFill>
                  <a:srgbClr val="4B53BC"/>
                </a:solidFill>
                <a:effectLst/>
                <a:uLnTx/>
                <a:uFillTx/>
                <a:latin typeface="Segoe UI Semibold"/>
                <a:ea typeface="+mn-ea"/>
                <a:cs typeface="+mn-cs"/>
              </a:rPr>
              <a:t>expressed wanting to have</a:t>
            </a:r>
            <a:br>
              <a:rPr kumimoji="0" lang="en-US" sz="2400" b="0" i="0" u="none" strike="noStrike" kern="1200" cap="none" spc="0" normalizeH="0" baseline="0" noProof="0" dirty="0">
                <a:ln>
                  <a:noFill/>
                </a:ln>
                <a:solidFill>
                  <a:srgbClr val="4B53BC"/>
                </a:solidFill>
                <a:effectLst/>
                <a:uLnTx/>
                <a:uFillTx/>
                <a:latin typeface="Segoe UI Semibold"/>
                <a:ea typeface="+mn-ea"/>
                <a:cs typeface="+mn-cs"/>
              </a:rPr>
            </a:br>
            <a:r>
              <a:rPr kumimoji="0" lang="en-US" sz="2400" b="0" i="0" u="none" strike="noStrike" kern="1200" cap="none" spc="0" normalizeH="0" baseline="0" noProof="0" dirty="0">
                <a:ln>
                  <a:noFill/>
                </a:ln>
                <a:solidFill>
                  <a:srgbClr val="4B53BC"/>
                </a:solidFill>
                <a:effectLst/>
                <a:uLnTx/>
                <a:uFillTx/>
                <a:latin typeface="Segoe UI Semibold"/>
                <a:ea typeface="+mn-ea"/>
                <a:cs typeface="+mn-cs"/>
              </a:rPr>
              <a:t>the option to work from</a:t>
            </a:r>
            <a:br>
              <a:rPr kumimoji="0" lang="en-US" sz="2400" b="0" i="0" u="none" strike="noStrike" kern="1200" cap="none" spc="0" normalizeH="0" baseline="0" noProof="0" dirty="0">
                <a:ln>
                  <a:noFill/>
                </a:ln>
                <a:solidFill>
                  <a:srgbClr val="4B53BC"/>
                </a:solidFill>
                <a:effectLst/>
                <a:uLnTx/>
                <a:uFillTx/>
                <a:latin typeface="Segoe UI Semibold"/>
                <a:ea typeface="+mn-ea"/>
                <a:cs typeface="+mn-cs"/>
              </a:rPr>
            </a:br>
            <a:r>
              <a:rPr kumimoji="0" lang="en-US" sz="2400" b="0" i="0" u="none" strike="noStrike" kern="1200" cap="none" spc="0" normalizeH="0" baseline="0" noProof="0" dirty="0">
                <a:ln>
                  <a:noFill/>
                </a:ln>
                <a:solidFill>
                  <a:srgbClr val="4B53BC"/>
                </a:solidFill>
                <a:effectLst/>
                <a:uLnTx/>
                <a:uFillTx/>
                <a:latin typeface="Segoe UI Semibold"/>
                <a:ea typeface="+mn-ea"/>
                <a:cs typeface="+mn-cs"/>
              </a:rPr>
              <a:t>home for the rest</a:t>
            </a:r>
            <a:br>
              <a:rPr kumimoji="0" lang="en-US" sz="2400" b="0" i="0" u="none" strike="noStrike" kern="1200" cap="none" spc="0" normalizeH="0" baseline="0" noProof="0" dirty="0">
                <a:ln>
                  <a:noFill/>
                </a:ln>
                <a:solidFill>
                  <a:srgbClr val="4B53BC"/>
                </a:solidFill>
                <a:effectLst/>
                <a:uLnTx/>
                <a:uFillTx/>
                <a:latin typeface="Segoe UI Semibold"/>
                <a:ea typeface="+mn-ea"/>
                <a:cs typeface="+mn-cs"/>
              </a:rPr>
            </a:br>
            <a:r>
              <a:rPr kumimoji="0" lang="en-US" sz="2400" b="0" i="0" u="none" strike="noStrike" kern="1200" cap="none" spc="0" normalizeH="0" baseline="0" noProof="0" dirty="0">
                <a:ln>
                  <a:noFill/>
                </a:ln>
                <a:solidFill>
                  <a:srgbClr val="4B53BC"/>
                </a:solidFill>
                <a:effectLst/>
                <a:uLnTx/>
                <a:uFillTx/>
                <a:latin typeface="Segoe UI Semibold"/>
                <a:ea typeface="+mn-ea"/>
                <a:cs typeface="+mn-cs"/>
              </a:rPr>
              <a:t>of their careers</a:t>
            </a:r>
            <a:endParaRPr kumimoji="0" lang="en-US" sz="2400" b="0" i="0" u="none" strike="noStrike" kern="1200" cap="none" spc="0" normalizeH="0" baseline="0" noProof="0" dirty="0">
              <a:ln>
                <a:noFill/>
              </a:ln>
              <a:solidFill>
                <a:srgbClr val="4B53BC"/>
              </a:solidFill>
              <a:effectLst/>
              <a:uLnTx/>
              <a:uFillTx/>
              <a:latin typeface="Segoe UI Semibold"/>
              <a:ea typeface="+mn-ea"/>
              <a:cs typeface="Segoe UI"/>
            </a:endParaRPr>
          </a:p>
        </p:txBody>
      </p:sp>
      <p:cxnSp>
        <p:nvCxnSpPr>
          <p:cNvPr id="9" name="Straight Connector 8">
            <a:extLst>
              <a:ext uri="{FF2B5EF4-FFF2-40B4-BE49-F238E27FC236}">
                <a16:creationId xmlns:a16="http://schemas.microsoft.com/office/drawing/2014/main" id="{7356BF0A-901E-454E-867D-1F4344D374A8}"/>
              </a:ext>
            </a:extLst>
          </p:cNvPr>
          <p:cNvCxnSpPr>
            <a:cxnSpLocks/>
          </p:cNvCxnSpPr>
          <p:nvPr/>
        </p:nvCxnSpPr>
        <p:spPr>
          <a:xfrm>
            <a:off x="3323590" y="2164080"/>
            <a:ext cx="1188720" cy="0"/>
          </a:xfrm>
          <a:prstGeom prst="line">
            <a:avLst/>
          </a:prstGeom>
          <a:ln>
            <a:solidFill>
              <a:srgbClr val="4B53BC"/>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6" name="Business applications" title="Icon of a chart showing three peaks that get higher in succession, a dotted arrow line points forward and up">
            <a:extLst>
              <a:ext uri="{FF2B5EF4-FFF2-40B4-BE49-F238E27FC236}">
                <a16:creationId xmlns:a16="http://schemas.microsoft.com/office/drawing/2014/main" id="{C1F43EB9-9BE5-4AAD-ABBF-E5D7AE7820FC}"/>
              </a:ext>
            </a:extLst>
          </p:cNvPr>
          <p:cNvSpPr>
            <a:spLocks noChangeAspect="1" noEditPoints="1"/>
          </p:cNvSpPr>
          <p:nvPr/>
        </p:nvSpPr>
        <p:spPr bwMode="auto">
          <a:xfrm>
            <a:off x="3608707" y="1533476"/>
            <a:ext cx="618488" cy="508290"/>
          </a:xfrm>
          <a:custGeom>
            <a:avLst/>
            <a:gdLst>
              <a:gd name="T0" fmla="*/ 196 w 449"/>
              <a:gd name="T1" fmla="*/ 369 h 369"/>
              <a:gd name="T2" fmla="*/ 0 w 449"/>
              <a:gd name="T3" fmla="*/ 369 h 369"/>
              <a:gd name="T4" fmla="*/ 99 w 449"/>
              <a:gd name="T5" fmla="*/ 240 h 369"/>
              <a:gd name="T6" fmla="*/ 196 w 449"/>
              <a:gd name="T7" fmla="*/ 369 h 369"/>
              <a:gd name="T8" fmla="*/ 442 w 449"/>
              <a:gd name="T9" fmla="*/ 67 h 369"/>
              <a:gd name="T10" fmla="*/ 229 w 449"/>
              <a:gd name="T11" fmla="*/ 369 h 369"/>
              <a:gd name="T12" fmla="*/ 449 w 449"/>
              <a:gd name="T13" fmla="*/ 369 h 369"/>
              <a:gd name="T14" fmla="*/ 442 w 449"/>
              <a:gd name="T15" fmla="*/ 67 h 369"/>
              <a:gd name="T16" fmla="*/ 240 w 449"/>
              <a:gd name="T17" fmla="*/ 168 h 369"/>
              <a:gd name="T18" fmla="*/ 101 w 449"/>
              <a:gd name="T19" fmla="*/ 369 h 369"/>
              <a:gd name="T20" fmla="*/ 379 w 449"/>
              <a:gd name="T21" fmla="*/ 369 h 369"/>
              <a:gd name="T22" fmla="*/ 240 w 449"/>
              <a:gd name="T23" fmla="*/ 168 h 369"/>
              <a:gd name="T24" fmla="*/ 398 w 449"/>
              <a:gd name="T25" fmla="*/ 48 h 369"/>
              <a:gd name="T26" fmla="*/ 398 w 449"/>
              <a:gd name="T27" fmla="*/ 48 h 369"/>
              <a:gd name="T28" fmla="*/ 371 w 449"/>
              <a:gd name="T29" fmla="*/ 77 h 369"/>
              <a:gd name="T30" fmla="*/ 382 w 449"/>
              <a:gd name="T31" fmla="*/ 65 h 369"/>
              <a:gd name="T32" fmla="*/ 349 w 449"/>
              <a:gd name="T33" fmla="*/ 102 h 369"/>
              <a:gd name="T34" fmla="*/ 360 w 449"/>
              <a:gd name="T35" fmla="*/ 90 h 369"/>
              <a:gd name="T36" fmla="*/ 328 w 449"/>
              <a:gd name="T37" fmla="*/ 126 h 369"/>
              <a:gd name="T38" fmla="*/ 338 w 449"/>
              <a:gd name="T39" fmla="*/ 114 h 369"/>
              <a:gd name="T40" fmla="*/ 305 w 449"/>
              <a:gd name="T41" fmla="*/ 150 h 369"/>
              <a:gd name="T42" fmla="*/ 316 w 449"/>
              <a:gd name="T43" fmla="*/ 138 h 369"/>
              <a:gd name="T44" fmla="*/ 283 w 449"/>
              <a:gd name="T45" fmla="*/ 175 h 369"/>
              <a:gd name="T46" fmla="*/ 294 w 449"/>
              <a:gd name="T47" fmla="*/ 163 h 369"/>
              <a:gd name="T48" fmla="*/ 261 w 449"/>
              <a:gd name="T49" fmla="*/ 199 h 369"/>
              <a:gd name="T50" fmla="*/ 273 w 449"/>
              <a:gd name="T51" fmla="*/ 187 h 369"/>
              <a:gd name="T52" fmla="*/ 239 w 449"/>
              <a:gd name="T53" fmla="*/ 223 h 369"/>
              <a:gd name="T54" fmla="*/ 250 w 449"/>
              <a:gd name="T55" fmla="*/ 211 h 369"/>
              <a:gd name="T56" fmla="*/ 217 w 449"/>
              <a:gd name="T57" fmla="*/ 248 h 369"/>
              <a:gd name="T58" fmla="*/ 229 w 449"/>
              <a:gd name="T59" fmla="*/ 236 h 369"/>
              <a:gd name="T60" fmla="*/ 195 w 449"/>
              <a:gd name="T61" fmla="*/ 273 h 369"/>
              <a:gd name="T62" fmla="*/ 206 w 449"/>
              <a:gd name="T63" fmla="*/ 260 h 369"/>
              <a:gd name="T64" fmla="*/ 174 w 449"/>
              <a:gd name="T65" fmla="*/ 296 h 369"/>
              <a:gd name="T66" fmla="*/ 185 w 449"/>
              <a:gd name="T67" fmla="*/ 284 h 369"/>
              <a:gd name="T68" fmla="*/ 151 w 449"/>
              <a:gd name="T69" fmla="*/ 321 h 369"/>
              <a:gd name="T70" fmla="*/ 162 w 449"/>
              <a:gd name="T71" fmla="*/ 309 h 369"/>
              <a:gd name="T72" fmla="*/ 130 w 449"/>
              <a:gd name="T73" fmla="*/ 346 h 369"/>
              <a:gd name="T74" fmla="*/ 141 w 449"/>
              <a:gd name="T75" fmla="*/ 333 h 369"/>
              <a:gd name="T76" fmla="*/ 107 w 449"/>
              <a:gd name="T77" fmla="*/ 369 h 369"/>
              <a:gd name="T78" fmla="*/ 119 w 449"/>
              <a:gd name="T79" fmla="*/ 358 h 369"/>
              <a:gd name="T80" fmla="*/ 438 w 449"/>
              <a:gd name="T81" fmla="*/ 28 h 369"/>
              <a:gd name="T82" fmla="*/ 438 w 449"/>
              <a:gd name="T83" fmla="*/ 28 h 369"/>
              <a:gd name="T84" fmla="*/ 444 w 449"/>
              <a:gd name="T85" fmla="*/ 25 h 369"/>
              <a:gd name="T86" fmla="*/ 444 w 449"/>
              <a:gd name="T87" fmla="*/ 0 h 369"/>
              <a:gd name="T88" fmla="*/ 419 w 449"/>
              <a:gd name="T89" fmla="*/ 0 h 369"/>
              <a:gd name="T90" fmla="*/ 444 w 449"/>
              <a:gd name="T91" fmla="*/ 0 h 369"/>
              <a:gd name="T92" fmla="*/ 395 w 449"/>
              <a:gd name="T93" fmla="*/ 5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9" h="369">
                <a:moveTo>
                  <a:pt x="196" y="369"/>
                </a:moveTo>
                <a:lnTo>
                  <a:pt x="0" y="369"/>
                </a:lnTo>
                <a:lnTo>
                  <a:pt x="99" y="240"/>
                </a:lnTo>
                <a:lnTo>
                  <a:pt x="196" y="369"/>
                </a:lnTo>
                <a:moveTo>
                  <a:pt x="442" y="67"/>
                </a:moveTo>
                <a:lnTo>
                  <a:pt x="229" y="369"/>
                </a:lnTo>
                <a:lnTo>
                  <a:pt x="449" y="369"/>
                </a:lnTo>
                <a:lnTo>
                  <a:pt x="442" y="67"/>
                </a:lnTo>
                <a:moveTo>
                  <a:pt x="240" y="168"/>
                </a:moveTo>
                <a:lnTo>
                  <a:pt x="101" y="369"/>
                </a:lnTo>
                <a:lnTo>
                  <a:pt x="379" y="369"/>
                </a:lnTo>
                <a:lnTo>
                  <a:pt x="240" y="168"/>
                </a:lnTo>
                <a:moveTo>
                  <a:pt x="398" y="48"/>
                </a:moveTo>
                <a:lnTo>
                  <a:pt x="398" y="48"/>
                </a:lnTo>
                <a:moveTo>
                  <a:pt x="371" y="77"/>
                </a:moveTo>
                <a:lnTo>
                  <a:pt x="382" y="65"/>
                </a:lnTo>
                <a:moveTo>
                  <a:pt x="349" y="102"/>
                </a:moveTo>
                <a:lnTo>
                  <a:pt x="360" y="90"/>
                </a:lnTo>
                <a:moveTo>
                  <a:pt x="328" y="126"/>
                </a:moveTo>
                <a:lnTo>
                  <a:pt x="338" y="114"/>
                </a:lnTo>
                <a:moveTo>
                  <a:pt x="305" y="150"/>
                </a:moveTo>
                <a:lnTo>
                  <a:pt x="316" y="138"/>
                </a:lnTo>
                <a:moveTo>
                  <a:pt x="283" y="175"/>
                </a:moveTo>
                <a:lnTo>
                  <a:pt x="294" y="163"/>
                </a:lnTo>
                <a:moveTo>
                  <a:pt x="261" y="199"/>
                </a:moveTo>
                <a:lnTo>
                  <a:pt x="273" y="187"/>
                </a:lnTo>
                <a:moveTo>
                  <a:pt x="239" y="223"/>
                </a:moveTo>
                <a:lnTo>
                  <a:pt x="250" y="211"/>
                </a:lnTo>
                <a:moveTo>
                  <a:pt x="217" y="248"/>
                </a:moveTo>
                <a:lnTo>
                  <a:pt x="229" y="236"/>
                </a:lnTo>
                <a:moveTo>
                  <a:pt x="195" y="273"/>
                </a:moveTo>
                <a:lnTo>
                  <a:pt x="206" y="260"/>
                </a:lnTo>
                <a:moveTo>
                  <a:pt x="174" y="296"/>
                </a:moveTo>
                <a:lnTo>
                  <a:pt x="185" y="284"/>
                </a:lnTo>
                <a:moveTo>
                  <a:pt x="151" y="321"/>
                </a:moveTo>
                <a:lnTo>
                  <a:pt x="162" y="309"/>
                </a:lnTo>
                <a:moveTo>
                  <a:pt x="130" y="346"/>
                </a:moveTo>
                <a:lnTo>
                  <a:pt x="141" y="333"/>
                </a:lnTo>
                <a:moveTo>
                  <a:pt x="107" y="369"/>
                </a:moveTo>
                <a:lnTo>
                  <a:pt x="119" y="358"/>
                </a:lnTo>
                <a:moveTo>
                  <a:pt x="438" y="28"/>
                </a:moveTo>
                <a:lnTo>
                  <a:pt x="438" y="28"/>
                </a:lnTo>
                <a:moveTo>
                  <a:pt x="444" y="25"/>
                </a:moveTo>
                <a:lnTo>
                  <a:pt x="444" y="0"/>
                </a:lnTo>
                <a:lnTo>
                  <a:pt x="419" y="0"/>
                </a:lnTo>
                <a:moveTo>
                  <a:pt x="444" y="0"/>
                </a:moveTo>
                <a:lnTo>
                  <a:pt x="395" y="50"/>
                </a:lnTo>
              </a:path>
            </a:pathLst>
          </a:custGeom>
          <a:noFill/>
          <a:ln w="12700" cap="flat">
            <a:solidFill>
              <a:srgbClr val="4B53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gradFill>
                <a:gsLst>
                  <a:gs pos="0">
                    <a:srgbClr val="505050"/>
                  </a:gs>
                  <a:gs pos="100000">
                    <a:srgbClr val="505050"/>
                  </a:gs>
                </a:gsLst>
              </a:gradFill>
              <a:effectLst/>
              <a:uLnTx/>
              <a:uFillTx/>
              <a:latin typeface="Segoe UI"/>
              <a:ea typeface="+mn-ea"/>
              <a:cs typeface="+mn-cs"/>
            </a:endParaRPr>
          </a:p>
        </p:txBody>
      </p:sp>
    </p:spTree>
    <p:extLst>
      <p:ext uri="{BB962C8B-B14F-4D97-AF65-F5344CB8AC3E}">
        <p14:creationId xmlns:p14="http://schemas.microsoft.com/office/powerpoint/2010/main" val="41567964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B53B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D4039-2815-46E3-912C-2E5C165418D3}"/>
              </a:ext>
            </a:extLst>
          </p:cNvPr>
          <p:cNvSpPr>
            <a:spLocks noGrp="1"/>
          </p:cNvSpPr>
          <p:nvPr>
            <p:ph type="title"/>
          </p:nvPr>
        </p:nvSpPr>
        <p:spPr/>
        <p:txBody>
          <a:bodyPr/>
          <a:lstStyle/>
          <a:p>
            <a:r>
              <a:rPr lang="en-US">
                <a:solidFill>
                  <a:schemeClr val="tx1"/>
                </a:solidFill>
              </a:rPr>
              <a:t>Appendix</a:t>
            </a:r>
          </a:p>
        </p:txBody>
      </p:sp>
    </p:spTree>
    <p:extLst>
      <p:ext uri="{BB962C8B-B14F-4D97-AF65-F5344CB8AC3E}">
        <p14:creationId xmlns:p14="http://schemas.microsoft.com/office/powerpoint/2010/main" val="416979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0625FB-C869-4831-A33D-38AFA289E65E}"/>
              </a:ext>
            </a:extLst>
          </p:cNvPr>
          <p:cNvSpPr>
            <a:spLocks noGrp="1"/>
          </p:cNvSpPr>
          <p:nvPr>
            <p:ph type="title"/>
          </p:nvPr>
        </p:nvSpPr>
        <p:spPr>
          <a:xfrm>
            <a:off x="1417319" y="457200"/>
            <a:ext cx="10189463" cy="553998"/>
          </a:xfrm>
        </p:spPr>
        <p:txBody>
          <a:bodyPr/>
          <a:lstStyle/>
          <a:p>
            <a:r>
              <a:rPr lang="en-US">
                <a:solidFill>
                  <a:srgbClr val="4B53BC"/>
                </a:solidFill>
              </a:rPr>
              <a:t>Why Microsoft Teams?</a:t>
            </a:r>
          </a:p>
        </p:txBody>
      </p:sp>
      <p:sp>
        <p:nvSpPr>
          <p:cNvPr id="5" name="Rectangle 4">
            <a:extLst>
              <a:ext uri="{FF2B5EF4-FFF2-40B4-BE49-F238E27FC236}">
                <a16:creationId xmlns:a16="http://schemas.microsoft.com/office/drawing/2014/main" id="{2EA6CC48-A3A3-4784-A862-CFF3805A908E}"/>
              </a:ext>
            </a:extLst>
          </p:cNvPr>
          <p:cNvSpPr/>
          <p:nvPr/>
        </p:nvSpPr>
        <p:spPr bwMode="auto">
          <a:xfrm>
            <a:off x="0" y="0"/>
            <a:ext cx="1236663" cy="6858000"/>
          </a:xfrm>
          <a:prstGeom prst="rect">
            <a:avLst/>
          </a:pr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nvGrpSpPr>
          <p:cNvPr id="2" name="Group 1">
            <a:extLst>
              <a:ext uri="{FF2B5EF4-FFF2-40B4-BE49-F238E27FC236}">
                <a16:creationId xmlns:a16="http://schemas.microsoft.com/office/drawing/2014/main" id="{A2157371-FE49-4A23-81AB-8A0E9FEFAA22}"/>
              </a:ext>
            </a:extLst>
          </p:cNvPr>
          <p:cNvGrpSpPr/>
          <p:nvPr/>
        </p:nvGrpSpPr>
        <p:grpSpPr>
          <a:xfrm>
            <a:off x="912768" y="1158225"/>
            <a:ext cx="10696620" cy="651874"/>
            <a:chOff x="912768" y="1158225"/>
            <a:chExt cx="10696620" cy="651874"/>
          </a:xfrm>
        </p:grpSpPr>
        <p:grpSp>
          <p:nvGrpSpPr>
            <p:cNvPr id="6" name="Group 5">
              <a:extLst>
                <a:ext uri="{FF2B5EF4-FFF2-40B4-BE49-F238E27FC236}">
                  <a16:creationId xmlns:a16="http://schemas.microsoft.com/office/drawing/2014/main" id="{212042F9-E264-43D3-863C-0089160994B7}"/>
                </a:ext>
              </a:extLst>
            </p:cNvPr>
            <p:cNvGrpSpPr/>
            <p:nvPr/>
          </p:nvGrpSpPr>
          <p:grpSpPr>
            <a:xfrm>
              <a:off x="912768" y="1158225"/>
              <a:ext cx="651872" cy="651874"/>
              <a:chOff x="637270" y="5324931"/>
              <a:chExt cx="862508" cy="862510"/>
            </a:xfrm>
          </p:grpSpPr>
          <p:sp>
            <p:nvSpPr>
              <p:cNvPr id="7" name="Arc 6">
                <a:extLst>
                  <a:ext uri="{FF2B5EF4-FFF2-40B4-BE49-F238E27FC236}">
                    <a16:creationId xmlns:a16="http://schemas.microsoft.com/office/drawing/2014/main" id="{72706828-EF00-4683-8415-5A91332CCB3F}"/>
                  </a:ext>
                </a:extLst>
              </p:cNvPr>
              <p:cNvSpPr/>
              <p:nvPr/>
            </p:nvSpPr>
            <p:spPr bwMode="auto">
              <a:xfrm rot="2700000">
                <a:off x="637269" y="5324932"/>
                <a:ext cx="862510" cy="862508"/>
              </a:xfrm>
              <a:prstGeom prst="arc">
                <a:avLst/>
              </a:prstGeom>
              <a:solidFill>
                <a:schemeClr val="bg1">
                  <a:lumMod val="9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4B53BC"/>
                  </a:solidFill>
                  <a:effectLst/>
                  <a:uLnTx/>
                  <a:uFillTx/>
                  <a:latin typeface="Segoe UI"/>
                  <a:ea typeface="+mn-ea"/>
                  <a:cs typeface="Segoe UI" pitchFamily="34" charset="0"/>
                </a:endParaRPr>
              </a:p>
            </p:txBody>
          </p:sp>
          <p:sp>
            <p:nvSpPr>
              <p:cNvPr id="8" name="Oval 7">
                <a:extLst>
                  <a:ext uri="{FF2B5EF4-FFF2-40B4-BE49-F238E27FC236}">
                    <a16:creationId xmlns:a16="http://schemas.microsoft.com/office/drawing/2014/main" id="{3F972034-201A-4413-BD0C-7901E1F6D6CA}"/>
                  </a:ext>
                </a:extLst>
              </p:cNvPr>
              <p:cNvSpPr/>
              <p:nvPr/>
            </p:nvSpPr>
            <p:spPr bwMode="auto">
              <a:xfrm>
                <a:off x="695019" y="5382682"/>
                <a:ext cx="747010" cy="747009"/>
              </a:xfrm>
              <a:prstGeom prst="ellipse">
                <a:avLst/>
              </a:prstGeom>
              <a:solidFill>
                <a:schemeClr val="bg1"/>
              </a:solidFill>
              <a:ln w="2540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4B53BC"/>
                    </a:solidFill>
                    <a:effectLst/>
                    <a:uLnTx/>
                    <a:uFillTx/>
                    <a:latin typeface="Segoe UI Semibold"/>
                    <a:ea typeface="Segoe UI" pitchFamily="34" charset="0"/>
                    <a:cs typeface="Segoe UI" pitchFamily="34" charset="0"/>
                  </a:rPr>
                  <a:t>1</a:t>
                </a:r>
              </a:p>
            </p:txBody>
          </p:sp>
        </p:grpSp>
        <p:sp>
          <p:nvSpPr>
            <p:cNvPr id="12" name="Rectangle 11">
              <a:extLst>
                <a:ext uri="{FF2B5EF4-FFF2-40B4-BE49-F238E27FC236}">
                  <a16:creationId xmlns:a16="http://schemas.microsoft.com/office/drawing/2014/main" id="{859F153C-9CE8-4C18-9B48-85B57A10A5C6}"/>
                </a:ext>
              </a:extLst>
            </p:cNvPr>
            <p:cNvSpPr/>
            <p:nvPr/>
          </p:nvSpPr>
          <p:spPr>
            <a:xfrm>
              <a:off x="1731646" y="1330274"/>
              <a:ext cx="9877742" cy="307777"/>
            </a:xfrm>
            <a:prstGeom prst="rect">
              <a:avLst/>
            </a:prstGeom>
          </p:spPr>
          <p:txBody>
            <a:bodyPr wrap="square" lIns="0" tIns="0" rIns="0" bIns="0" anchor="ctr">
              <a:spAutoFit/>
            </a:bodyPr>
            <a:lstStyle/>
            <a:p>
              <a:pPr marL="0" marR="0" lvl="0" indent="0" algn="l" defTabSz="914367" rtl="0" eaLnBrk="1" fontAlgn="auto" latinLnBrk="0" hangingPunct="1">
                <a:lnSpc>
                  <a:spcPct val="100000"/>
                </a:lnSpc>
                <a:spcBef>
                  <a:spcPts val="0"/>
                </a:spcBef>
                <a:spcAft>
                  <a:spcPts val="4200"/>
                </a:spcAft>
                <a:buClrTx/>
                <a:buSzTx/>
                <a:buFontTx/>
                <a:buNone/>
                <a:tabLst>
                  <a:tab pos="224097" algn="l"/>
                </a:tabLst>
                <a:defRPr/>
              </a:pPr>
              <a:r>
                <a:rPr kumimoji="0" lang="en-US" sz="2000" b="0" i="0" u="none" strike="noStrike" kern="1200" cap="none" spc="0" normalizeH="0" baseline="0" noProof="0">
                  <a:ln>
                    <a:noFill/>
                  </a:ln>
                  <a:solidFill>
                    <a:srgbClr val="4B53BC"/>
                  </a:solidFill>
                  <a:effectLst/>
                  <a:uLnTx/>
                  <a:uFillTx/>
                  <a:latin typeface="Segoe UI"/>
                  <a:ea typeface="Times New Roman" panose="02020603050405020304" pitchFamily="18" charset="0"/>
                  <a:cs typeface="Segoe UI"/>
                </a:rPr>
                <a:t>Teams is for every worker</a:t>
              </a:r>
              <a:r>
                <a:rPr kumimoji="0" lang="en-US" sz="2000" b="0" i="0" u="none" strike="noStrike" kern="1200" cap="none" spc="0" normalizeH="0" baseline="0" noProof="0">
                  <a:ln>
                    <a:noFill/>
                  </a:ln>
                  <a:solidFill>
                    <a:srgbClr val="000000"/>
                  </a:solidFill>
                  <a:effectLst/>
                  <a:uLnTx/>
                  <a:uFillTx/>
                  <a:latin typeface="Segoe UI"/>
                  <a:ea typeface="+mn-ea"/>
                  <a:cs typeface="Segoe UI"/>
                </a:rPr>
                <a:t>, </a:t>
              </a:r>
              <a:r>
                <a:rPr kumimoji="0" lang="en-US" sz="20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Segoe UI"/>
                </a:rPr>
                <a:t>from CEO to Firstline</a:t>
              </a:r>
            </a:p>
          </p:txBody>
        </p:sp>
      </p:grpSp>
      <p:grpSp>
        <p:nvGrpSpPr>
          <p:cNvPr id="4" name="Group 3">
            <a:extLst>
              <a:ext uri="{FF2B5EF4-FFF2-40B4-BE49-F238E27FC236}">
                <a16:creationId xmlns:a16="http://schemas.microsoft.com/office/drawing/2014/main" id="{FBA858E2-D9CF-4AB0-80D4-D5EE2D1C0F72}"/>
              </a:ext>
            </a:extLst>
          </p:cNvPr>
          <p:cNvGrpSpPr/>
          <p:nvPr/>
        </p:nvGrpSpPr>
        <p:grpSpPr>
          <a:xfrm>
            <a:off x="912768" y="1933730"/>
            <a:ext cx="10696620" cy="651874"/>
            <a:chOff x="912768" y="1933730"/>
            <a:chExt cx="10696620" cy="651874"/>
          </a:xfrm>
        </p:grpSpPr>
        <p:grpSp>
          <p:nvGrpSpPr>
            <p:cNvPr id="48" name="Group 47">
              <a:extLst>
                <a:ext uri="{FF2B5EF4-FFF2-40B4-BE49-F238E27FC236}">
                  <a16:creationId xmlns:a16="http://schemas.microsoft.com/office/drawing/2014/main" id="{2AC7F4EB-00DC-4CAA-A9F6-62D4F823B63F}"/>
                </a:ext>
              </a:extLst>
            </p:cNvPr>
            <p:cNvGrpSpPr/>
            <p:nvPr/>
          </p:nvGrpSpPr>
          <p:grpSpPr>
            <a:xfrm>
              <a:off x="912768" y="1933730"/>
              <a:ext cx="651872" cy="651874"/>
              <a:chOff x="637270" y="5324931"/>
              <a:chExt cx="862508" cy="862510"/>
            </a:xfrm>
          </p:grpSpPr>
          <p:sp>
            <p:nvSpPr>
              <p:cNvPr id="50" name="Arc 49">
                <a:extLst>
                  <a:ext uri="{FF2B5EF4-FFF2-40B4-BE49-F238E27FC236}">
                    <a16:creationId xmlns:a16="http://schemas.microsoft.com/office/drawing/2014/main" id="{918787CA-1F12-4861-812B-586044AE295D}"/>
                  </a:ext>
                </a:extLst>
              </p:cNvPr>
              <p:cNvSpPr/>
              <p:nvPr/>
            </p:nvSpPr>
            <p:spPr bwMode="auto">
              <a:xfrm rot="2700000">
                <a:off x="637269" y="5324932"/>
                <a:ext cx="862510" cy="862508"/>
              </a:xfrm>
              <a:prstGeom prst="arc">
                <a:avLst/>
              </a:prstGeom>
              <a:solidFill>
                <a:schemeClr val="bg1">
                  <a:lumMod val="9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4B53BC"/>
                  </a:solidFill>
                  <a:effectLst/>
                  <a:uLnTx/>
                  <a:uFillTx/>
                  <a:latin typeface="Segoe UI"/>
                  <a:ea typeface="+mn-ea"/>
                  <a:cs typeface="Segoe UI" pitchFamily="34" charset="0"/>
                </a:endParaRPr>
              </a:p>
            </p:txBody>
          </p:sp>
          <p:sp>
            <p:nvSpPr>
              <p:cNvPr id="51" name="Oval 50">
                <a:extLst>
                  <a:ext uri="{FF2B5EF4-FFF2-40B4-BE49-F238E27FC236}">
                    <a16:creationId xmlns:a16="http://schemas.microsoft.com/office/drawing/2014/main" id="{373AE0C5-2F5E-45C9-B94D-9BBAB8AA61B2}"/>
                  </a:ext>
                </a:extLst>
              </p:cNvPr>
              <p:cNvSpPr/>
              <p:nvPr/>
            </p:nvSpPr>
            <p:spPr bwMode="auto">
              <a:xfrm>
                <a:off x="695019" y="5382682"/>
                <a:ext cx="747010" cy="747009"/>
              </a:xfrm>
              <a:prstGeom prst="ellipse">
                <a:avLst/>
              </a:prstGeom>
              <a:solidFill>
                <a:schemeClr val="bg1"/>
              </a:solidFill>
              <a:ln w="2540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4B53BC"/>
                    </a:solidFill>
                    <a:effectLst/>
                    <a:uLnTx/>
                    <a:uFillTx/>
                    <a:latin typeface="Segoe UI Semibold"/>
                    <a:ea typeface="Segoe UI" pitchFamily="34" charset="0"/>
                    <a:cs typeface="Segoe UI" pitchFamily="34" charset="0"/>
                  </a:rPr>
                  <a:t>2</a:t>
                </a:r>
              </a:p>
            </p:txBody>
          </p:sp>
        </p:grpSp>
        <p:sp>
          <p:nvSpPr>
            <p:cNvPr id="49" name="Rectangle 48">
              <a:extLst>
                <a:ext uri="{FF2B5EF4-FFF2-40B4-BE49-F238E27FC236}">
                  <a16:creationId xmlns:a16="http://schemas.microsoft.com/office/drawing/2014/main" id="{74B0EDB1-91D2-4E99-8ADE-558BBE84C5A4}"/>
                </a:ext>
              </a:extLst>
            </p:cNvPr>
            <p:cNvSpPr/>
            <p:nvPr/>
          </p:nvSpPr>
          <p:spPr>
            <a:xfrm>
              <a:off x="1731646" y="2105778"/>
              <a:ext cx="9877742" cy="307777"/>
            </a:xfrm>
            <a:prstGeom prst="rect">
              <a:avLst/>
            </a:prstGeom>
          </p:spPr>
          <p:txBody>
            <a:bodyPr wrap="square" lIns="0" tIns="0" rIns="0" bIns="0" anchor="ctr">
              <a:spAutoFit/>
            </a:bodyPr>
            <a:lstStyle/>
            <a:p>
              <a:pPr marL="0" marR="0" lvl="0" indent="0" algn="l" defTabSz="914367" rtl="0" eaLnBrk="1" fontAlgn="auto" latinLnBrk="0" hangingPunct="1">
                <a:lnSpc>
                  <a:spcPct val="100000"/>
                </a:lnSpc>
                <a:spcBef>
                  <a:spcPts val="0"/>
                </a:spcBef>
                <a:spcAft>
                  <a:spcPts val="4200"/>
                </a:spcAft>
                <a:buClrTx/>
                <a:buSzTx/>
                <a:buFontTx/>
                <a:buNone/>
                <a:tabLst>
                  <a:tab pos="224097" algn="l"/>
                </a:tabLst>
                <a:defRPr/>
              </a:pPr>
              <a:r>
                <a:rPr kumimoji="0" lang="en-US" sz="20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Segoe UI"/>
                </a:rPr>
                <a:t>AI-powered experiences delivered by the </a:t>
              </a:r>
              <a:r>
                <a:rPr kumimoji="0" lang="en-US" sz="2000" b="0" i="0" u="none" strike="noStrike" kern="1200" cap="none" spc="0" normalizeH="0" baseline="0" noProof="0">
                  <a:ln>
                    <a:noFill/>
                  </a:ln>
                  <a:solidFill>
                    <a:srgbClr val="4B53BC"/>
                  </a:solidFill>
                  <a:effectLst/>
                  <a:uLnTx/>
                  <a:uFillTx/>
                  <a:latin typeface="Segoe UI"/>
                  <a:ea typeface="Times New Roman" panose="02020603050405020304" pitchFamily="18" charset="0"/>
                  <a:cs typeface="Segoe UI"/>
                </a:rPr>
                <a:t>Microsoft Graph</a:t>
              </a:r>
            </a:p>
          </p:txBody>
        </p:sp>
      </p:grpSp>
      <p:grpSp>
        <p:nvGrpSpPr>
          <p:cNvPr id="9" name="Group 8">
            <a:extLst>
              <a:ext uri="{FF2B5EF4-FFF2-40B4-BE49-F238E27FC236}">
                <a16:creationId xmlns:a16="http://schemas.microsoft.com/office/drawing/2014/main" id="{EE5602AB-BBF1-4B75-84C6-0EF0901B65F8}"/>
              </a:ext>
            </a:extLst>
          </p:cNvPr>
          <p:cNvGrpSpPr/>
          <p:nvPr/>
        </p:nvGrpSpPr>
        <p:grpSpPr>
          <a:xfrm>
            <a:off x="912768" y="2709235"/>
            <a:ext cx="10696620" cy="651874"/>
            <a:chOff x="912768" y="2709235"/>
            <a:chExt cx="10696620" cy="651874"/>
          </a:xfrm>
        </p:grpSpPr>
        <p:grpSp>
          <p:nvGrpSpPr>
            <p:cNvPr id="53" name="Group 52">
              <a:extLst>
                <a:ext uri="{FF2B5EF4-FFF2-40B4-BE49-F238E27FC236}">
                  <a16:creationId xmlns:a16="http://schemas.microsoft.com/office/drawing/2014/main" id="{05F7423D-8183-4FDB-BD48-029707EC1555}"/>
                </a:ext>
              </a:extLst>
            </p:cNvPr>
            <p:cNvGrpSpPr/>
            <p:nvPr/>
          </p:nvGrpSpPr>
          <p:grpSpPr>
            <a:xfrm>
              <a:off x="912768" y="2709235"/>
              <a:ext cx="651872" cy="651874"/>
              <a:chOff x="637270" y="5324931"/>
              <a:chExt cx="862508" cy="862510"/>
            </a:xfrm>
          </p:grpSpPr>
          <p:sp>
            <p:nvSpPr>
              <p:cNvPr id="55" name="Arc 54">
                <a:extLst>
                  <a:ext uri="{FF2B5EF4-FFF2-40B4-BE49-F238E27FC236}">
                    <a16:creationId xmlns:a16="http://schemas.microsoft.com/office/drawing/2014/main" id="{A77909D8-36E8-4919-94E6-AB53E19C2CEA}"/>
                  </a:ext>
                </a:extLst>
              </p:cNvPr>
              <p:cNvSpPr/>
              <p:nvPr/>
            </p:nvSpPr>
            <p:spPr bwMode="auto">
              <a:xfrm rot="2700000">
                <a:off x="637269" y="5324932"/>
                <a:ext cx="862510" cy="862508"/>
              </a:xfrm>
              <a:prstGeom prst="arc">
                <a:avLst/>
              </a:prstGeom>
              <a:solidFill>
                <a:schemeClr val="bg1">
                  <a:lumMod val="9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4B53BC"/>
                  </a:solidFill>
                  <a:effectLst/>
                  <a:uLnTx/>
                  <a:uFillTx/>
                  <a:latin typeface="Segoe UI"/>
                  <a:ea typeface="+mn-ea"/>
                  <a:cs typeface="Segoe UI" pitchFamily="34" charset="0"/>
                </a:endParaRPr>
              </a:p>
            </p:txBody>
          </p:sp>
          <p:sp>
            <p:nvSpPr>
              <p:cNvPr id="56" name="Oval 55">
                <a:extLst>
                  <a:ext uri="{FF2B5EF4-FFF2-40B4-BE49-F238E27FC236}">
                    <a16:creationId xmlns:a16="http://schemas.microsoft.com/office/drawing/2014/main" id="{3026F7C9-5FD2-4110-9A58-A724A79ADC08}"/>
                  </a:ext>
                </a:extLst>
              </p:cNvPr>
              <p:cNvSpPr/>
              <p:nvPr/>
            </p:nvSpPr>
            <p:spPr bwMode="auto">
              <a:xfrm>
                <a:off x="695019" y="5382682"/>
                <a:ext cx="747010" cy="747009"/>
              </a:xfrm>
              <a:prstGeom prst="ellipse">
                <a:avLst/>
              </a:prstGeom>
              <a:solidFill>
                <a:schemeClr val="bg1"/>
              </a:solidFill>
              <a:ln w="2540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4B53BC"/>
                    </a:solidFill>
                    <a:effectLst/>
                    <a:uLnTx/>
                    <a:uFillTx/>
                    <a:latin typeface="Segoe UI Semibold"/>
                    <a:ea typeface="Segoe UI" pitchFamily="34" charset="0"/>
                    <a:cs typeface="Segoe UI" pitchFamily="34" charset="0"/>
                  </a:rPr>
                  <a:t>3</a:t>
                </a:r>
              </a:p>
            </p:txBody>
          </p:sp>
        </p:grpSp>
        <p:sp>
          <p:nvSpPr>
            <p:cNvPr id="54" name="Rectangle 53">
              <a:extLst>
                <a:ext uri="{FF2B5EF4-FFF2-40B4-BE49-F238E27FC236}">
                  <a16:creationId xmlns:a16="http://schemas.microsoft.com/office/drawing/2014/main" id="{1500F894-D946-4CE1-AFF8-4F6A97A50C15}"/>
                </a:ext>
              </a:extLst>
            </p:cNvPr>
            <p:cNvSpPr/>
            <p:nvPr/>
          </p:nvSpPr>
          <p:spPr>
            <a:xfrm>
              <a:off x="1731646" y="2881282"/>
              <a:ext cx="9877742" cy="307777"/>
            </a:xfrm>
            <a:prstGeom prst="rect">
              <a:avLst/>
            </a:prstGeom>
          </p:spPr>
          <p:txBody>
            <a:bodyPr wrap="square" lIns="0" tIns="0" rIns="0" bIns="0" anchor="ctr">
              <a:spAutoFit/>
            </a:bodyPr>
            <a:lstStyle/>
            <a:p>
              <a:pPr marL="0" marR="0" lvl="0" indent="0" algn="l" defTabSz="914367" rtl="0" eaLnBrk="1" fontAlgn="auto" latinLnBrk="0" hangingPunct="1">
                <a:lnSpc>
                  <a:spcPct val="100000"/>
                </a:lnSpc>
                <a:spcBef>
                  <a:spcPts val="0"/>
                </a:spcBef>
                <a:spcAft>
                  <a:spcPts val="4200"/>
                </a:spcAft>
                <a:buClrTx/>
                <a:buSzTx/>
                <a:buFontTx/>
                <a:buNone/>
                <a:tabLst>
                  <a:tab pos="224097" algn="l"/>
                </a:tabLst>
                <a:defRPr/>
              </a:pPr>
              <a:r>
                <a:rPr kumimoji="0" lang="en-US" sz="2000" b="0" i="0" u="none" strike="noStrike" kern="1200" cap="none" spc="0" normalizeH="0" baseline="0" noProof="0">
                  <a:ln>
                    <a:noFill/>
                  </a:ln>
                  <a:solidFill>
                    <a:srgbClr val="4B53BC"/>
                  </a:solidFill>
                  <a:effectLst/>
                  <a:uLnTx/>
                  <a:uFillTx/>
                  <a:latin typeface="Segoe UI"/>
                  <a:ea typeface="Times New Roman" panose="02020603050405020304" pitchFamily="18" charset="0"/>
                  <a:cs typeface="Segoe UI"/>
                </a:rPr>
                <a:t>Intelligent meeting solution </a:t>
              </a:r>
              <a:r>
                <a:rPr kumimoji="0" lang="en-US" sz="20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Segoe UI"/>
                </a:rPr>
                <a:t>with video, content share and notes</a:t>
              </a:r>
            </a:p>
          </p:txBody>
        </p:sp>
      </p:grpSp>
      <p:grpSp>
        <p:nvGrpSpPr>
          <p:cNvPr id="10" name="Group 9">
            <a:extLst>
              <a:ext uri="{FF2B5EF4-FFF2-40B4-BE49-F238E27FC236}">
                <a16:creationId xmlns:a16="http://schemas.microsoft.com/office/drawing/2014/main" id="{B25D4F89-2C06-470E-9E01-4A739357A609}"/>
              </a:ext>
            </a:extLst>
          </p:cNvPr>
          <p:cNvGrpSpPr/>
          <p:nvPr/>
        </p:nvGrpSpPr>
        <p:grpSpPr>
          <a:xfrm>
            <a:off x="912768" y="3484740"/>
            <a:ext cx="10696620" cy="651874"/>
            <a:chOff x="912768" y="3484740"/>
            <a:chExt cx="10696620" cy="651874"/>
          </a:xfrm>
        </p:grpSpPr>
        <p:grpSp>
          <p:nvGrpSpPr>
            <p:cNvPr id="58" name="Group 57">
              <a:extLst>
                <a:ext uri="{FF2B5EF4-FFF2-40B4-BE49-F238E27FC236}">
                  <a16:creationId xmlns:a16="http://schemas.microsoft.com/office/drawing/2014/main" id="{185D73C0-B5A9-48A6-9171-BB200A2F2B88}"/>
                </a:ext>
              </a:extLst>
            </p:cNvPr>
            <p:cNvGrpSpPr/>
            <p:nvPr/>
          </p:nvGrpSpPr>
          <p:grpSpPr>
            <a:xfrm>
              <a:off x="912768" y="3484740"/>
              <a:ext cx="651872" cy="651874"/>
              <a:chOff x="637270" y="5324931"/>
              <a:chExt cx="862508" cy="862510"/>
            </a:xfrm>
          </p:grpSpPr>
          <p:sp>
            <p:nvSpPr>
              <p:cNvPr id="60" name="Arc 59">
                <a:extLst>
                  <a:ext uri="{FF2B5EF4-FFF2-40B4-BE49-F238E27FC236}">
                    <a16:creationId xmlns:a16="http://schemas.microsoft.com/office/drawing/2014/main" id="{79E97A04-62A5-438A-8C3B-DDB41FC1094A}"/>
                  </a:ext>
                </a:extLst>
              </p:cNvPr>
              <p:cNvSpPr/>
              <p:nvPr/>
            </p:nvSpPr>
            <p:spPr bwMode="auto">
              <a:xfrm rot="2700000">
                <a:off x="637269" y="5324932"/>
                <a:ext cx="862510" cy="862508"/>
              </a:xfrm>
              <a:prstGeom prst="arc">
                <a:avLst/>
              </a:prstGeom>
              <a:solidFill>
                <a:schemeClr val="bg1">
                  <a:lumMod val="9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4B53BC"/>
                  </a:solidFill>
                  <a:effectLst/>
                  <a:uLnTx/>
                  <a:uFillTx/>
                  <a:latin typeface="Segoe UI"/>
                  <a:ea typeface="+mn-ea"/>
                  <a:cs typeface="Segoe UI" pitchFamily="34" charset="0"/>
                </a:endParaRPr>
              </a:p>
            </p:txBody>
          </p:sp>
          <p:sp>
            <p:nvSpPr>
              <p:cNvPr id="61" name="Oval 60">
                <a:extLst>
                  <a:ext uri="{FF2B5EF4-FFF2-40B4-BE49-F238E27FC236}">
                    <a16:creationId xmlns:a16="http://schemas.microsoft.com/office/drawing/2014/main" id="{84F49F6E-080C-4B5B-9108-ACC90E48DDBC}"/>
                  </a:ext>
                </a:extLst>
              </p:cNvPr>
              <p:cNvSpPr/>
              <p:nvPr/>
            </p:nvSpPr>
            <p:spPr bwMode="auto">
              <a:xfrm>
                <a:off x="695019" y="5382682"/>
                <a:ext cx="747010" cy="747009"/>
              </a:xfrm>
              <a:prstGeom prst="ellipse">
                <a:avLst/>
              </a:prstGeom>
              <a:solidFill>
                <a:schemeClr val="bg1"/>
              </a:solidFill>
              <a:ln w="2540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4B53BC"/>
                    </a:solidFill>
                    <a:effectLst/>
                    <a:uLnTx/>
                    <a:uFillTx/>
                    <a:latin typeface="Segoe UI Semibold"/>
                    <a:ea typeface="Segoe UI" pitchFamily="34" charset="0"/>
                    <a:cs typeface="Segoe UI" pitchFamily="34" charset="0"/>
                  </a:rPr>
                  <a:t>4</a:t>
                </a:r>
              </a:p>
            </p:txBody>
          </p:sp>
        </p:grpSp>
        <p:sp>
          <p:nvSpPr>
            <p:cNvPr id="59" name="Rectangle 58">
              <a:extLst>
                <a:ext uri="{FF2B5EF4-FFF2-40B4-BE49-F238E27FC236}">
                  <a16:creationId xmlns:a16="http://schemas.microsoft.com/office/drawing/2014/main" id="{B86F85A8-2326-4C45-897A-879420AC01EB}"/>
                </a:ext>
              </a:extLst>
            </p:cNvPr>
            <p:cNvSpPr/>
            <p:nvPr/>
          </p:nvSpPr>
          <p:spPr>
            <a:xfrm>
              <a:off x="1731646" y="3656786"/>
              <a:ext cx="9877742" cy="307777"/>
            </a:xfrm>
            <a:prstGeom prst="rect">
              <a:avLst/>
            </a:prstGeom>
          </p:spPr>
          <p:txBody>
            <a:bodyPr wrap="square" lIns="0" tIns="0" rIns="0" bIns="0" anchor="ctr">
              <a:spAutoFit/>
            </a:bodyPr>
            <a:lstStyle/>
            <a:p>
              <a:pPr marL="0" marR="0" lvl="0" indent="0" algn="l" defTabSz="914367" rtl="0" eaLnBrk="1" fontAlgn="auto" latinLnBrk="0" hangingPunct="1">
                <a:lnSpc>
                  <a:spcPct val="100000"/>
                </a:lnSpc>
                <a:spcBef>
                  <a:spcPts val="0"/>
                </a:spcBef>
                <a:spcAft>
                  <a:spcPts val="4200"/>
                </a:spcAft>
                <a:buClrTx/>
                <a:buSzTx/>
                <a:buFontTx/>
                <a:buNone/>
                <a:tabLst>
                  <a:tab pos="224097" algn="l"/>
                </a:tabLst>
                <a:defRPr/>
              </a:pPr>
              <a:r>
                <a:rPr kumimoji="0" lang="en-US" sz="20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Segoe UI"/>
                </a:rPr>
                <a:t>Range of </a:t>
              </a:r>
              <a:r>
                <a:rPr kumimoji="0" lang="en-US" sz="2000" b="0" i="0" u="none" strike="noStrike" kern="1200" cap="none" spc="0" normalizeH="0" baseline="0" noProof="0">
                  <a:ln>
                    <a:noFill/>
                  </a:ln>
                  <a:solidFill>
                    <a:srgbClr val="4B53BC"/>
                  </a:solidFill>
                  <a:effectLst/>
                  <a:uLnTx/>
                  <a:uFillTx/>
                  <a:latin typeface="Segoe UI"/>
                  <a:ea typeface="Times New Roman" panose="02020603050405020304" pitchFamily="18" charset="0"/>
                  <a:cs typeface="Segoe UI"/>
                </a:rPr>
                <a:t>certified devices </a:t>
              </a:r>
              <a:r>
                <a:rPr kumimoji="0" lang="en-US" sz="20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Segoe UI"/>
                </a:rPr>
                <a:t>for every size, space and working style</a:t>
              </a:r>
            </a:p>
          </p:txBody>
        </p:sp>
      </p:grpSp>
      <p:grpSp>
        <p:nvGrpSpPr>
          <p:cNvPr id="11" name="Group 10">
            <a:extLst>
              <a:ext uri="{FF2B5EF4-FFF2-40B4-BE49-F238E27FC236}">
                <a16:creationId xmlns:a16="http://schemas.microsoft.com/office/drawing/2014/main" id="{5721DF08-1F5F-4281-AB7A-180A4407C072}"/>
              </a:ext>
            </a:extLst>
          </p:cNvPr>
          <p:cNvGrpSpPr/>
          <p:nvPr/>
        </p:nvGrpSpPr>
        <p:grpSpPr>
          <a:xfrm>
            <a:off x="912768" y="4260245"/>
            <a:ext cx="10696620" cy="651874"/>
            <a:chOff x="912768" y="4260245"/>
            <a:chExt cx="10696620" cy="651874"/>
          </a:xfrm>
        </p:grpSpPr>
        <p:grpSp>
          <p:nvGrpSpPr>
            <p:cNvPr id="63" name="Group 62">
              <a:extLst>
                <a:ext uri="{FF2B5EF4-FFF2-40B4-BE49-F238E27FC236}">
                  <a16:creationId xmlns:a16="http://schemas.microsoft.com/office/drawing/2014/main" id="{ACBCE7E7-7B71-4B30-9045-C38551201654}"/>
                </a:ext>
              </a:extLst>
            </p:cNvPr>
            <p:cNvGrpSpPr/>
            <p:nvPr/>
          </p:nvGrpSpPr>
          <p:grpSpPr>
            <a:xfrm>
              <a:off x="912768" y="4260245"/>
              <a:ext cx="651872" cy="651874"/>
              <a:chOff x="637270" y="5324931"/>
              <a:chExt cx="862508" cy="862510"/>
            </a:xfrm>
          </p:grpSpPr>
          <p:sp>
            <p:nvSpPr>
              <p:cNvPr id="65" name="Arc 64">
                <a:extLst>
                  <a:ext uri="{FF2B5EF4-FFF2-40B4-BE49-F238E27FC236}">
                    <a16:creationId xmlns:a16="http://schemas.microsoft.com/office/drawing/2014/main" id="{6759EE7C-CA96-4865-8A8E-AB655A5868BC}"/>
                  </a:ext>
                </a:extLst>
              </p:cNvPr>
              <p:cNvSpPr/>
              <p:nvPr/>
            </p:nvSpPr>
            <p:spPr bwMode="auto">
              <a:xfrm rot="2700000">
                <a:off x="637269" y="5324932"/>
                <a:ext cx="862510" cy="862508"/>
              </a:xfrm>
              <a:prstGeom prst="arc">
                <a:avLst/>
              </a:prstGeom>
              <a:solidFill>
                <a:schemeClr val="bg1">
                  <a:lumMod val="9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4B53BC"/>
                  </a:solidFill>
                  <a:effectLst/>
                  <a:uLnTx/>
                  <a:uFillTx/>
                  <a:latin typeface="Segoe UI"/>
                  <a:ea typeface="+mn-ea"/>
                  <a:cs typeface="Segoe UI" pitchFamily="34" charset="0"/>
                </a:endParaRPr>
              </a:p>
            </p:txBody>
          </p:sp>
          <p:sp>
            <p:nvSpPr>
              <p:cNvPr id="66" name="Oval 65">
                <a:extLst>
                  <a:ext uri="{FF2B5EF4-FFF2-40B4-BE49-F238E27FC236}">
                    <a16:creationId xmlns:a16="http://schemas.microsoft.com/office/drawing/2014/main" id="{85D08E13-789C-4A4B-9A27-4F7FFB000355}"/>
                  </a:ext>
                </a:extLst>
              </p:cNvPr>
              <p:cNvSpPr/>
              <p:nvPr/>
            </p:nvSpPr>
            <p:spPr bwMode="auto">
              <a:xfrm>
                <a:off x="695019" y="5382682"/>
                <a:ext cx="747010" cy="747009"/>
              </a:xfrm>
              <a:prstGeom prst="ellipse">
                <a:avLst/>
              </a:prstGeom>
              <a:solidFill>
                <a:schemeClr val="bg1"/>
              </a:solidFill>
              <a:ln w="2540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4B53BC"/>
                    </a:solidFill>
                    <a:effectLst/>
                    <a:uLnTx/>
                    <a:uFillTx/>
                    <a:latin typeface="Segoe UI Semibold"/>
                    <a:ea typeface="Segoe UI" pitchFamily="34" charset="0"/>
                    <a:cs typeface="Segoe UI" pitchFamily="34" charset="0"/>
                  </a:rPr>
                  <a:t>5</a:t>
                </a:r>
              </a:p>
            </p:txBody>
          </p:sp>
        </p:grpSp>
        <p:sp>
          <p:nvSpPr>
            <p:cNvPr id="64" name="Rectangle 63">
              <a:extLst>
                <a:ext uri="{FF2B5EF4-FFF2-40B4-BE49-F238E27FC236}">
                  <a16:creationId xmlns:a16="http://schemas.microsoft.com/office/drawing/2014/main" id="{2342AEFA-117B-4F7B-832B-E590A0E97B68}"/>
                </a:ext>
              </a:extLst>
            </p:cNvPr>
            <p:cNvSpPr/>
            <p:nvPr/>
          </p:nvSpPr>
          <p:spPr>
            <a:xfrm>
              <a:off x="1731646" y="4432290"/>
              <a:ext cx="9877742" cy="307777"/>
            </a:xfrm>
            <a:prstGeom prst="rect">
              <a:avLst/>
            </a:prstGeom>
          </p:spPr>
          <p:txBody>
            <a:bodyPr wrap="square" lIns="0" tIns="0" rIns="0" bIns="0" anchor="ctr">
              <a:spAutoFit/>
            </a:bodyPr>
            <a:lstStyle/>
            <a:p>
              <a:pPr marL="0" marR="0" lvl="0" indent="0" algn="l" defTabSz="914367" rtl="0" eaLnBrk="1" fontAlgn="auto" latinLnBrk="0" hangingPunct="1">
                <a:lnSpc>
                  <a:spcPct val="100000"/>
                </a:lnSpc>
                <a:spcBef>
                  <a:spcPts val="0"/>
                </a:spcBef>
                <a:spcAft>
                  <a:spcPts val="4200"/>
                </a:spcAft>
                <a:buClrTx/>
                <a:buSzTx/>
                <a:buFontTx/>
                <a:buNone/>
                <a:tabLst>
                  <a:tab pos="224097" algn="l"/>
                </a:tabLst>
                <a:defRPr/>
              </a:pPr>
              <a:r>
                <a:rPr kumimoji="0" lang="en-US" sz="20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Segoe UI"/>
                </a:rPr>
                <a:t>Deep integration with </a:t>
              </a:r>
              <a:r>
                <a:rPr kumimoji="0" lang="en-US" sz="2000" b="0" i="0" u="none" strike="noStrike" kern="1200" cap="none" spc="0" normalizeH="0" baseline="0" noProof="0">
                  <a:ln>
                    <a:noFill/>
                  </a:ln>
                  <a:solidFill>
                    <a:srgbClr val="4B53BC"/>
                  </a:solidFill>
                  <a:effectLst/>
                  <a:uLnTx/>
                  <a:uFillTx/>
                  <a:latin typeface="Segoe UI"/>
                  <a:ea typeface="Times New Roman" panose="02020603050405020304" pitchFamily="18" charset="0"/>
                  <a:cs typeface="Segoe UI"/>
                </a:rPr>
                <a:t>business processes </a:t>
              </a:r>
              <a:r>
                <a:rPr kumimoji="0" lang="en-US" sz="20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Segoe UI"/>
                </a:rPr>
                <a:t>and </a:t>
              </a:r>
              <a:r>
                <a:rPr kumimoji="0" lang="en-US" sz="2000" b="0" i="0" u="none" strike="noStrike" kern="1200" cap="none" spc="0" normalizeH="0" baseline="0" noProof="0">
                  <a:ln>
                    <a:noFill/>
                  </a:ln>
                  <a:solidFill>
                    <a:srgbClr val="4B53BC"/>
                  </a:solidFill>
                  <a:effectLst/>
                  <a:uLnTx/>
                  <a:uFillTx/>
                  <a:latin typeface="Segoe UI"/>
                  <a:ea typeface="Times New Roman" panose="02020603050405020304" pitchFamily="18" charset="0"/>
                  <a:cs typeface="Segoe UI"/>
                </a:rPr>
                <a:t>line of business apps</a:t>
              </a:r>
            </a:p>
          </p:txBody>
        </p:sp>
      </p:grpSp>
      <p:grpSp>
        <p:nvGrpSpPr>
          <p:cNvPr id="13" name="Group 12">
            <a:extLst>
              <a:ext uri="{FF2B5EF4-FFF2-40B4-BE49-F238E27FC236}">
                <a16:creationId xmlns:a16="http://schemas.microsoft.com/office/drawing/2014/main" id="{8DED9ECE-895F-4404-ADB8-5C7DC90AAD6C}"/>
              </a:ext>
            </a:extLst>
          </p:cNvPr>
          <p:cNvGrpSpPr/>
          <p:nvPr/>
        </p:nvGrpSpPr>
        <p:grpSpPr>
          <a:xfrm>
            <a:off x="912768" y="5035750"/>
            <a:ext cx="10696620" cy="651874"/>
            <a:chOff x="912768" y="5035750"/>
            <a:chExt cx="10696620" cy="651874"/>
          </a:xfrm>
        </p:grpSpPr>
        <p:grpSp>
          <p:nvGrpSpPr>
            <p:cNvPr id="68" name="Group 67">
              <a:extLst>
                <a:ext uri="{FF2B5EF4-FFF2-40B4-BE49-F238E27FC236}">
                  <a16:creationId xmlns:a16="http://schemas.microsoft.com/office/drawing/2014/main" id="{17E30DCD-BA23-40C3-A29D-1046B2E74AD1}"/>
                </a:ext>
              </a:extLst>
            </p:cNvPr>
            <p:cNvGrpSpPr/>
            <p:nvPr/>
          </p:nvGrpSpPr>
          <p:grpSpPr>
            <a:xfrm>
              <a:off x="912768" y="5035750"/>
              <a:ext cx="651872" cy="651874"/>
              <a:chOff x="637270" y="5324931"/>
              <a:chExt cx="862508" cy="862510"/>
            </a:xfrm>
          </p:grpSpPr>
          <p:sp>
            <p:nvSpPr>
              <p:cNvPr id="70" name="Arc 69">
                <a:extLst>
                  <a:ext uri="{FF2B5EF4-FFF2-40B4-BE49-F238E27FC236}">
                    <a16:creationId xmlns:a16="http://schemas.microsoft.com/office/drawing/2014/main" id="{EA550CAD-B024-4BEB-9403-755976BB7B0D}"/>
                  </a:ext>
                </a:extLst>
              </p:cNvPr>
              <p:cNvSpPr/>
              <p:nvPr/>
            </p:nvSpPr>
            <p:spPr bwMode="auto">
              <a:xfrm rot="2700000">
                <a:off x="637269" y="5324932"/>
                <a:ext cx="862510" cy="862508"/>
              </a:xfrm>
              <a:prstGeom prst="arc">
                <a:avLst/>
              </a:prstGeom>
              <a:solidFill>
                <a:schemeClr val="bg1">
                  <a:lumMod val="9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4B53BC"/>
                  </a:solidFill>
                  <a:effectLst/>
                  <a:uLnTx/>
                  <a:uFillTx/>
                  <a:latin typeface="Segoe UI"/>
                  <a:ea typeface="+mn-ea"/>
                  <a:cs typeface="Segoe UI" pitchFamily="34" charset="0"/>
                </a:endParaRPr>
              </a:p>
            </p:txBody>
          </p:sp>
          <p:sp>
            <p:nvSpPr>
              <p:cNvPr id="71" name="Oval 70">
                <a:extLst>
                  <a:ext uri="{FF2B5EF4-FFF2-40B4-BE49-F238E27FC236}">
                    <a16:creationId xmlns:a16="http://schemas.microsoft.com/office/drawing/2014/main" id="{499AE321-0FF7-40A7-820A-F92159D74A16}"/>
                  </a:ext>
                </a:extLst>
              </p:cNvPr>
              <p:cNvSpPr/>
              <p:nvPr/>
            </p:nvSpPr>
            <p:spPr bwMode="auto">
              <a:xfrm>
                <a:off x="695019" y="5382682"/>
                <a:ext cx="747010" cy="747009"/>
              </a:xfrm>
              <a:prstGeom prst="ellipse">
                <a:avLst/>
              </a:prstGeom>
              <a:solidFill>
                <a:schemeClr val="bg1"/>
              </a:solidFill>
              <a:ln w="2540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4B53BC"/>
                    </a:solidFill>
                    <a:effectLst/>
                    <a:uLnTx/>
                    <a:uFillTx/>
                    <a:latin typeface="Segoe UI Semibold"/>
                    <a:ea typeface="Segoe UI" pitchFamily="34" charset="0"/>
                    <a:cs typeface="Segoe UI" pitchFamily="34" charset="0"/>
                  </a:rPr>
                  <a:t>6</a:t>
                </a:r>
              </a:p>
            </p:txBody>
          </p:sp>
        </p:grpSp>
        <p:sp>
          <p:nvSpPr>
            <p:cNvPr id="69" name="Rectangle 68">
              <a:extLst>
                <a:ext uri="{FF2B5EF4-FFF2-40B4-BE49-F238E27FC236}">
                  <a16:creationId xmlns:a16="http://schemas.microsoft.com/office/drawing/2014/main" id="{563A3B46-5AA0-4621-9D45-F1E97A2FFB7D}"/>
                </a:ext>
              </a:extLst>
            </p:cNvPr>
            <p:cNvSpPr/>
            <p:nvPr/>
          </p:nvSpPr>
          <p:spPr>
            <a:xfrm>
              <a:off x="1731646" y="5207794"/>
              <a:ext cx="9877742" cy="307777"/>
            </a:xfrm>
            <a:prstGeom prst="rect">
              <a:avLst/>
            </a:prstGeom>
          </p:spPr>
          <p:txBody>
            <a:bodyPr wrap="square" lIns="0" tIns="0" rIns="0" bIns="0" anchor="ctr">
              <a:spAutoFit/>
            </a:bodyPr>
            <a:lstStyle/>
            <a:p>
              <a:pPr marL="0" marR="0" lvl="0" indent="0" algn="l" defTabSz="914367" rtl="0" eaLnBrk="1" fontAlgn="auto" latinLnBrk="0" hangingPunct="1">
                <a:lnSpc>
                  <a:spcPct val="100000"/>
                </a:lnSpc>
                <a:spcBef>
                  <a:spcPts val="0"/>
                </a:spcBef>
                <a:spcAft>
                  <a:spcPts val="4200"/>
                </a:spcAft>
                <a:buClrTx/>
                <a:buSzTx/>
                <a:buFontTx/>
                <a:buNone/>
                <a:tabLst>
                  <a:tab pos="224097" algn="l"/>
                </a:tabLst>
                <a:defRPr/>
              </a:pPr>
              <a:r>
                <a:rPr kumimoji="0" lang="en-US" sz="2000" b="0" i="0" u="none" strike="noStrike" kern="1200" cap="none" spc="0" normalizeH="0" baseline="0" noProof="0">
                  <a:ln>
                    <a:noFill/>
                  </a:ln>
                  <a:solidFill>
                    <a:srgbClr val="4B53BC"/>
                  </a:solidFill>
                  <a:effectLst/>
                  <a:uLnTx/>
                  <a:uFillTx/>
                  <a:latin typeface="Segoe UI"/>
                  <a:ea typeface="Times New Roman" panose="02020603050405020304" pitchFamily="18" charset="0"/>
                  <a:cs typeface="Segoe UI"/>
                </a:rPr>
                <a:t>42 compliance regulations </a:t>
              </a:r>
              <a:r>
                <a:rPr kumimoji="0" lang="en-US" sz="20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Segoe UI"/>
                </a:rPr>
                <a:t>supported for customers</a:t>
              </a:r>
            </a:p>
          </p:txBody>
        </p:sp>
      </p:grpSp>
      <p:grpSp>
        <p:nvGrpSpPr>
          <p:cNvPr id="14" name="Group 13">
            <a:extLst>
              <a:ext uri="{FF2B5EF4-FFF2-40B4-BE49-F238E27FC236}">
                <a16:creationId xmlns:a16="http://schemas.microsoft.com/office/drawing/2014/main" id="{A7D4F341-3FB3-42E4-BEB7-0EDEED56CEBE}"/>
              </a:ext>
            </a:extLst>
          </p:cNvPr>
          <p:cNvGrpSpPr/>
          <p:nvPr/>
        </p:nvGrpSpPr>
        <p:grpSpPr>
          <a:xfrm>
            <a:off x="912768" y="5811253"/>
            <a:ext cx="10696620" cy="651874"/>
            <a:chOff x="912768" y="5811253"/>
            <a:chExt cx="10696620" cy="651874"/>
          </a:xfrm>
        </p:grpSpPr>
        <p:grpSp>
          <p:nvGrpSpPr>
            <p:cNvPr id="73" name="Group 72">
              <a:extLst>
                <a:ext uri="{FF2B5EF4-FFF2-40B4-BE49-F238E27FC236}">
                  <a16:creationId xmlns:a16="http://schemas.microsoft.com/office/drawing/2014/main" id="{BA192BE8-87AC-42A6-8B94-8CC46E25FDFD}"/>
                </a:ext>
              </a:extLst>
            </p:cNvPr>
            <p:cNvGrpSpPr/>
            <p:nvPr/>
          </p:nvGrpSpPr>
          <p:grpSpPr>
            <a:xfrm>
              <a:off x="912768" y="5811253"/>
              <a:ext cx="651872" cy="651874"/>
              <a:chOff x="637270" y="5324931"/>
              <a:chExt cx="862508" cy="862510"/>
            </a:xfrm>
          </p:grpSpPr>
          <p:sp>
            <p:nvSpPr>
              <p:cNvPr id="75" name="Arc 74">
                <a:extLst>
                  <a:ext uri="{FF2B5EF4-FFF2-40B4-BE49-F238E27FC236}">
                    <a16:creationId xmlns:a16="http://schemas.microsoft.com/office/drawing/2014/main" id="{8923F835-7149-4183-9470-E2D2540564EC}"/>
                  </a:ext>
                </a:extLst>
              </p:cNvPr>
              <p:cNvSpPr/>
              <p:nvPr/>
            </p:nvSpPr>
            <p:spPr bwMode="auto">
              <a:xfrm rot="2700000">
                <a:off x="637269" y="5324932"/>
                <a:ext cx="862510" cy="862508"/>
              </a:xfrm>
              <a:prstGeom prst="arc">
                <a:avLst/>
              </a:prstGeom>
              <a:solidFill>
                <a:schemeClr val="bg1">
                  <a:lumMod val="9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4B53BC"/>
                  </a:solidFill>
                  <a:effectLst/>
                  <a:uLnTx/>
                  <a:uFillTx/>
                  <a:latin typeface="Segoe UI"/>
                  <a:ea typeface="+mn-ea"/>
                  <a:cs typeface="Segoe UI" pitchFamily="34" charset="0"/>
                </a:endParaRPr>
              </a:p>
            </p:txBody>
          </p:sp>
          <p:sp>
            <p:nvSpPr>
              <p:cNvPr id="76" name="Oval 75">
                <a:extLst>
                  <a:ext uri="{FF2B5EF4-FFF2-40B4-BE49-F238E27FC236}">
                    <a16:creationId xmlns:a16="http://schemas.microsoft.com/office/drawing/2014/main" id="{8F6D24D5-3250-40E5-AAC1-871092ACE9D3}"/>
                  </a:ext>
                </a:extLst>
              </p:cNvPr>
              <p:cNvSpPr/>
              <p:nvPr/>
            </p:nvSpPr>
            <p:spPr bwMode="auto">
              <a:xfrm>
                <a:off x="695019" y="5382682"/>
                <a:ext cx="747010" cy="747009"/>
              </a:xfrm>
              <a:prstGeom prst="ellipse">
                <a:avLst/>
              </a:prstGeom>
              <a:solidFill>
                <a:schemeClr val="bg1"/>
              </a:solidFill>
              <a:ln w="2540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4B53BC"/>
                    </a:solidFill>
                    <a:effectLst/>
                    <a:uLnTx/>
                    <a:uFillTx/>
                    <a:latin typeface="Segoe UI Semibold"/>
                    <a:ea typeface="Segoe UI" pitchFamily="34" charset="0"/>
                    <a:cs typeface="Segoe UI" pitchFamily="34" charset="0"/>
                  </a:rPr>
                  <a:t>7</a:t>
                </a:r>
              </a:p>
            </p:txBody>
          </p:sp>
        </p:grpSp>
        <p:sp>
          <p:nvSpPr>
            <p:cNvPr id="74" name="Rectangle 73">
              <a:extLst>
                <a:ext uri="{FF2B5EF4-FFF2-40B4-BE49-F238E27FC236}">
                  <a16:creationId xmlns:a16="http://schemas.microsoft.com/office/drawing/2014/main" id="{57857FED-F01B-47D5-9D26-4B83A8DD8B8E}"/>
                </a:ext>
              </a:extLst>
            </p:cNvPr>
            <p:cNvSpPr/>
            <p:nvPr/>
          </p:nvSpPr>
          <p:spPr>
            <a:xfrm>
              <a:off x="1731646" y="5983302"/>
              <a:ext cx="9877742" cy="307777"/>
            </a:xfrm>
            <a:prstGeom prst="rect">
              <a:avLst/>
            </a:prstGeom>
          </p:spPr>
          <p:txBody>
            <a:bodyPr wrap="square" lIns="0" tIns="0" rIns="0" bIns="0" anchor="ctr">
              <a:spAutoFit/>
            </a:bodyPr>
            <a:lstStyle/>
            <a:p>
              <a:pPr marL="0" marR="0" lvl="0" indent="0" algn="l" defTabSz="914367" rtl="0" eaLnBrk="1" fontAlgn="auto" latinLnBrk="0" hangingPunct="1">
                <a:lnSpc>
                  <a:spcPct val="100000"/>
                </a:lnSpc>
                <a:spcBef>
                  <a:spcPts val="0"/>
                </a:spcBef>
                <a:spcAft>
                  <a:spcPts val="4200"/>
                </a:spcAft>
                <a:buClrTx/>
                <a:buSzTx/>
                <a:buFontTx/>
                <a:buNone/>
                <a:tabLst>
                  <a:tab pos="224097" algn="l"/>
                </a:tabLst>
                <a:defRPr/>
              </a:pPr>
              <a:r>
                <a:rPr kumimoji="0" lang="en-US" sz="20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Segoe UI"/>
                </a:rPr>
                <a:t>Available in </a:t>
              </a:r>
              <a:r>
                <a:rPr kumimoji="0" lang="en-US" sz="2000" b="0" i="0" u="none" strike="noStrike" kern="1200" cap="none" spc="0" normalizeH="0" baseline="0" noProof="0">
                  <a:ln>
                    <a:noFill/>
                  </a:ln>
                  <a:solidFill>
                    <a:srgbClr val="4B53BC"/>
                  </a:solidFill>
                  <a:effectLst/>
                  <a:uLnTx/>
                  <a:uFillTx/>
                  <a:latin typeface="Segoe UI"/>
                  <a:ea typeface="Times New Roman" panose="02020603050405020304" pitchFamily="18" charset="0"/>
                  <a:cs typeface="Segoe UI"/>
                </a:rPr>
                <a:t>53 languages, 181 markets </a:t>
              </a:r>
              <a:r>
                <a:rPr kumimoji="0" lang="en-US" sz="20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Segoe UI"/>
                </a:rPr>
                <a:t>with data stored </a:t>
              </a:r>
              <a:r>
                <a:rPr kumimoji="0" lang="en-US" sz="2000" b="0" i="0" u="none" strike="noStrike" kern="1200" cap="none" spc="0" normalizeH="0" baseline="0" noProof="0">
                  <a:ln>
                    <a:noFill/>
                  </a:ln>
                  <a:solidFill>
                    <a:srgbClr val="4B53BC"/>
                  </a:solidFill>
                  <a:effectLst/>
                  <a:uLnTx/>
                  <a:uFillTx/>
                  <a:latin typeface="Segoe UI"/>
                  <a:ea typeface="Times New Roman" panose="02020603050405020304" pitchFamily="18" charset="0"/>
                  <a:cs typeface="Segoe UI"/>
                </a:rPr>
                <a:t>in region </a:t>
              </a:r>
            </a:p>
          </p:txBody>
        </p:sp>
      </p:grpSp>
      <p:cxnSp>
        <p:nvCxnSpPr>
          <p:cNvPr id="78" name="Straight Connector 77">
            <a:extLst>
              <a:ext uri="{FF2B5EF4-FFF2-40B4-BE49-F238E27FC236}">
                <a16:creationId xmlns:a16="http://schemas.microsoft.com/office/drawing/2014/main" id="{4EF1AEAE-9695-457F-BB73-5DC1D9A1A830}"/>
              </a:ext>
            </a:extLst>
          </p:cNvPr>
          <p:cNvCxnSpPr>
            <a:cxnSpLocks/>
          </p:cNvCxnSpPr>
          <p:nvPr/>
        </p:nvCxnSpPr>
        <p:spPr>
          <a:xfrm flipV="1">
            <a:off x="1811117" y="1871914"/>
            <a:ext cx="9798273" cy="1"/>
          </a:xfrm>
          <a:prstGeom prst="line">
            <a:avLst/>
          </a:prstGeom>
          <a:ln w="6350" cap="rnd">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7224F84-E67D-4566-A4A0-276136F5F589}"/>
              </a:ext>
            </a:extLst>
          </p:cNvPr>
          <p:cNvCxnSpPr>
            <a:cxnSpLocks/>
          </p:cNvCxnSpPr>
          <p:nvPr/>
        </p:nvCxnSpPr>
        <p:spPr>
          <a:xfrm flipV="1">
            <a:off x="1811117" y="2647418"/>
            <a:ext cx="9798273" cy="1"/>
          </a:xfrm>
          <a:prstGeom prst="line">
            <a:avLst/>
          </a:prstGeom>
          <a:ln w="6350" cap="rnd">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B286CC5-D216-4240-A815-A77D9285F51A}"/>
              </a:ext>
            </a:extLst>
          </p:cNvPr>
          <p:cNvCxnSpPr>
            <a:cxnSpLocks/>
          </p:cNvCxnSpPr>
          <p:nvPr/>
        </p:nvCxnSpPr>
        <p:spPr>
          <a:xfrm flipV="1">
            <a:off x="1811117" y="3422922"/>
            <a:ext cx="9798273" cy="1"/>
          </a:xfrm>
          <a:prstGeom prst="line">
            <a:avLst/>
          </a:prstGeom>
          <a:ln w="6350" cap="rnd">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2976142-8202-40DF-92E1-946A76B3C31A}"/>
              </a:ext>
            </a:extLst>
          </p:cNvPr>
          <p:cNvCxnSpPr>
            <a:cxnSpLocks/>
          </p:cNvCxnSpPr>
          <p:nvPr/>
        </p:nvCxnSpPr>
        <p:spPr>
          <a:xfrm flipV="1">
            <a:off x="1811117" y="4198426"/>
            <a:ext cx="9798273" cy="1"/>
          </a:xfrm>
          <a:prstGeom prst="line">
            <a:avLst/>
          </a:prstGeom>
          <a:ln w="6350" cap="rnd">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91D46DE-233F-4A84-BEB2-F89C48C3A878}"/>
              </a:ext>
            </a:extLst>
          </p:cNvPr>
          <p:cNvCxnSpPr>
            <a:cxnSpLocks/>
          </p:cNvCxnSpPr>
          <p:nvPr/>
        </p:nvCxnSpPr>
        <p:spPr>
          <a:xfrm flipV="1">
            <a:off x="1811117" y="4973930"/>
            <a:ext cx="9798273" cy="1"/>
          </a:xfrm>
          <a:prstGeom prst="line">
            <a:avLst/>
          </a:prstGeom>
          <a:ln w="6350" cap="rnd">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66F1516-AC08-4E6E-B3B2-12174F3BB337}"/>
              </a:ext>
            </a:extLst>
          </p:cNvPr>
          <p:cNvCxnSpPr>
            <a:cxnSpLocks/>
          </p:cNvCxnSpPr>
          <p:nvPr/>
        </p:nvCxnSpPr>
        <p:spPr>
          <a:xfrm flipV="1">
            <a:off x="1811117" y="5749434"/>
            <a:ext cx="9798273" cy="1"/>
          </a:xfrm>
          <a:prstGeom prst="line">
            <a:avLst/>
          </a:prstGeom>
          <a:ln w="6350" cap="rnd">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59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750"/>
                                        <p:tgtEl>
                                          <p:spTgt spid="78"/>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fade">
                                      <p:cBhvr>
                                        <p:cTn id="18" dur="750"/>
                                        <p:tgtEl>
                                          <p:spTgt spid="80"/>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750"/>
                                        <p:tgtEl>
                                          <p:spTgt spid="9"/>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fade">
                                      <p:cBhvr>
                                        <p:cTn id="25" dur="750"/>
                                        <p:tgtEl>
                                          <p:spTgt spid="81"/>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750"/>
                                        <p:tgtEl>
                                          <p:spTgt spid="10"/>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750"/>
                                        <p:tgtEl>
                                          <p:spTgt spid="82"/>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childTnLst>
                                </p:cTn>
                              </p:par>
                            </p:childTnLst>
                          </p:cTn>
                        </p:par>
                        <p:par>
                          <p:cTn id="36" fill="hold">
                            <p:stCondLst>
                              <p:cond delay="3750"/>
                            </p:stCondLst>
                            <p:childTnLst>
                              <p:par>
                                <p:cTn id="37" presetID="10" presetClass="entr" presetSubtype="0" fill="hold" nodeType="after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fade">
                                      <p:cBhvr>
                                        <p:cTn id="39" dur="750"/>
                                        <p:tgtEl>
                                          <p:spTgt spid="83"/>
                                        </p:tgtEl>
                                      </p:cBhvr>
                                    </p:animEffect>
                                  </p:childTnLst>
                                </p:cTn>
                              </p:par>
                              <p:par>
                                <p:cTn id="40" presetID="10"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750"/>
                                        <p:tgtEl>
                                          <p:spTgt spid="13"/>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84"/>
                                        </p:tgtEl>
                                        <p:attrNameLst>
                                          <p:attrName>style.visibility</p:attrName>
                                        </p:attrNameLst>
                                      </p:cBhvr>
                                      <p:to>
                                        <p:strVal val="visible"/>
                                      </p:to>
                                    </p:set>
                                    <p:animEffect transition="in" filter="fade">
                                      <p:cBhvr>
                                        <p:cTn id="46" dur="750"/>
                                        <p:tgtEl>
                                          <p:spTgt spid="84"/>
                                        </p:tgtEl>
                                      </p:cBhvr>
                                    </p:animEffect>
                                  </p:childTnLst>
                                </p:cTn>
                              </p:par>
                              <p:par>
                                <p:cTn id="47" presetID="10"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56A078A4-AE6D-4F33-B14C-5F0356F3898B}"/>
              </a:ext>
            </a:extLst>
          </p:cNvPr>
          <p:cNvCxnSpPr>
            <a:cxnSpLocks/>
          </p:cNvCxnSpPr>
          <p:nvPr/>
        </p:nvCxnSpPr>
        <p:spPr>
          <a:xfrm>
            <a:off x="1126842" y="4560176"/>
            <a:ext cx="11065157" cy="0"/>
          </a:xfrm>
          <a:prstGeom prst="line">
            <a:avLst/>
          </a:prstGeom>
          <a:ln w="6350" cap="rnd">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6B0F7A2-2EF4-4F90-99E8-52A75243C740}"/>
              </a:ext>
            </a:extLst>
          </p:cNvPr>
          <p:cNvCxnSpPr>
            <a:cxnSpLocks/>
          </p:cNvCxnSpPr>
          <p:nvPr/>
        </p:nvCxnSpPr>
        <p:spPr>
          <a:xfrm>
            <a:off x="1126842" y="2701128"/>
            <a:ext cx="11065157" cy="0"/>
          </a:xfrm>
          <a:prstGeom prst="line">
            <a:avLst/>
          </a:prstGeom>
          <a:ln w="6350" cap="rnd">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124EF87-EF68-496B-A64E-CC2F44E34976}"/>
              </a:ext>
            </a:extLst>
          </p:cNvPr>
          <p:cNvSpPr/>
          <p:nvPr/>
        </p:nvSpPr>
        <p:spPr bwMode="auto">
          <a:xfrm>
            <a:off x="734631" y="1794076"/>
            <a:ext cx="392212" cy="5063924"/>
          </a:xfrm>
          <a:prstGeom prst="rect">
            <a:avLst/>
          </a:pr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 name="Title 1">
            <a:extLst>
              <a:ext uri="{FF2B5EF4-FFF2-40B4-BE49-F238E27FC236}">
                <a16:creationId xmlns:a16="http://schemas.microsoft.com/office/drawing/2014/main" id="{9504FC40-15D4-40E9-9D38-13D2B65649CD}"/>
              </a:ext>
            </a:extLst>
          </p:cNvPr>
          <p:cNvSpPr>
            <a:spLocks noGrp="1"/>
          </p:cNvSpPr>
          <p:nvPr>
            <p:ph type="title"/>
          </p:nvPr>
        </p:nvSpPr>
        <p:spPr>
          <a:xfrm>
            <a:off x="588263" y="467139"/>
            <a:ext cx="11018520" cy="553998"/>
          </a:xfrm>
        </p:spPr>
        <p:txBody>
          <a:bodyPr/>
          <a:lstStyle/>
          <a:p>
            <a:pPr lvl="0"/>
            <a:r>
              <a:rPr lang="en-US">
                <a:solidFill>
                  <a:srgbClr val="4B53BC"/>
                </a:solidFill>
              </a:rPr>
              <a:t>Teams platform is built for flexibility</a:t>
            </a:r>
          </a:p>
        </p:txBody>
      </p:sp>
      <p:sp>
        <p:nvSpPr>
          <p:cNvPr id="9" name="Oval 8">
            <a:extLst>
              <a:ext uri="{FF2B5EF4-FFF2-40B4-BE49-F238E27FC236}">
                <a16:creationId xmlns:a16="http://schemas.microsoft.com/office/drawing/2014/main" id="{434B0DBE-5A2F-4F43-89D9-F12895B65627}"/>
              </a:ext>
            </a:extLst>
          </p:cNvPr>
          <p:cNvSpPr/>
          <p:nvPr/>
        </p:nvSpPr>
        <p:spPr bwMode="auto">
          <a:xfrm>
            <a:off x="588581" y="1417661"/>
            <a:ext cx="684312" cy="684312"/>
          </a:xfrm>
          <a:prstGeom prst="ellipse">
            <a:avLst/>
          </a:prstGeom>
          <a:solidFill>
            <a:schemeClr val="bg1"/>
          </a:solidFill>
          <a:ln w="2540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4B53BC"/>
              </a:solidFill>
              <a:effectLst/>
              <a:uLnTx/>
              <a:uFillTx/>
              <a:latin typeface="Segoe UI Semibold"/>
              <a:ea typeface="Segoe UI" pitchFamily="34" charset="0"/>
              <a:cs typeface="Segoe UI" pitchFamily="34" charset="0"/>
            </a:endParaRPr>
          </a:p>
        </p:txBody>
      </p:sp>
      <p:sp>
        <p:nvSpPr>
          <p:cNvPr id="11" name="Rectangle 10">
            <a:extLst>
              <a:ext uri="{FF2B5EF4-FFF2-40B4-BE49-F238E27FC236}">
                <a16:creationId xmlns:a16="http://schemas.microsoft.com/office/drawing/2014/main" id="{B2772B6D-6CB9-4D4C-8B54-C5EEEA5655D5}"/>
              </a:ext>
            </a:extLst>
          </p:cNvPr>
          <p:cNvSpPr/>
          <p:nvPr/>
        </p:nvSpPr>
        <p:spPr>
          <a:xfrm>
            <a:off x="1462267" y="1417661"/>
            <a:ext cx="4950107" cy="113877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B53BC"/>
                </a:solidFill>
                <a:effectLst/>
                <a:uLnTx/>
                <a:uFillTx/>
                <a:latin typeface="Segoe UI Semibold"/>
                <a:ea typeface="+mn-ea"/>
                <a:cs typeface="Segoe UI Semibold"/>
              </a:rPr>
              <a:t>Tabs – a big canvas to host your UI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When your app needs a large area to present information to users a </a:t>
            </a:r>
            <a:r>
              <a:rPr kumimoji="0" lang="en-US" sz="1400" b="0" i="0" u="sng" strike="noStrike" kern="1200" cap="none" spc="0" normalizeH="0" baseline="0" noProof="0">
                <a:ln>
                  <a:noFill/>
                </a:ln>
                <a:solidFill>
                  <a:srgbClr val="000000"/>
                </a:solidFill>
                <a:effectLst/>
                <a:uLnTx/>
                <a:uFillTx/>
                <a:latin typeface="Segoe UI"/>
                <a:ea typeface="+mn-ea"/>
                <a:cs typeface="+mn-cs"/>
              </a:rPr>
              <a:t>tab</a:t>
            </a:r>
            <a:r>
              <a:rPr kumimoji="0" lang="en-US" sz="1400" b="0" i="0" u="none" strike="noStrike" kern="1200" cap="none" spc="0" normalizeH="0" baseline="0" noProof="0">
                <a:ln>
                  <a:noFill/>
                </a:ln>
                <a:solidFill>
                  <a:srgbClr val="000000"/>
                </a:solidFill>
                <a:effectLst/>
                <a:uLnTx/>
                <a:uFillTx/>
                <a:latin typeface="Segoe UI"/>
                <a:ea typeface="+mn-ea"/>
                <a:cs typeface="+mn-cs"/>
              </a:rPr>
              <a:t> is a great place to show a list of work items or a dashboard users can chat about the content of your tab which will keep it foremost in a channel as a threaded conversation.</a:t>
            </a:r>
          </a:p>
        </p:txBody>
      </p:sp>
      <p:sp>
        <p:nvSpPr>
          <p:cNvPr id="13" name="Oval 12">
            <a:extLst>
              <a:ext uri="{FF2B5EF4-FFF2-40B4-BE49-F238E27FC236}">
                <a16:creationId xmlns:a16="http://schemas.microsoft.com/office/drawing/2014/main" id="{172DE052-4E92-4D00-8E88-52DE8B74B3FA}"/>
              </a:ext>
            </a:extLst>
          </p:cNvPr>
          <p:cNvSpPr/>
          <p:nvPr/>
        </p:nvSpPr>
        <p:spPr bwMode="auto">
          <a:xfrm>
            <a:off x="588581" y="2845822"/>
            <a:ext cx="684312" cy="684312"/>
          </a:xfrm>
          <a:prstGeom prst="ellipse">
            <a:avLst/>
          </a:prstGeom>
          <a:solidFill>
            <a:schemeClr val="bg1"/>
          </a:solidFill>
          <a:ln w="2540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4B53BC"/>
              </a:solidFill>
              <a:effectLst/>
              <a:uLnTx/>
              <a:uFillTx/>
              <a:latin typeface="Segoe UI Semibold"/>
              <a:ea typeface="Segoe UI" pitchFamily="34" charset="0"/>
              <a:cs typeface="Segoe UI" pitchFamily="34" charset="0"/>
            </a:endParaRPr>
          </a:p>
        </p:txBody>
      </p:sp>
      <p:sp>
        <p:nvSpPr>
          <p:cNvPr id="18" name="Rectangle 17">
            <a:extLst>
              <a:ext uri="{FF2B5EF4-FFF2-40B4-BE49-F238E27FC236}">
                <a16:creationId xmlns:a16="http://schemas.microsoft.com/office/drawing/2014/main" id="{E789261B-76FF-447D-801A-6E53059A5106}"/>
              </a:ext>
            </a:extLst>
          </p:cNvPr>
          <p:cNvSpPr/>
          <p:nvPr/>
        </p:nvSpPr>
        <p:spPr>
          <a:xfrm>
            <a:off x="1462267" y="2845822"/>
            <a:ext cx="4950107" cy="156966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B53BC"/>
                </a:solidFill>
                <a:effectLst/>
                <a:uLnTx/>
                <a:uFillTx/>
                <a:latin typeface="Segoe UI Semibold"/>
                <a:ea typeface="+mn-ea"/>
                <a:cs typeface="Segoe UI Semibold"/>
              </a:rPr>
              <a:t>Bots – smart chat skills for your users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Use a </a:t>
            </a:r>
            <a:r>
              <a:rPr kumimoji="0" lang="en-US" sz="1400" b="0" i="0" u="sng" strike="noStrike" kern="1200" cap="none" spc="0" normalizeH="0" baseline="0" noProof="0">
                <a:ln>
                  <a:noFill/>
                </a:ln>
                <a:solidFill>
                  <a:srgbClr val="000000"/>
                </a:solidFill>
                <a:effectLst/>
                <a:uLnTx/>
                <a:uFillTx/>
                <a:latin typeface="Segoe UI"/>
                <a:ea typeface="+mn-ea"/>
                <a:cs typeface="+mn-cs"/>
              </a:rPr>
              <a:t>bot</a:t>
            </a:r>
            <a:r>
              <a:rPr kumimoji="0" lang="en-US" sz="1400" b="0" i="0" u="none" strike="noStrike" kern="1200" cap="none" spc="0" normalizeH="0" baseline="0" noProof="0">
                <a:ln>
                  <a:noFill/>
                </a:ln>
                <a:solidFill>
                  <a:srgbClr val="000000"/>
                </a:solidFill>
                <a:effectLst/>
                <a:uLnTx/>
                <a:uFillTx/>
                <a:latin typeface="Segoe UI"/>
                <a:ea typeface="+mn-ea"/>
                <a:cs typeface="+mn-cs"/>
              </a:rPr>
              <a:t> to drive engagement in a channel or in 1:1 conversations. Bots are an excellent way to handle question and answer scenarios or times when you need to message a channel on behalf of your service. Our bots also let you host tabs for complimentary browsing scenarios and post rich interactive cards.</a:t>
            </a:r>
          </a:p>
        </p:txBody>
      </p:sp>
      <p:sp>
        <p:nvSpPr>
          <p:cNvPr id="19" name="Rectangle 18">
            <a:extLst>
              <a:ext uri="{FF2B5EF4-FFF2-40B4-BE49-F238E27FC236}">
                <a16:creationId xmlns:a16="http://schemas.microsoft.com/office/drawing/2014/main" id="{81999449-3731-4044-803A-93DC302F33E8}"/>
              </a:ext>
            </a:extLst>
          </p:cNvPr>
          <p:cNvSpPr/>
          <p:nvPr/>
        </p:nvSpPr>
        <p:spPr>
          <a:xfrm>
            <a:off x="1462267" y="4704871"/>
            <a:ext cx="4950107" cy="113877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B53BC"/>
                </a:solidFill>
                <a:effectLst/>
                <a:uLnTx/>
                <a:uFillTx/>
                <a:latin typeface="Segoe UI Semibold"/>
                <a:ea typeface="+mn-ea"/>
                <a:cs typeface="Segoe UI Semibold"/>
              </a:rPr>
              <a:t>Message Extensions – share rich cards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Your users can share </a:t>
            </a:r>
            <a:r>
              <a:rPr kumimoji="0" lang="en-US" sz="1400" b="0" i="0" u="sng" strike="noStrike" kern="1200" cap="none" spc="0" normalizeH="0" baseline="0" noProof="0">
                <a:ln>
                  <a:noFill/>
                </a:ln>
                <a:solidFill>
                  <a:srgbClr val="000000"/>
                </a:solidFill>
                <a:effectLst/>
                <a:uLnTx/>
                <a:uFillTx/>
                <a:latin typeface="Segoe UI"/>
                <a:ea typeface="+mn-ea"/>
                <a:cs typeface="+mn-cs"/>
              </a:rPr>
              <a:t>rich actionable cards </a:t>
            </a:r>
            <a:r>
              <a:rPr kumimoji="0" lang="en-US" sz="1400" b="0" i="0" u="none" strike="noStrike" kern="1200" cap="none" spc="0" normalizeH="0" baseline="0" noProof="0">
                <a:ln>
                  <a:noFill/>
                </a:ln>
                <a:solidFill>
                  <a:srgbClr val="000000"/>
                </a:solidFill>
                <a:effectLst/>
                <a:uLnTx/>
                <a:uFillTx/>
                <a:latin typeface="Segoe UI"/>
                <a:ea typeface="+mn-ea"/>
                <a:cs typeface="+mn-cs"/>
              </a:rPr>
              <a:t>that grab people’s attention and can get simple jobs done without leaving the conversation. Why send a link when you can include summary, status, and a wide range of interactions. </a:t>
            </a:r>
          </a:p>
        </p:txBody>
      </p:sp>
      <p:sp>
        <p:nvSpPr>
          <p:cNvPr id="20" name="Oval 19">
            <a:extLst>
              <a:ext uri="{FF2B5EF4-FFF2-40B4-BE49-F238E27FC236}">
                <a16:creationId xmlns:a16="http://schemas.microsoft.com/office/drawing/2014/main" id="{1E5A09E2-B950-4903-A93A-44F31BD1CE24}"/>
              </a:ext>
            </a:extLst>
          </p:cNvPr>
          <p:cNvSpPr/>
          <p:nvPr/>
        </p:nvSpPr>
        <p:spPr bwMode="auto">
          <a:xfrm>
            <a:off x="588581" y="4704871"/>
            <a:ext cx="684312" cy="684312"/>
          </a:xfrm>
          <a:prstGeom prst="ellipse">
            <a:avLst/>
          </a:prstGeom>
          <a:solidFill>
            <a:schemeClr val="bg1"/>
          </a:solidFill>
          <a:ln w="2540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4B53BC"/>
              </a:solidFill>
              <a:effectLst/>
              <a:uLnTx/>
              <a:uFillTx/>
              <a:latin typeface="Segoe UI Semibold"/>
              <a:ea typeface="Segoe UI" pitchFamily="34" charset="0"/>
              <a:cs typeface="Segoe UI" pitchFamily="34" charset="0"/>
            </a:endParaRPr>
          </a:p>
        </p:txBody>
      </p:sp>
      <p:sp>
        <p:nvSpPr>
          <p:cNvPr id="24" name="Rectangle 23">
            <a:extLst>
              <a:ext uri="{FF2B5EF4-FFF2-40B4-BE49-F238E27FC236}">
                <a16:creationId xmlns:a16="http://schemas.microsoft.com/office/drawing/2014/main" id="{6BF75D6B-5A68-4F16-A77D-85DE95A6293D}"/>
              </a:ext>
            </a:extLst>
          </p:cNvPr>
          <p:cNvSpPr/>
          <p:nvPr/>
        </p:nvSpPr>
        <p:spPr bwMode="auto">
          <a:xfrm>
            <a:off x="6834489" y="1794076"/>
            <a:ext cx="392212" cy="5063924"/>
          </a:xfrm>
          <a:prstGeom prst="rect">
            <a:avLst/>
          </a:pr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6" name="Oval 25">
            <a:extLst>
              <a:ext uri="{FF2B5EF4-FFF2-40B4-BE49-F238E27FC236}">
                <a16:creationId xmlns:a16="http://schemas.microsoft.com/office/drawing/2014/main" id="{D325AFF4-941D-4818-A082-8CDE81EAABA4}"/>
              </a:ext>
            </a:extLst>
          </p:cNvPr>
          <p:cNvSpPr/>
          <p:nvPr/>
        </p:nvSpPr>
        <p:spPr bwMode="auto">
          <a:xfrm>
            <a:off x="6688439" y="1417661"/>
            <a:ext cx="684312" cy="684312"/>
          </a:xfrm>
          <a:prstGeom prst="ellipse">
            <a:avLst/>
          </a:prstGeom>
          <a:solidFill>
            <a:schemeClr val="bg1"/>
          </a:solidFill>
          <a:ln w="2540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4B53BC"/>
              </a:solidFill>
              <a:effectLst/>
              <a:uLnTx/>
              <a:uFillTx/>
              <a:latin typeface="Segoe UI Semibold"/>
              <a:ea typeface="Segoe UI" pitchFamily="34" charset="0"/>
              <a:cs typeface="Segoe UI" pitchFamily="34" charset="0"/>
            </a:endParaRPr>
          </a:p>
        </p:txBody>
      </p:sp>
      <p:sp>
        <p:nvSpPr>
          <p:cNvPr id="27" name="Rectangle 26">
            <a:extLst>
              <a:ext uri="{FF2B5EF4-FFF2-40B4-BE49-F238E27FC236}">
                <a16:creationId xmlns:a16="http://schemas.microsoft.com/office/drawing/2014/main" id="{231305ED-8925-4CB2-83A4-ED139AAFBC1B}"/>
              </a:ext>
            </a:extLst>
          </p:cNvPr>
          <p:cNvSpPr/>
          <p:nvPr/>
        </p:nvSpPr>
        <p:spPr>
          <a:xfrm>
            <a:off x="7562125" y="1417661"/>
            <a:ext cx="4047263" cy="923330"/>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4B53BC"/>
                </a:solidFill>
                <a:effectLst/>
                <a:uLnTx/>
                <a:uFillTx/>
                <a:latin typeface="Segoe UI Semibold"/>
                <a:ea typeface="+mn-ea"/>
                <a:cs typeface="Segoe UI Semibold"/>
              </a:rPr>
              <a:t>Message Actions – </a:t>
            </a:r>
            <a:r>
              <a:rPr kumimoji="0" lang="fr-FR" sz="1800" b="0" i="0" u="none" strike="noStrike" kern="1200" cap="none" spc="0" normalizeH="0" baseline="0" noProof="0" dirty="0" err="1">
                <a:ln>
                  <a:noFill/>
                </a:ln>
                <a:solidFill>
                  <a:srgbClr val="4B53BC"/>
                </a:solidFill>
                <a:effectLst/>
                <a:uLnTx/>
                <a:uFillTx/>
                <a:latin typeface="Segoe UI Semibold"/>
                <a:ea typeface="+mn-ea"/>
                <a:cs typeface="Segoe UI Semibold"/>
              </a:rPr>
              <a:t>interpret</a:t>
            </a:r>
            <a:r>
              <a:rPr kumimoji="0" lang="fr-FR" sz="1800" b="0" i="0" u="none" strike="noStrike" kern="1200" cap="none" spc="0" normalizeH="0" baseline="0" noProof="0" dirty="0">
                <a:ln>
                  <a:noFill/>
                </a:ln>
                <a:solidFill>
                  <a:srgbClr val="4B53BC"/>
                </a:solidFill>
                <a:effectLst/>
                <a:uLnTx/>
                <a:uFillTx/>
                <a:latin typeface="Segoe UI Semibold"/>
                <a:ea typeface="+mn-ea"/>
                <a:cs typeface="Segoe UI Semibold"/>
              </a:rPr>
              <a:t> a chat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The starting place is a conversation. Let users send text to your app and you can use it to create new things, add to existing entities</a:t>
            </a:r>
          </a:p>
        </p:txBody>
      </p:sp>
      <p:sp>
        <p:nvSpPr>
          <p:cNvPr id="29" name="Oval 28">
            <a:extLst>
              <a:ext uri="{FF2B5EF4-FFF2-40B4-BE49-F238E27FC236}">
                <a16:creationId xmlns:a16="http://schemas.microsoft.com/office/drawing/2014/main" id="{499C5A07-9F2B-4C8C-ADE6-9DC187149135}"/>
              </a:ext>
            </a:extLst>
          </p:cNvPr>
          <p:cNvSpPr/>
          <p:nvPr/>
        </p:nvSpPr>
        <p:spPr bwMode="auto">
          <a:xfrm>
            <a:off x="6688439" y="2845822"/>
            <a:ext cx="684312" cy="684312"/>
          </a:xfrm>
          <a:prstGeom prst="ellipse">
            <a:avLst/>
          </a:prstGeom>
          <a:solidFill>
            <a:schemeClr val="bg1"/>
          </a:solidFill>
          <a:ln w="2540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4B53BC"/>
              </a:solidFill>
              <a:effectLst/>
              <a:uLnTx/>
              <a:uFillTx/>
              <a:latin typeface="Segoe UI Semibold"/>
              <a:ea typeface="Segoe UI" pitchFamily="34" charset="0"/>
              <a:cs typeface="Segoe UI" pitchFamily="34" charset="0"/>
            </a:endParaRPr>
          </a:p>
        </p:txBody>
      </p:sp>
      <p:sp>
        <p:nvSpPr>
          <p:cNvPr id="30" name="Rectangle 29">
            <a:extLst>
              <a:ext uri="{FF2B5EF4-FFF2-40B4-BE49-F238E27FC236}">
                <a16:creationId xmlns:a16="http://schemas.microsoft.com/office/drawing/2014/main" id="{8A2495AE-5648-4B1A-89FA-A27373EFCB84}"/>
              </a:ext>
            </a:extLst>
          </p:cNvPr>
          <p:cNvSpPr/>
          <p:nvPr/>
        </p:nvSpPr>
        <p:spPr>
          <a:xfrm>
            <a:off x="7562125" y="2845822"/>
            <a:ext cx="4047263" cy="113877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B53BC"/>
                </a:solidFill>
                <a:effectLst/>
                <a:uLnTx/>
                <a:uFillTx/>
                <a:latin typeface="Segoe UI Semibold"/>
                <a:ea typeface="+mn-ea"/>
                <a:cs typeface="Segoe UI Semibold"/>
              </a:rPr>
              <a:t>Task Modules – a dialog for tasks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a:ln>
                  <a:noFill/>
                </a:ln>
                <a:solidFill>
                  <a:srgbClr val="000000"/>
                </a:solidFill>
                <a:effectLst/>
                <a:uLnTx/>
                <a:uFillTx/>
                <a:latin typeface="Segoe UI"/>
                <a:ea typeface="+mn-ea"/>
                <a:cs typeface="+mn-cs"/>
              </a:rPr>
              <a:t>Task modules </a:t>
            </a:r>
            <a:r>
              <a:rPr kumimoji="0" lang="en-US" sz="1400" b="0" i="0" u="none" strike="noStrike" kern="1200" cap="none" spc="0" normalizeH="0" baseline="0" noProof="0">
                <a:ln>
                  <a:noFill/>
                </a:ln>
                <a:solidFill>
                  <a:srgbClr val="000000"/>
                </a:solidFill>
                <a:effectLst/>
                <a:uLnTx/>
                <a:uFillTx/>
                <a:latin typeface="Segoe UI"/>
                <a:ea typeface="+mn-ea"/>
                <a:cs typeface="+mn-cs"/>
              </a:rPr>
              <a:t>let you open a dialog from bot cards or tabs. When you need to do a little form entry, a lookup, or keep a 1:1 interaction out of a channel, pop open a dialog. </a:t>
            </a:r>
          </a:p>
        </p:txBody>
      </p:sp>
      <p:sp>
        <p:nvSpPr>
          <p:cNvPr id="32" name="Rectangle 31">
            <a:extLst>
              <a:ext uri="{FF2B5EF4-FFF2-40B4-BE49-F238E27FC236}">
                <a16:creationId xmlns:a16="http://schemas.microsoft.com/office/drawing/2014/main" id="{9EEADD68-D871-4E27-91A1-E1A6415BCBDD}"/>
              </a:ext>
            </a:extLst>
          </p:cNvPr>
          <p:cNvSpPr/>
          <p:nvPr/>
        </p:nvSpPr>
        <p:spPr>
          <a:xfrm>
            <a:off x="7562125" y="4704871"/>
            <a:ext cx="4047263" cy="113877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B53BC"/>
                </a:solidFill>
                <a:effectLst/>
                <a:uLnTx/>
                <a:uFillTx/>
                <a:latin typeface="Segoe UI Semibold"/>
                <a:ea typeface="+mn-ea"/>
                <a:cs typeface="Segoe UI Semibold"/>
              </a:rPr>
              <a:t>Notifications – getting users’ attention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Use </a:t>
            </a:r>
            <a:r>
              <a:rPr kumimoji="0" lang="en-US" sz="1400" b="0" i="0" u="sng" strike="noStrike" kern="1200" cap="none" spc="0" normalizeH="0" baseline="0" noProof="0">
                <a:ln>
                  <a:noFill/>
                </a:ln>
                <a:solidFill>
                  <a:srgbClr val="000000"/>
                </a:solidFill>
                <a:effectLst/>
                <a:uLnTx/>
                <a:uFillTx/>
                <a:latin typeface="Segoe UI"/>
                <a:ea typeface="+mn-ea"/>
                <a:cs typeface="+mn-cs"/>
              </a:rPr>
              <a:t>toast, @mentions</a:t>
            </a:r>
            <a:r>
              <a:rPr kumimoji="0" lang="en-US" sz="1400" b="0" i="0" u="none" strike="noStrike" kern="1200" cap="none" spc="0" normalizeH="0" baseline="0" noProof="0">
                <a:ln>
                  <a:noFill/>
                </a:ln>
                <a:solidFill>
                  <a:srgbClr val="000000"/>
                </a:solidFill>
                <a:effectLst/>
                <a:uLnTx/>
                <a:uFillTx/>
                <a:latin typeface="Segoe UI"/>
                <a:ea typeface="+mn-ea"/>
                <a:cs typeface="+mn-cs"/>
              </a:rPr>
              <a:t>, just posting to a channel to call attention to changes and important actions users care about. Teams gives your app the flexibility to proactively notify people as quietly or loudly as you need</a:t>
            </a:r>
          </a:p>
        </p:txBody>
      </p:sp>
      <p:sp>
        <p:nvSpPr>
          <p:cNvPr id="33" name="Oval 32">
            <a:extLst>
              <a:ext uri="{FF2B5EF4-FFF2-40B4-BE49-F238E27FC236}">
                <a16:creationId xmlns:a16="http://schemas.microsoft.com/office/drawing/2014/main" id="{11E1EAE4-9F7F-41C6-8925-2706868CA215}"/>
              </a:ext>
            </a:extLst>
          </p:cNvPr>
          <p:cNvSpPr/>
          <p:nvPr/>
        </p:nvSpPr>
        <p:spPr bwMode="auto">
          <a:xfrm>
            <a:off x="6688439" y="4704871"/>
            <a:ext cx="684312" cy="684312"/>
          </a:xfrm>
          <a:prstGeom prst="ellipse">
            <a:avLst/>
          </a:prstGeom>
          <a:solidFill>
            <a:schemeClr val="bg1"/>
          </a:solidFill>
          <a:ln w="2540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4B53BC"/>
              </a:solidFill>
              <a:effectLst/>
              <a:uLnTx/>
              <a:uFillTx/>
              <a:latin typeface="Segoe UI Semibold"/>
              <a:ea typeface="Segoe UI" pitchFamily="34" charset="0"/>
              <a:cs typeface="Segoe UI" pitchFamily="34" charset="0"/>
            </a:endParaRPr>
          </a:p>
        </p:txBody>
      </p:sp>
      <p:sp>
        <p:nvSpPr>
          <p:cNvPr id="21" name="Browser" title="Icon of a browser window">
            <a:extLst>
              <a:ext uri="{FF2B5EF4-FFF2-40B4-BE49-F238E27FC236}">
                <a16:creationId xmlns:a16="http://schemas.microsoft.com/office/drawing/2014/main" id="{809AB1A2-B470-49B3-BD23-ECE7666EC4DE}"/>
              </a:ext>
            </a:extLst>
          </p:cNvPr>
          <p:cNvSpPr>
            <a:spLocks noChangeAspect="1" noEditPoints="1"/>
          </p:cNvSpPr>
          <p:nvPr/>
        </p:nvSpPr>
        <p:spPr bwMode="auto">
          <a:xfrm>
            <a:off x="737524" y="1605186"/>
            <a:ext cx="386426" cy="309262"/>
          </a:xfrm>
          <a:custGeom>
            <a:avLst/>
            <a:gdLst>
              <a:gd name="T0" fmla="*/ 3750 w 3750"/>
              <a:gd name="T1" fmla="*/ 3000 h 3000"/>
              <a:gd name="T2" fmla="*/ 0 w 3750"/>
              <a:gd name="T3" fmla="*/ 3000 h 3000"/>
              <a:gd name="T4" fmla="*/ 0 w 3750"/>
              <a:gd name="T5" fmla="*/ 0 h 3000"/>
              <a:gd name="T6" fmla="*/ 3750 w 3750"/>
              <a:gd name="T7" fmla="*/ 0 h 3000"/>
              <a:gd name="T8" fmla="*/ 3750 w 3750"/>
              <a:gd name="T9" fmla="*/ 3000 h 3000"/>
              <a:gd name="T10" fmla="*/ 0 w 3750"/>
              <a:gd name="T11" fmla="*/ 750 h 3000"/>
              <a:gd name="T12" fmla="*/ 3750 w 3750"/>
              <a:gd name="T13" fmla="*/ 750 h 3000"/>
              <a:gd name="T14" fmla="*/ 3335 w 3750"/>
              <a:gd name="T15" fmla="*/ 375 h 3000"/>
              <a:gd name="T16" fmla="*/ 3375 w 3750"/>
              <a:gd name="T17" fmla="*/ 415 h 3000"/>
              <a:gd name="T18" fmla="*/ 3414 w 3750"/>
              <a:gd name="T19" fmla="*/ 375 h 3000"/>
              <a:gd name="T20" fmla="*/ 3375 w 3750"/>
              <a:gd name="T21" fmla="*/ 336 h 3000"/>
              <a:gd name="T22" fmla="*/ 3335 w 3750"/>
              <a:gd name="T23" fmla="*/ 375 h 3000"/>
              <a:gd name="T24" fmla="*/ 2886 w 3750"/>
              <a:gd name="T25" fmla="*/ 375 h 3000"/>
              <a:gd name="T26" fmla="*/ 2925 w 3750"/>
              <a:gd name="T27" fmla="*/ 415 h 3000"/>
              <a:gd name="T28" fmla="*/ 2965 w 3750"/>
              <a:gd name="T29" fmla="*/ 375 h 3000"/>
              <a:gd name="T30" fmla="*/ 2925 w 3750"/>
              <a:gd name="T31" fmla="*/ 336 h 3000"/>
              <a:gd name="T32" fmla="*/ 2886 w 3750"/>
              <a:gd name="T33" fmla="*/ 375 h 3000"/>
              <a:gd name="T34" fmla="*/ 2437 w 3750"/>
              <a:gd name="T35" fmla="*/ 375 h 3000"/>
              <a:gd name="T36" fmla="*/ 2476 w 3750"/>
              <a:gd name="T37" fmla="*/ 415 h 3000"/>
              <a:gd name="T38" fmla="*/ 2516 w 3750"/>
              <a:gd name="T39" fmla="*/ 375 h 3000"/>
              <a:gd name="T40" fmla="*/ 2476 w 3750"/>
              <a:gd name="T41" fmla="*/ 336 h 3000"/>
              <a:gd name="T42" fmla="*/ 2437 w 3750"/>
              <a:gd name="T43" fmla="*/ 375 h 3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50" h="3000">
                <a:moveTo>
                  <a:pt x="3750" y="3000"/>
                </a:moveTo>
                <a:cubicBezTo>
                  <a:pt x="0" y="3000"/>
                  <a:pt x="0" y="3000"/>
                  <a:pt x="0" y="3000"/>
                </a:cubicBezTo>
                <a:cubicBezTo>
                  <a:pt x="0" y="0"/>
                  <a:pt x="0" y="0"/>
                  <a:pt x="0" y="0"/>
                </a:cubicBezTo>
                <a:cubicBezTo>
                  <a:pt x="3750" y="0"/>
                  <a:pt x="3750" y="0"/>
                  <a:pt x="3750" y="0"/>
                </a:cubicBezTo>
                <a:lnTo>
                  <a:pt x="3750" y="3000"/>
                </a:lnTo>
                <a:close/>
                <a:moveTo>
                  <a:pt x="0" y="750"/>
                </a:moveTo>
                <a:cubicBezTo>
                  <a:pt x="3750" y="750"/>
                  <a:pt x="3750" y="750"/>
                  <a:pt x="3750" y="750"/>
                </a:cubicBezTo>
                <a:moveTo>
                  <a:pt x="3335" y="375"/>
                </a:moveTo>
                <a:cubicBezTo>
                  <a:pt x="3335" y="397"/>
                  <a:pt x="3353" y="415"/>
                  <a:pt x="3375" y="415"/>
                </a:cubicBezTo>
                <a:cubicBezTo>
                  <a:pt x="3397" y="415"/>
                  <a:pt x="3414" y="397"/>
                  <a:pt x="3414" y="375"/>
                </a:cubicBezTo>
                <a:cubicBezTo>
                  <a:pt x="3414" y="353"/>
                  <a:pt x="3397" y="336"/>
                  <a:pt x="3375" y="336"/>
                </a:cubicBezTo>
                <a:cubicBezTo>
                  <a:pt x="3353" y="336"/>
                  <a:pt x="3335" y="353"/>
                  <a:pt x="3335" y="375"/>
                </a:cubicBezTo>
                <a:close/>
                <a:moveTo>
                  <a:pt x="2886" y="375"/>
                </a:moveTo>
                <a:cubicBezTo>
                  <a:pt x="2886" y="397"/>
                  <a:pt x="2904" y="415"/>
                  <a:pt x="2925" y="415"/>
                </a:cubicBezTo>
                <a:cubicBezTo>
                  <a:pt x="2947" y="415"/>
                  <a:pt x="2965" y="397"/>
                  <a:pt x="2965" y="375"/>
                </a:cubicBezTo>
                <a:cubicBezTo>
                  <a:pt x="2965" y="353"/>
                  <a:pt x="2947" y="336"/>
                  <a:pt x="2925" y="336"/>
                </a:cubicBezTo>
                <a:cubicBezTo>
                  <a:pt x="2904" y="336"/>
                  <a:pt x="2886" y="353"/>
                  <a:pt x="2886" y="375"/>
                </a:cubicBezTo>
                <a:close/>
                <a:moveTo>
                  <a:pt x="2437" y="375"/>
                </a:moveTo>
                <a:cubicBezTo>
                  <a:pt x="2437" y="397"/>
                  <a:pt x="2454" y="415"/>
                  <a:pt x="2476" y="415"/>
                </a:cubicBezTo>
                <a:cubicBezTo>
                  <a:pt x="2498" y="415"/>
                  <a:pt x="2516" y="397"/>
                  <a:pt x="2516" y="375"/>
                </a:cubicBezTo>
                <a:cubicBezTo>
                  <a:pt x="2516" y="353"/>
                  <a:pt x="2498" y="336"/>
                  <a:pt x="2476" y="336"/>
                </a:cubicBezTo>
                <a:cubicBezTo>
                  <a:pt x="2454" y="336"/>
                  <a:pt x="2437" y="353"/>
                  <a:pt x="2437" y="375"/>
                </a:cubicBezTo>
                <a:close/>
              </a:path>
            </a:pathLst>
          </a:custGeom>
          <a:noFill/>
          <a:ln w="12700" cap="sq">
            <a:solidFill>
              <a:srgbClr val="4B53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22" name="ChatBot_F08B" title="Icon of a robotic chat bubble with a smiley face">
            <a:extLst>
              <a:ext uri="{FF2B5EF4-FFF2-40B4-BE49-F238E27FC236}">
                <a16:creationId xmlns:a16="http://schemas.microsoft.com/office/drawing/2014/main" id="{D19D8681-65EA-4E57-982C-29C77B69173A}"/>
              </a:ext>
            </a:extLst>
          </p:cNvPr>
          <p:cNvSpPr>
            <a:spLocks noChangeAspect="1" noEditPoints="1"/>
          </p:cNvSpPr>
          <p:nvPr/>
        </p:nvSpPr>
        <p:spPr bwMode="auto">
          <a:xfrm>
            <a:off x="779435" y="2992550"/>
            <a:ext cx="302606" cy="390856"/>
          </a:xfrm>
          <a:custGeom>
            <a:avLst/>
            <a:gdLst>
              <a:gd name="T0" fmla="*/ 871 w 2742"/>
              <a:gd name="T1" fmla="*/ 1541 h 3541"/>
              <a:gd name="T2" fmla="*/ 871 w 2742"/>
              <a:gd name="T3" fmla="*/ 1791 h 3541"/>
              <a:gd name="T4" fmla="*/ 1871 w 2742"/>
              <a:gd name="T5" fmla="*/ 1541 h 3541"/>
              <a:gd name="T6" fmla="*/ 1871 w 2742"/>
              <a:gd name="T7" fmla="*/ 1791 h 3541"/>
              <a:gd name="T8" fmla="*/ 0 w 2742"/>
              <a:gd name="T9" fmla="*/ 1541 h 3541"/>
              <a:gd name="T10" fmla="*/ 0 w 2742"/>
              <a:gd name="T11" fmla="*/ 2041 h 3541"/>
              <a:gd name="T12" fmla="*/ 2742 w 2742"/>
              <a:gd name="T13" fmla="*/ 1541 h 3541"/>
              <a:gd name="T14" fmla="*/ 2742 w 2742"/>
              <a:gd name="T15" fmla="*/ 2041 h 3541"/>
              <a:gd name="T16" fmla="*/ 1371 w 2742"/>
              <a:gd name="T17" fmla="*/ 339 h 3541"/>
              <a:gd name="T18" fmla="*/ 1371 w 2742"/>
              <a:gd name="T19" fmla="*/ 916 h 3541"/>
              <a:gd name="T20" fmla="*/ 1121 w 2742"/>
              <a:gd name="T21" fmla="*/ 2916 h 3541"/>
              <a:gd name="T22" fmla="*/ 1121 w 2742"/>
              <a:gd name="T23" fmla="*/ 3541 h 3541"/>
              <a:gd name="T24" fmla="*/ 1809 w 2742"/>
              <a:gd name="T25" fmla="*/ 2916 h 3541"/>
              <a:gd name="T26" fmla="*/ 2371 w 2742"/>
              <a:gd name="T27" fmla="*/ 2916 h 3541"/>
              <a:gd name="T28" fmla="*/ 2621 w 2742"/>
              <a:gd name="T29" fmla="*/ 2666 h 3541"/>
              <a:gd name="T30" fmla="*/ 2621 w 2742"/>
              <a:gd name="T31" fmla="*/ 1166 h 3541"/>
              <a:gd name="T32" fmla="*/ 2371 w 2742"/>
              <a:gd name="T33" fmla="*/ 916 h 3541"/>
              <a:gd name="T34" fmla="*/ 371 w 2742"/>
              <a:gd name="T35" fmla="*/ 916 h 3541"/>
              <a:gd name="T36" fmla="*/ 121 w 2742"/>
              <a:gd name="T37" fmla="*/ 1166 h 3541"/>
              <a:gd name="T38" fmla="*/ 121 w 2742"/>
              <a:gd name="T39" fmla="*/ 2666 h 3541"/>
              <a:gd name="T40" fmla="*/ 371 w 2742"/>
              <a:gd name="T41" fmla="*/ 2916 h 3541"/>
              <a:gd name="T42" fmla="*/ 1121 w 2742"/>
              <a:gd name="T43" fmla="*/ 2916 h 3541"/>
              <a:gd name="T44" fmla="*/ 1371 w 2742"/>
              <a:gd name="T45" fmla="*/ 0 h 3541"/>
              <a:gd name="T46" fmla="*/ 1205 w 2742"/>
              <a:gd name="T47" fmla="*/ 166 h 3541"/>
              <a:gd name="T48" fmla="*/ 1371 w 2742"/>
              <a:gd name="T49" fmla="*/ 332 h 3541"/>
              <a:gd name="T50" fmla="*/ 1537 w 2742"/>
              <a:gd name="T51" fmla="*/ 166 h 3541"/>
              <a:gd name="T52" fmla="*/ 1371 w 2742"/>
              <a:gd name="T53" fmla="*/ 0 h 3541"/>
              <a:gd name="T54" fmla="*/ 746 w 2742"/>
              <a:gd name="T55" fmla="*/ 2157 h 3541"/>
              <a:gd name="T56" fmla="*/ 1996 w 2742"/>
              <a:gd name="T57" fmla="*/ 2157 h 3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42" h="3541">
                <a:moveTo>
                  <a:pt x="871" y="1541"/>
                </a:moveTo>
                <a:cubicBezTo>
                  <a:pt x="871" y="1791"/>
                  <a:pt x="871" y="1791"/>
                  <a:pt x="871" y="1791"/>
                </a:cubicBezTo>
                <a:moveTo>
                  <a:pt x="1871" y="1541"/>
                </a:moveTo>
                <a:cubicBezTo>
                  <a:pt x="1871" y="1791"/>
                  <a:pt x="1871" y="1791"/>
                  <a:pt x="1871" y="1791"/>
                </a:cubicBezTo>
                <a:moveTo>
                  <a:pt x="0" y="1541"/>
                </a:moveTo>
                <a:cubicBezTo>
                  <a:pt x="0" y="2041"/>
                  <a:pt x="0" y="2041"/>
                  <a:pt x="0" y="2041"/>
                </a:cubicBezTo>
                <a:moveTo>
                  <a:pt x="2742" y="1541"/>
                </a:moveTo>
                <a:cubicBezTo>
                  <a:pt x="2742" y="2041"/>
                  <a:pt x="2742" y="2041"/>
                  <a:pt x="2742" y="2041"/>
                </a:cubicBezTo>
                <a:moveTo>
                  <a:pt x="1371" y="339"/>
                </a:moveTo>
                <a:cubicBezTo>
                  <a:pt x="1371" y="916"/>
                  <a:pt x="1371" y="916"/>
                  <a:pt x="1371" y="916"/>
                </a:cubicBezTo>
                <a:moveTo>
                  <a:pt x="1121" y="2916"/>
                </a:moveTo>
                <a:cubicBezTo>
                  <a:pt x="1121" y="3541"/>
                  <a:pt x="1121" y="3541"/>
                  <a:pt x="1121" y="3541"/>
                </a:cubicBezTo>
                <a:cubicBezTo>
                  <a:pt x="1809" y="2916"/>
                  <a:pt x="1809" y="2916"/>
                  <a:pt x="1809" y="2916"/>
                </a:cubicBezTo>
                <a:cubicBezTo>
                  <a:pt x="2371" y="2916"/>
                  <a:pt x="2371" y="2916"/>
                  <a:pt x="2371" y="2916"/>
                </a:cubicBezTo>
                <a:cubicBezTo>
                  <a:pt x="2509" y="2916"/>
                  <a:pt x="2621" y="2804"/>
                  <a:pt x="2621" y="2666"/>
                </a:cubicBezTo>
                <a:cubicBezTo>
                  <a:pt x="2621" y="1166"/>
                  <a:pt x="2621" y="1166"/>
                  <a:pt x="2621" y="1166"/>
                </a:cubicBezTo>
                <a:cubicBezTo>
                  <a:pt x="2621" y="1028"/>
                  <a:pt x="2509" y="916"/>
                  <a:pt x="2371" y="916"/>
                </a:cubicBezTo>
                <a:cubicBezTo>
                  <a:pt x="371" y="916"/>
                  <a:pt x="371" y="916"/>
                  <a:pt x="371" y="916"/>
                </a:cubicBezTo>
                <a:cubicBezTo>
                  <a:pt x="233" y="916"/>
                  <a:pt x="121" y="1028"/>
                  <a:pt x="121" y="1166"/>
                </a:cubicBezTo>
                <a:cubicBezTo>
                  <a:pt x="121" y="2666"/>
                  <a:pt x="121" y="2666"/>
                  <a:pt x="121" y="2666"/>
                </a:cubicBezTo>
                <a:cubicBezTo>
                  <a:pt x="121" y="2804"/>
                  <a:pt x="233" y="2916"/>
                  <a:pt x="371" y="2916"/>
                </a:cubicBezTo>
                <a:lnTo>
                  <a:pt x="1121" y="2916"/>
                </a:lnTo>
                <a:close/>
                <a:moveTo>
                  <a:pt x="1371" y="0"/>
                </a:moveTo>
                <a:cubicBezTo>
                  <a:pt x="1279" y="0"/>
                  <a:pt x="1205" y="74"/>
                  <a:pt x="1205" y="166"/>
                </a:cubicBezTo>
                <a:cubicBezTo>
                  <a:pt x="1205" y="258"/>
                  <a:pt x="1279" y="332"/>
                  <a:pt x="1371" y="332"/>
                </a:cubicBezTo>
                <a:cubicBezTo>
                  <a:pt x="1463" y="332"/>
                  <a:pt x="1537" y="258"/>
                  <a:pt x="1537" y="166"/>
                </a:cubicBezTo>
                <a:cubicBezTo>
                  <a:pt x="1537" y="74"/>
                  <a:pt x="1463" y="0"/>
                  <a:pt x="1371" y="0"/>
                </a:cubicBezTo>
                <a:close/>
                <a:moveTo>
                  <a:pt x="746" y="2157"/>
                </a:moveTo>
                <a:cubicBezTo>
                  <a:pt x="1091" y="2502"/>
                  <a:pt x="1651" y="2502"/>
                  <a:pt x="1996" y="2157"/>
                </a:cubicBezTo>
              </a:path>
            </a:pathLst>
          </a:custGeom>
          <a:noFill/>
          <a:ln w="12700" cap="sq">
            <a:solidFill>
              <a:srgbClr val="4B53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23" name="Touchscreen" title="Icon of a closed hand with one finger touching a screen">
            <a:extLst>
              <a:ext uri="{FF2B5EF4-FFF2-40B4-BE49-F238E27FC236}">
                <a16:creationId xmlns:a16="http://schemas.microsoft.com/office/drawing/2014/main" id="{9FCD8DD3-3A23-4939-A109-3CD4247BA7DC}"/>
              </a:ext>
            </a:extLst>
          </p:cNvPr>
          <p:cNvSpPr>
            <a:spLocks noChangeAspect="1" noEditPoints="1"/>
          </p:cNvSpPr>
          <p:nvPr/>
        </p:nvSpPr>
        <p:spPr bwMode="auto">
          <a:xfrm>
            <a:off x="735686" y="4894627"/>
            <a:ext cx="390103" cy="365760"/>
          </a:xfrm>
          <a:custGeom>
            <a:avLst/>
            <a:gdLst>
              <a:gd name="T0" fmla="*/ 1917 w 3772"/>
              <a:gd name="T1" fmla="*/ 1791 h 3535"/>
              <a:gd name="T2" fmla="*/ 1917 w 3772"/>
              <a:gd name="T3" fmla="*/ 1985 h 3535"/>
              <a:gd name="T4" fmla="*/ 1917 w 3772"/>
              <a:gd name="T5" fmla="*/ 1123 h 3535"/>
              <a:gd name="T6" fmla="*/ 1745 w 3772"/>
              <a:gd name="T7" fmla="*/ 951 h 3535"/>
              <a:gd name="T8" fmla="*/ 1573 w 3772"/>
              <a:gd name="T9" fmla="*/ 1123 h 3535"/>
              <a:gd name="T10" fmla="*/ 1573 w 3772"/>
              <a:gd name="T11" fmla="*/ 1135 h 3535"/>
              <a:gd name="T12" fmla="*/ 1573 w 3772"/>
              <a:gd name="T13" fmla="*/ 2527 h 3535"/>
              <a:gd name="T14" fmla="*/ 1469 w 3772"/>
              <a:gd name="T15" fmla="*/ 2569 h 3535"/>
              <a:gd name="T16" fmla="*/ 1282 w 3772"/>
              <a:gd name="T17" fmla="*/ 2383 h 3535"/>
              <a:gd name="T18" fmla="*/ 1023 w 3772"/>
              <a:gd name="T19" fmla="*/ 2383 h 3535"/>
              <a:gd name="T20" fmla="*/ 1023 w 3772"/>
              <a:gd name="T21" fmla="*/ 2641 h 3535"/>
              <a:gd name="T22" fmla="*/ 1659 w 3772"/>
              <a:gd name="T23" fmla="*/ 3277 h 3535"/>
              <a:gd name="T24" fmla="*/ 2262 w 3772"/>
              <a:gd name="T25" fmla="*/ 3535 h 3535"/>
              <a:gd name="T26" fmla="*/ 2951 w 3772"/>
              <a:gd name="T27" fmla="*/ 2846 h 3535"/>
              <a:gd name="T28" fmla="*/ 2951 w 3772"/>
              <a:gd name="T29" fmla="*/ 2184 h 3535"/>
              <a:gd name="T30" fmla="*/ 2820 w 3772"/>
              <a:gd name="T31" fmla="*/ 2017 h 3535"/>
              <a:gd name="T32" fmla="*/ 1917 w 3772"/>
              <a:gd name="T33" fmla="*/ 1791 h 3535"/>
              <a:gd name="T34" fmla="*/ 1917 w 3772"/>
              <a:gd name="T35" fmla="*/ 1123 h 3535"/>
              <a:gd name="T36" fmla="*/ 1917 w 3772"/>
              <a:gd name="T37" fmla="*/ 1602 h 3535"/>
              <a:gd name="T38" fmla="*/ 2254 w 3772"/>
              <a:gd name="T39" fmla="*/ 1123 h 3535"/>
              <a:gd name="T40" fmla="*/ 1744 w 3772"/>
              <a:gd name="T41" fmla="*/ 614 h 3535"/>
              <a:gd name="T42" fmla="*/ 1235 w 3772"/>
              <a:gd name="T43" fmla="*/ 1123 h 3535"/>
              <a:gd name="T44" fmla="*/ 1573 w 3772"/>
              <a:gd name="T45" fmla="*/ 1603 h 3535"/>
              <a:gd name="T46" fmla="*/ 2951 w 3772"/>
              <a:gd name="T47" fmla="*/ 2672 h 3535"/>
              <a:gd name="T48" fmla="*/ 3657 w 3772"/>
              <a:gd name="T49" fmla="*/ 2672 h 3535"/>
              <a:gd name="T50" fmla="*/ 3772 w 3772"/>
              <a:gd name="T51" fmla="*/ 2557 h 3535"/>
              <a:gd name="T52" fmla="*/ 3772 w 3772"/>
              <a:gd name="T53" fmla="*/ 115 h 3535"/>
              <a:gd name="T54" fmla="*/ 3657 w 3772"/>
              <a:gd name="T55" fmla="*/ 0 h 3535"/>
              <a:gd name="T56" fmla="*/ 115 w 3772"/>
              <a:gd name="T57" fmla="*/ 0 h 3535"/>
              <a:gd name="T58" fmla="*/ 0 w 3772"/>
              <a:gd name="T59" fmla="*/ 115 h 3535"/>
              <a:gd name="T60" fmla="*/ 0 w 3772"/>
              <a:gd name="T61" fmla="*/ 2557 h 3535"/>
              <a:gd name="T62" fmla="*/ 115 w 3772"/>
              <a:gd name="T63" fmla="*/ 2672 h 3535"/>
              <a:gd name="T64" fmla="*/ 1054 w 3772"/>
              <a:gd name="T65" fmla="*/ 2672 h 3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72" h="3535">
                <a:moveTo>
                  <a:pt x="1917" y="1791"/>
                </a:moveTo>
                <a:cubicBezTo>
                  <a:pt x="1917" y="1985"/>
                  <a:pt x="1917" y="1985"/>
                  <a:pt x="1917" y="1985"/>
                </a:cubicBezTo>
                <a:moveTo>
                  <a:pt x="1917" y="1123"/>
                </a:moveTo>
                <a:cubicBezTo>
                  <a:pt x="1917" y="1028"/>
                  <a:pt x="1840" y="951"/>
                  <a:pt x="1745" y="951"/>
                </a:cubicBezTo>
                <a:cubicBezTo>
                  <a:pt x="1650" y="951"/>
                  <a:pt x="1573" y="1028"/>
                  <a:pt x="1573" y="1123"/>
                </a:cubicBezTo>
                <a:cubicBezTo>
                  <a:pt x="1573" y="1123"/>
                  <a:pt x="1573" y="1127"/>
                  <a:pt x="1573" y="1135"/>
                </a:cubicBezTo>
                <a:cubicBezTo>
                  <a:pt x="1573" y="1252"/>
                  <a:pt x="1573" y="2194"/>
                  <a:pt x="1573" y="2527"/>
                </a:cubicBezTo>
                <a:cubicBezTo>
                  <a:pt x="1573" y="2581"/>
                  <a:pt x="1507" y="2608"/>
                  <a:pt x="1469" y="2569"/>
                </a:cubicBezTo>
                <a:cubicBezTo>
                  <a:pt x="1282" y="2383"/>
                  <a:pt x="1282" y="2383"/>
                  <a:pt x="1282" y="2383"/>
                </a:cubicBezTo>
                <a:cubicBezTo>
                  <a:pt x="1210" y="2311"/>
                  <a:pt x="1095" y="2311"/>
                  <a:pt x="1023" y="2383"/>
                </a:cubicBezTo>
                <a:cubicBezTo>
                  <a:pt x="952" y="2454"/>
                  <a:pt x="952" y="2570"/>
                  <a:pt x="1023" y="2641"/>
                </a:cubicBezTo>
                <a:cubicBezTo>
                  <a:pt x="1659" y="3277"/>
                  <a:pt x="1659" y="3277"/>
                  <a:pt x="1659" y="3277"/>
                </a:cubicBezTo>
                <a:cubicBezTo>
                  <a:pt x="1813" y="3436"/>
                  <a:pt x="2026" y="3535"/>
                  <a:pt x="2262" y="3535"/>
                </a:cubicBezTo>
                <a:cubicBezTo>
                  <a:pt x="2643" y="3535"/>
                  <a:pt x="2951" y="3227"/>
                  <a:pt x="2951" y="2846"/>
                </a:cubicBezTo>
                <a:cubicBezTo>
                  <a:pt x="2951" y="2184"/>
                  <a:pt x="2951" y="2184"/>
                  <a:pt x="2951" y="2184"/>
                </a:cubicBezTo>
                <a:cubicBezTo>
                  <a:pt x="2951" y="2105"/>
                  <a:pt x="2897" y="2036"/>
                  <a:pt x="2820" y="2017"/>
                </a:cubicBezTo>
                <a:cubicBezTo>
                  <a:pt x="1917" y="1791"/>
                  <a:pt x="1917" y="1791"/>
                  <a:pt x="1917" y="1791"/>
                </a:cubicBezTo>
                <a:lnTo>
                  <a:pt x="1917" y="1123"/>
                </a:lnTo>
                <a:close/>
                <a:moveTo>
                  <a:pt x="1917" y="1602"/>
                </a:moveTo>
                <a:cubicBezTo>
                  <a:pt x="2114" y="1532"/>
                  <a:pt x="2254" y="1344"/>
                  <a:pt x="2254" y="1123"/>
                </a:cubicBezTo>
                <a:cubicBezTo>
                  <a:pt x="2254" y="842"/>
                  <a:pt x="2026" y="614"/>
                  <a:pt x="1744" y="614"/>
                </a:cubicBezTo>
                <a:cubicBezTo>
                  <a:pt x="1463" y="614"/>
                  <a:pt x="1235" y="842"/>
                  <a:pt x="1235" y="1123"/>
                </a:cubicBezTo>
                <a:cubicBezTo>
                  <a:pt x="1235" y="1344"/>
                  <a:pt x="1376" y="1532"/>
                  <a:pt x="1573" y="1603"/>
                </a:cubicBezTo>
                <a:moveTo>
                  <a:pt x="2951" y="2672"/>
                </a:moveTo>
                <a:cubicBezTo>
                  <a:pt x="3657" y="2672"/>
                  <a:pt x="3657" y="2672"/>
                  <a:pt x="3657" y="2672"/>
                </a:cubicBezTo>
                <a:cubicBezTo>
                  <a:pt x="3720" y="2672"/>
                  <a:pt x="3772" y="2621"/>
                  <a:pt x="3772" y="2557"/>
                </a:cubicBezTo>
                <a:cubicBezTo>
                  <a:pt x="3772" y="115"/>
                  <a:pt x="3772" y="115"/>
                  <a:pt x="3772" y="115"/>
                </a:cubicBezTo>
                <a:cubicBezTo>
                  <a:pt x="3772" y="51"/>
                  <a:pt x="3720" y="0"/>
                  <a:pt x="3657" y="0"/>
                </a:cubicBezTo>
                <a:cubicBezTo>
                  <a:pt x="115" y="0"/>
                  <a:pt x="115" y="0"/>
                  <a:pt x="115" y="0"/>
                </a:cubicBezTo>
                <a:cubicBezTo>
                  <a:pt x="51" y="0"/>
                  <a:pt x="0" y="51"/>
                  <a:pt x="0" y="115"/>
                </a:cubicBezTo>
                <a:cubicBezTo>
                  <a:pt x="0" y="2557"/>
                  <a:pt x="0" y="2557"/>
                  <a:pt x="0" y="2557"/>
                </a:cubicBezTo>
                <a:cubicBezTo>
                  <a:pt x="0" y="2621"/>
                  <a:pt x="51" y="2672"/>
                  <a:pt x="115" y="2672"/>
                </a:cubicBezTo>
                <a:cubicBezTo>
                  <a:pt x="1054" y="2672"/>
                  <a:pt x="1054" y="2672"/>
                  <a:pt x="1054" y="2672"/>
                </a:cubicBezTo>
              </a:path>
            </a:pathLst>
          </a:custGeom>
          <a:noFill/>
          <a:ln w="12700" cap="sq">
            <a:solidFill>
              <a:srgbClr val="4B53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sp>
        <p:nvSpPr>
          <p:cNvPr id="25" name="mail_2" title="Icon of an envelope with an arrow on the lower right pointing right">
            <a:extLst>
              <a:ext uri="{FF2B5EF4-FFF2-40B4-BE49-F238E27FC236}">
                <a16:creationId xmlns:a16="http://schemas.microsoft.com/office/drawing/2014/main" id="{8D47403C-A507-49DA-8A16-2E51D40568D1}"/>
              </a:ext>
            </a:extLst>
          </p:cNvPr>
          <p:cNvSpPr>
            <a:spLocks noChangeAspect="1" noEditPoints="1"/>
          </p:cNvSpPr>
          <p:nvPr/>
        </p:nvSpPr>
        <p:spPr bwMode="auto">
          <a:xfrm>
            <a:off x="6832058" y="1616539"/>
            <a:ext cx="397076" cy="286556"/>
          </a:xfrm>
          <a:custGeom>
            <a:avLst/>
            <a:gdLst>
              <a:gd name="T0" fmla="*/ 341 w 600"/>
              <a:gd name="T1" fmla="*/ 356 h 433"/>
              <a:gd name="T2" fmla="*/ 0 w 600"/>
              <a:gd name="T3" fmla="*/ 356 h 433"/>
              <a:gd name="T4" fmla="*/ 0 w 600"/>
              <a:gd name="T5" fmla="*/ 0 h 433"/>
              <a:gd name="T6" fmla="*/ 600 w 600"/>
              <a:gd name="T7" fmla="*/ 0 h 433"/>
              <a:gd name="T8" fmla="*/ 600 w 600"/>
              <a:gd name="T9" fmla="*/ 269 h 433"/>
              <a:gd name="T10" fmla="*/ 0 w 600"/>
              <a:gd name="T11" fmla="*/ 0 h 433"/>
              <a:gd name="T12" fmla="*/ 300 w 600"/>
              <a:gd name="T13" fmla="*/ 178 h 433"/>
              <a:gd name="T14" fmla="*/ 600 w 600"/>
              <a:gd name="T15" fmla="*/ 0 h 433"/>
              <a:gd name="T16" fmla="*/ 392 w 600"/>
              <a:gd name="T17" fmla="*/ 356 h 433"/>
              <a:gd name="T18" fmla="*/ 600 w 600"/>
              <a:gd name="T19" fmla="*/ 356 h 433"/>
              <a:gd name="T20" fmla="*/ 524 w 600"/>
              <a:gd name="T21" fmla="*/ 433 h 433"/>
              <a:gd name="T22" fmla="*/ 600 w 600"/>
              <a:gd name="T23" fmla="*/ 356 h 433"/>
              <a:gd name="T24" fmla="*/ 524 w 600"/>
              <a:gd name="T25" fmla="*/ 28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0" h="433">
                <a:moveTo>
                  <a:pt x="341" y="356"/>
                </a:moveTo>
                <a:lnTo>
                  <a:pt x="0" y="356"/>
                </a:lnTo>
                <a:lnTo>
                  <a:pt x="0" y="0"/>
                </a:lnTo>
                <a:lnTo>
                  <a:pt x="600" y="0"/>
                </a:lnTo>
                <a:lnTo>
                  <a:pt x="600" y="269"/>
                </a:lnTo>
                <a:moveTo>
                  <a:pt x="0" y="0"/>
                </a:moveTo>
                <a:lnTo>
                  <a:pt x="300" y="178"/>
                </a:lnTo>
                <a:lnTo>
                  <a:pt x="600" y="0"/>
                </a:lnTo>
                <a:moveTo>
                  <a:pt x="392" y="356"/>
                </a:moveTo>
                <a:lnTo>
                  <a:pt x="600" y="356"/>
                </a:lnTo>
                <a:moveTo>
                  <a:pt x="524" y="433"/>
                </a:moveTo>
                <a:lnTo>
                  <a:pt x="600" y="356"/>
                </a:lnTo>
                <a:lnTo>
                  <a:pt x="524" y="280"/>
                </a:lnTo>
              </a:path>
            </a:pathLst>
          </a:custGeom>
          <a:noFill/>
          <a:ln w="12700" cap="flat">
            <a:solidFill>
              <a:srgbClr val="4B53BC"/>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sp>
        <p:nvSpPr>
          <p:cNvPr id="28" name="PostUpdateLegacy_E1D7" title="Icon of an article, feed, or social media thread">
            <a:extLst>
              <a:ext uri="{FF2B5EF4-FFF2-40B4-BE49-F238E27FC236}">
                <a16:creationId xmlns:a16="http://schemas.microsoft.com/office/drawing/2014/main" id="{562B5A5E-6A2C-4E31-ACD0-19AA2D6D5AB3}"/>
              </a:ext>
            </a:extLst>
          </p:cNvPr>
          <p:cNvSpPr>
            <a:spLocks noChangeAspect="1" noEditPoints="1"/>
          </p:cNvSpPr>
          <p:nvPr/>
        </p:nvSpPr>
        <p:spPr bwMode="auto">
          <a:xfrm>
            <a:off x="6795343" y="3066972"/>
            <a:ext cx="470504" cy="242014"/>
          </a:xfrm>
          <a:custGeom>
            <a:avLst/>
            <a:gdLst>
              <a:gd name="T0" fmla="*/ 1766 w 6820"/>
              <a:gd name="T1" fmla="*/ 1754 h 3508"/>
              <a:gd name="T2" fmla="*/ 447 w 6820"/>
              <a:gd name="T3" fmla="*/ 1754 h 3508"/>
              <a:gd name="T4" fmla="*/ 1759 w 6820"/>
              <a:gd name="T5" fmla="*/ 873 h 3508"/>
              <a:gd name="T6" fmla="*/ 0 w 6820"/>
              <a:gd name="T7" fmla="*/ 873 h 3508"/>
              <a:gd name="T8" fmla="*/ 1766 w 6820"/>
              <a:gd name="T9" fmla="*/ 2649 h 3508"/>
              <a:gd name="T10" fmla="*/ 887 w 6820"/>
              <a:gd name="T11" fmla="*/ 2649 h 3508"/>
              <a:gd name="T12" fmla="*/ 6820 w 6820"/>
              <a:gd name="T13" fmla="*/ 0 h 3508"/>
              <a:gd name="T14" fmla="*/ 2428 w 6820"/>
              <a:gd name="T15" fmla="*/ 0 h 3508"/>
              <a:gd name="T16" fmla="*/ 2428 w 6820"/>
              <a:gd name="T17" fmla="*/ 3508 h 3508"/>
              <a:gd name="T18" fmla="*/ 6820 w 6820"/>
              <a:gd name="T19" fmla="*/ 3508 h 3508"/>
              <a:gd name="T20" fmla="*/ 6820 w 6820"/>
              <a:gd name="T21" fmla="*/ 0 h 3508"/>
              <a:gd name="T22" fmla="*/ 4395 w 6820"/>
              <a:gd name="T23" fmla="*/ 1754 h 3508"/>
              <a:gd name="T24" fmla="*/ 3076 w 6820"/>
              <a:gd name="T25" fmla="*/ 1754 h 3508"/>
              <a:gd name="T26" fmla="*/ 6172 w 6820"/>
              <a:gd name="T27" fmla="*/ 873 h 3508"/>
              <a:gd name="T28" fmla="*/ 3076 w 6820"/>
              <a:gd name="T29" fmla="*/ 873 h 3508"/>
              <a:gd name="T30" fmla="*/ 4406 w 6820"/>
              <a:gd name="T31" fmla="*/ 2649 h 3508"/>
              <a:gd name="T32" fmla="*/ 3076 w 6820"/>
              <a:gd name="T33" fmla="*/ 2649 h 3508"/>
              <a:gd name="T34" fmla="*/ 5957 w 6820"/>
              <a:gd name="T35" fmla="*/ 1747 h 3508"/>
              <a:gd name="T36" fmla="*/ 5057 w 6820"/>
              <a:gd name="T37" fmla="*/ 1747 h 3508"/>
              <a:gd name="T38" fmla="*/ 5057 w 6820"/>
              <a:gd name="T39" fmla="*/ 2649 h 3508"/>
              <a:gd name="T40" fmla="*/ 5957 w 6820"/>
              <a:gd name="T41" fmla="*/ 2649 h 3508"/>
              <a:gd name="T42" fmla="*/ 5957 w 6820"/>
              <a:gd name="T43" fmla="*/ 1747 h 3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20" h="3508">
                <a:moveTo>
                  <a:pt x="1766" y="1754"/>
                </a:moveTo>
                <a:lnTo>
                  <a:pt x="447" y="1754"/>
                </a:lnTo>
                <a:moveTo>
                  <a:pt x="1759" y="873"/>
                </a:moveTo>
                <a:lnTo>
                  <a:pt x="0" y="873"/>
                </a:lnTo>
                <a:moveTo>
                  <a:pt x="1766" y="2649"/>
                </a:moveTo>
                <a:lnTo>
                  <a:pt x="887" y="2649"/>
                </a:lnTo>
                <a:moveTo>
                  <a:pt x="6820" y="0"/>
                </a:moveTo>
                <a:lnTo>
                  <a:pt x="2428" y="0"/>
                </a:lnTo>
                <a:lnTo>
                  <a:pt x="2428" y="3508"/>
                </a:lnTo>
                <a:lnTo>
                  <a:pt x="6820" y="3508"/>
                </a:lnTo>
                <a:lnTo>
                  <a:pt x="6820" y="0"/>
                </a:lnTo>
                <a:moveTo>
                  <a:pt x="4395" y="1754"/>
                </a:moveTo>
                <a:lnTo>
                  <a:pt x="3076" y="1754"/>
                </a:lnTo>
                <a:moveTo>
                  <a:pt x="6172" y="873"/>
                </a:moveTo>
                <a:lnTo>
                  <a:pt x="3076" y="873"/>
                </a:lnTo>
                <a:moveTo>
                  <a:pt x="4406" y="2649"/>
                </a:moveTo>
                <a:lnTo>
                  <a:pt x="3076" y="2649"/>
                </a:lnTo>
                <a:moveTo>
                  <a:pt x="5957" y="1747"/>
                </a:moveTo>
                <a:lnTo>
                  <a:pt x="5057" y="1747"/>
                </a:lnTo>
                <a:lnTo>
                  <a:pt x="5057" y="2649"/>
                </a:lnTo>
                <a:lnTo>
                  <a:pt x="5957" y="2649"/>
                </a:lnTo>
                <a:lnTo>
                  <a:pt x="5957" y="1747"/>
                </a:lnTo>
              </a:path>
            </a:pathLst>
          </a:custGeom>
          <a:noFill/>
          <a:ln w="12700" cap="sq">
            <a:solidFill>
              <a:srgbClr val="4B53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7" name="Group 6">
            <a:extLst>
              <a:ext uri="{FF2B5EF4-FFF2-40B4-BE49-F238E27FC236}">
                <a16:creationId xmlns:a16="http://schemas.microsoft.com/office/drawing/2014/main" id="{2D5C3D4A-7FC8-4478-A084-8666AC35E60A}"/>
              </a:ext>
            </a:extLst>
          </p:cNvPr>
          <p:cNvGrpSpPr/>
          <p:nvPr/>
        </p:nvGrpSpPr>
        <p:grpSpPr>
          <a:xfrm>
            <a:off x="6863039" y="4875556"/>
            <a:ext cx="333545" cy="349204"/>
            <a:chOff x="6863039" y="4875556"/>
            <a:chExt cx="333545" cy="349204"/>
          </a:xfrm>
        </p:grpSpPr>
        <p:sp>
          <p:nvSpPr>
            <p:cNvPr id="4" name="Freeform: Shape 3">
              <a:extLst>
                <a:ext uri="{FF2B5EF4-FFF2-40B4-BE49-F238E27FC236}">
                  <a16:creationId xmlns:a16="http://schemas.microsoft.com/office/drawing/2014/main" id="{E0B306AB-AA85-4FC2-8FF0-11BA778320A8}"/>
                </a:ext>
              </a:extLst>
            </p:cNvPr>
            <p:cNvSpPr/>
            <p:nvPr/>
          </p:nvSpPr>
          <p:spPr>
            <a:xfrm>
              <a:off x="6903753" y="4875556"/>
              <a:ext cx="252899" cy="307707"/>
            </a:xfrm>
            <a:custGeom>
              <a:avLst/>
              <a:gdLst>
                <a:gd name="connsiteX0" fmla="*/ 252900 w 252899"/>
                <a:gd name="connsiteY0" fmla="*/ 126841 h 307707"/>
                <a:gd name="connsiteX1" fmla="*/ 252900 w 252899"/>
                <a:gd name="connsiteY1" fmla="*/ 307708 h 307707"/>
                <a:gd name="connsiteX2" fmla="*/ 0 w 252899"/>
                <a:gd name="connsiteY2" fmla="*/ 307708 h 307707"/>
                <a:gd name="connsiteX3" fmla="*/ 0 w 252899"/>
                <a:gd name="connsiteY3" fmla="*/ 126841 h 307707"/>
                <a:gd name="connsiteX4" fmla="*/ 126058 w 252899"/>
                <a:gd name="connsiteY4" fmla="*/ 0 h 307707"/>
                <a:gd name="connsiteX5" fmla="*/ 252900 w 252899"/>
                <a:gd name="connsiteY5" fmla="*/ 126841 h 30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899" h="307707">
                  <a:moveTo>
                    <a:pt x="252900" y="126841"/>
                  </a:moveTo>
                  <a:lnTo>
                    <a:pt x="252900" y="307708"/>
                  </a:lnTo>
                  <a:lnTo>
                    <a:pt x="0" y="307708"/>
                  </a:lnTo>
                  <a:lnTo>
                    <a:pt x="0" y="126841"/>
                  </a:lnTo>
                  <a:cubicBezTo>
                    <a:pt x="0" y="56374"/>
                    <a:pt x="56374" y="0"/>
                    <a:pt x="126058" y="0"/>
                  </a:cubicBezTo>
                  <a:cubicBezTo>
                    <a:pt x="195743" y="0"/>
                    <a:pt x="252900" y="57157"/>
                    <a:pt x="252900" y="126841"/>
                  </a:cubicBezTo>
                  <a:close/>
                </a:path>
              </a:pathLst>
            </a:custGeom>
            <a:noFill/>
            <a:ln w="12700" cap="flat">
              <a:solidFill>
                <a:srgbClr val="4B53BC"/>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5" name="Freeform: Shape 4">
              <a:extLst>
                <a:ext uri="{FF2B5EF4-FFF2-40B4-BE49-F238E27FC236}">
                  <a16:creationId xmlns:a16="http://schemas.microsoft.com/office/drawing/2014/main" id="{F9E9D839-FAA6-4C0D-BA7A-8D48508D85C7}"/>
                </a:ext>
              </a:extLst>
            </p:cNvPr>
            <p:cNvSpPr/>
            <p:nvPr/>
          </p:nvSpPr>
          <p:spPr>
            <a:xfrm>
              <a:off x="6863039" y="5183263"/>
              <a:ext cx="333545" cy="7829"/>
            </a:xfrm>
            <a:custGeom>
              <a:avLst/>
              <a:gdLst>
                <a:gd name="connsiteX0" fmla="*/ 0 w 333545"/>
                <a:gd name="connsiteY0" fmla="*/ 0 h 7829"/>
                <a:gd name="connsiteX1" fmla="*/ 333546 w 333545"/>
                <a:gd name="connsiteY1" fmla="*/ 0 h 7829"/>
              </a:gdLst>
              <a:ahLst/>
              <a:cxnLst>
                <a:cxn ang="0">
                  <a:pos x="connsiteX0" y="connsiteY0"/>
                </a:cxn>
                <a:cxn ang="0">
                  <a:pos x="connsiteX1" y="connsiteY1"/>
                </a:cxn>
              </a:cxnLst>
              <a:rect l="l" t="t" r="r" b="b"/>
              <a:pathLst>
                <a:path w="333545" h="7829">
                  <a:moveTo>
                    <a:pt x="0" y="0"/>
                  </a:moveTo>
                  <a:lnTo>
                    <a:pt x="333546" y="0"/>
                  </a:lnTo>
                </a:path>
              </a:pathLst>
            </a:custGeom>
            <a:ln w="12700" cap="flat">
              <a:solidFill>
                <a:srgbClr val="4B53BC"/>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6" name="Freeform: Shape 5">
              <a:extLst>
                <a:ext uri="{FF2B5EF4-FFF2-40B4-BE49-F238E27FC236}">
                  <a16:creationId xmlns:a16="http://schemas.microsoft.com/office/drawing/2014/main" id="{07DC2E46-1E90-4A06-90BD-0D9AA2E5390D}"/>
                </a:ext>
              </a:extLst>
            </p:cNvPr>
            <p:cNvSpPr/>
            <p:nvPr/>
          </p:nvSpPr>
          <p:spPr>
            <a:xfrm>
              <a:off x="6988314" y="5183263"/>
              <a:ext cx="84560" cy="41497"/>
            </a:xfrm>
            <a:custGeom>
              <a:avLst/>
              <a:gdLst>
                <a:gd name="connsiteX0" fmla="*/ 84561 w 84560"/>
                <a:gd name="connsiteY0" fmla="*/ 0 h 41497"/>
                <a:gd name="connsiteX1" fmla="*/ 42280 w 84560"/>
                <a:gd name="connsiteY1" fmla="*/ 41497 h 41497"/>
                <a:gd name="connsiteX2" fmla="*/ 0 w 84560"/>
                <a:gd name="connsiteY2" fmla="*/ 0 h 41497"/>
                <a:gd name="connsiteX3" fmla="*/ 84561 w 84560"/>
                <a:gd name="connsiteY3" fmla="*/ 0 h 41497"/>
              </a:gdLst>
              <a:ahLst/>
              <a:cxnLst>
                <a:cxn ang="0">
                  <a:pos x="connsiteX0" y="connsiteY0"/>
                </a:cxn>
                <a:cxn ang="0">
                  <a:pos x="connsiteX1" y="connsiteY1"/>
                </a:cxn>
                <a:cxn ang="0">
                  <a:pos x="connsiteX2" y="connsiteY2"/>
                </a:cxn>
                <a:cxn ang="0">
                  <a:pos x="connsiteX3" y="connsiteY3"/>
                </a:cxn>
              </a:cxnLst>
              <a:rect l="l" t="t" r="r" b="b"/>
              <a:pathLst>
                <a:path w="84560" h="41497">
                  <a:moveTo>
                    <a:pt x="84561" y="0"/>
                  </a:moveTo>
                  <a:cubicBezTo>
                    <a:pt x="83778" y="22706"/>
                    <a:pt x="64987" y="41497"/>
                    <a:pt x="42280" y="41497"/>
                  </a:cubicBezTo>
                  <a:cubicBezTo>
                    <a:pt x="19574" y="41497"/>
                    <a:pt x="0" y="22706"/>
                    <a:pt x="0" y="0"/>
                  </a:cubicBezTo>
                  <a:lnTo>
                    <a:pt x="84561" y="0"/>
                  </a:lnTo>
                  <a:close/>
                </a:path>
              </a:pathLst>
            </a:custGeom>
            <a:noFill/>
            <a:ln w="12700" cap="flat">
              <a:solidFill>
                <a:srgbClr val="4B53BC"/>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Tree>
    <p:extLst>
      <p:ext uri="{BB962C8B-B14F-4D97-AF65-F5344CB8AC3E}">
        <p14:creationId xmlns:p14="http://schemas.microsoft.com/office/powerpoint/2010/main" val="246780698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descr="A group of people sitting at a table in front of a window&#10;&#10;Description automatically generated">
            <a:extLst>
              <a:ext uri="{FF2B5EF4-FFF2-40B4-BE49-F238E27FC236}">
                <a16:creationId xmlns:a16="http://schemas.microsoft.com/office/drawing/2014/main" id="{ECCFF6F8-B1F1-4F54-BDBD-7D146FE897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215640" y="3599728"/>
            <a:ext cx="8976360" cy="3258272"/>
          </a:xfrm>
          <a:custGeom>
            <a:avLst/>
            <a:gdLst>
              <a:gd name="connsiteX0" fmla="*/ 0 w 8976360"/>
              <a:gd name="connsiteY0" fmla="*/ 0 h 3064205"/>
              <a:gd name="connsiteX1" fmla="*/ 8976360 w 8976360"/>
              <a:gd name="connsiteY1" fmla="*/ 0 h 3064205"/>
              <a:gd name="connsiteX2" fmla="*/ 8976360 w 8976360"/>
              <a:gd name="connsiteY2" fmla="*/ 3064205 h 3064205"/>
              <a:gd name="connsiteX3" fmla="*/ 0 w 8976360"/>
              <a:gd name="connsiteY3" fmla="*/ 3064205 h 3064205"/>
            </a:gdLst>
            <a:ahLst/>
            <a:cxnLst>
              <a:cxn ang="0">
                <a:pos x="connsiteX0" y="connsiteY0"/>
              </a:cxn>
              <a:cxn ang="0">
                <a:pos x="connsiteX1" y="connsiteY1"/>
              </a:cxn>
              <a:cxn ang="0">
                <a:pos x="connsiteX2" y="connsiteY2"/>
              </a:cxn>
              <a:cxn ang="0">
                <a:pos x="connsiteX3" y="connsiteY3"/>
              </a:cxn>
            </a:cxnLst>
            <a:rect l="l" t="t" r="r" b="b"/>
            <a:pathLst>
              <a:path w="8976360" h="3064205">
                <a:moveTo>
                  <a:pt x="0" y="0"/>
                </a:moveTo>
                <a:lnTo>
                  <a:pt x="8976360" y="0"/>
                </a:lnTo>
                <a:lnTo>
                  <a:pt x="8976360" y="3064205"/>
                </a:lnTo>
                <a:lnTo>
                  <a:pt x="0" y="3064205"/>
                </a:lnTo>
                <a:close/>
              </a:path>
            </a:pathLst>
          </a:custGeom>
        </p:spPr>
      </p:pic>
      <p:sp>
        <p:nvSpPr>
          <p:cNvPr id="5" name="Rectangle 4">
            <a:extLst>
              <a:ext uri="{FF2B5EF4-FFF2-40B4-BE49-F238E27FC236}">
                <a16:creationId xmlns:a16="http://schemas.microsoft.com/office/drawing/2014/main" id="{5173F497-E60F-4936-BCD1-DA296102BCDA}"/>
              </a:ext>
            </a:extLst>
          </p:cNvPr>
          <p:cNvSpPr/>
          <p:nvPr/>
        </p:nvSpPr>
        <p:spPr bwMode="auto">
          <a:xfrm>
            <a:off x="0" y="0"/>
            <a:ext cx="3215640" cy="6858000"/>
          </a:xfrm>
          <a:prstGeom prst="rect">
            <a:avLst/>
          </a:pr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 name="Rectangle 6">
            <a:extLst>
              <a:ext uri="{FF2B5EF4-FFF2-40B4-BE49-F238E27FC236}">
                <a16:creationId xmlns:a16="http://schemas.microsoft.com/office/drawing/2014/main" id="{C4DF7B9B-8AD5-4F42-85CD-B4E1D19DA208}"/>
              </a:ext>
            </a:extLst>
          </p:cNvPr>
          <p:cNvSpPr/>
          <p:nvPr/>
        </p:nvSpPr>
        <p:spPr bwMode="auto">
          <a:xfrm>
            <a:off x="335281" y="289560"/>
            <a:ext cx="11287760" cy="2777731"/>
          </a:xfrm>
          <a:prstGeom prst="rect">
            <a:avLst/>
          </a:prstGeom>
          <a:no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 name="Title 1">
            <a:extLst>
              <a:ext uri="{FF2B5EF4-FFF2-40B4-BE49-F238E27FC236}">
                <a16:creationId xmlns:a16="http://schemas.microsoft.com/office/drawing/2014/main" id="{AE197F4F-87DD-4CAA-9023-4677A6CFD6F1}"/>
              </a:ext>
            </a:extLst>
          </p:cNvPr>
          <p:cNvSpPr>
            <a:spLocks noGrp="1"/>
          </p:cNvSpPr>
          <p:nvPr>
            <p:ph type="title"/>
          </p:nvPr>
        </p:nvSpPr>
        <p:spPr>
          <a:xfrm>
            <a:off x="588263" y="457200"/>
            <a:ext cx="11018520" cy="553998"/>
          </a:xfrm>
        </p:spPr>
        <p:txBody>
          <a:bodyPr/>
          <a:lstStyle/>
          <a:p>
            <a:r>
              <a:rPr lang="en-US">
                <a:solidFill>
                  <a:schemeClr val="bg1"/>
                </a:solidFill>
              </a:rPr>
              <a:t>AI in Teams</a:t>
            </a:r>
          </a:p>
        </p:txBody>
      </p:sp>
      <p:sp>
        <p:nvSpPr>
          <p:cNvPr id="17" name="Rectangle 16">
            <a:extLst>
              <a:ext uri="{FF2B5EF4-FFF2-40B4-BE49-F238E27FC236}">
                <a16:creationId xmlns:a16="http://schemas.microsoft.com/office/drawing/2014/main" id="{6C899015-42AA-4968-955D-D51123D5FC43}"/>
              </a:ext>
            </a:extLst>
          </p:cNvPr>
          <p:cNvSpPr/>
          <p:nvPr/>
        </p:nvSpPr>
        <p:spPr bwMode="auto">
          <a:xfrm>
            <a:off x="3215640" y="289560"/>
            <a:ext cx="8407401" cy="2777731"/>
          </a:xfrm>
          <a:custGeom>
            <a:avLst/>
            <a:gdLst>
              <a:gd name="connsiteX0" fmla="*/ 0 w 8072120"/>
              <a:gd name="connsiteY0" fmla="*/ 0 h 2777731"/>
              <a:gd name="connsiteX1" fmla="*/ 8072120 w 8072120"/>
              <a:gd name="connsiteY1" fmla="*/ 0 h 2777731"/>
              <a:gd name="connsiteX2" fmla="*/ 8072120 w 8072120"/>
              <a:gd name="connsiteY2" fmla="*/ 2777731 h 2777731"/>
              <a:gd name="connsiteX3" fmla="*/ 0 w 8072120"/>
              <a:gd name="connsiteY3" fmla="*/ 2777731 h 2777731"/>
              <a:gd name="connsiteX4" fmla="*/ 0 w 8072120"/>
              <a:gd name="connsiteY4" fmla="*/ 0 h 2777731"/>
              <a:gd name="connsiteX0" fmla="*/ 0 w 8072120"/>
              <a:gd name="connsiteY0" fmla="*/ 0 h 2777731"/>
              <a:gd name="connsiteX1" fmla="*/ 8072120 w 8072120"/>
              <a:gd name="connsiteY1" fmla="*/ 0 h 2777731"/>
              <a:gd name="connsiteX2" fmla="*/ 8072120 w 8072120"/>
              <a:gd name="connsiteY2" fmla="*/ 2777731 h 2777731"/>
              <a:gd name="connsiteX3" fmla="*/ 0 w 8072120"/>
              <a:gd name="connsiteY3" fmla="*/ 2777731 h 2777731"/>
              <a:gd name="connsiteX4" fmla="*/ 91440 w 8072120"/>
              <a:gd name="connsiteY4" fmla="*/ 91440 h 2777731"/>
              <a:gd name="connsiteX0" fmla="*/ 0 w 8072120"/>
              <a:gd name="connsiteY0" fmla="*/ 0 h 2777731"/>
              <a:gd name="connsiteX1" fmla="*/ 8072120 w 8072120"/>
              <a:gd name="connsiteY1" fmla="*/ 0 h 2777731"/>
              <a:gd name="connsiteX2" fmla="*/ 8072120 w 8072120"/>
              <a:gd name="connsiteY2" fmla="*/ 2777731 h 2777731"/>
              <a:gd name="connsiteX3" fmla="*/ 0 w 8072120"/>
              <a:gd name="connsiteY3" fmla="*/ 2777731 h 2777731"/>
            </a:gdLst>
            <a:ahLst/>
            <a:cxnLst>
              <a:cxn ang="0">
                <a:pos x="connsiteX0" y="connsiteY0"/>
              </a:cxn>
              <a:cxn ang="0">
                <a:pos x="connsiteX1" y="connsiteY1"/>
              </a:cxn>
              <a:cxn ang="0">
                <a:pos x="connsiteX2" y="connsiteY2"/>
              </a:cxn>
              <a:cxn ang="0">
                <a:pos x="connsiteX3" y="connsiteY3"/>
              </a:cxn>
            </a:cxnLst>
            <a:rect l="l" t="t" r="r" b="b"/>
            <a:pathLst>
              <a:path w="8072120" h="2777731">
                <a:moveTo>
                  <a:pt x="0" y="0"/>
                </a:moveTo>
                <a:lnTo>
                  <a:pt x="8072120" y="0"/>
                </a:lnTo>
                <a:lnTo>
                  <a:pt x="8072120" y="2777731"/>
                </a:lnTo>
                <a:lnTo>
                  <a:pt x="0" y="2777731"/>
                </a:lnTo>
              </a:path>
            </a:pathLst>
          </a:custGeom>
          <a:no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7" name="Rectangle 26">
            <a:extLst>
              <a:ext uri="{FF2B5EF4-FFF2-40B4-BE49-F238E27FC236}">
                <a16:creationId xmlns:a16="http://schemas.microsoft.com/office/drawing/2014/main" id="{DEC93D38-613C-4446-95EC-E052589E9E43}"/>
              </a:ext>
            </a:extLst>
          </p:cNvPr>
          <p:cNvSpPr/>
          <p:nvPr/>
        </p:nvSpPr>
        <p:spPr bwMode="auto">
          <a:xfrm>
            <a:off x="3396351" y="2119473"/>
            <a:ext cx="2563177" cy="55427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563" rtl="0" eaLnBrk="1" fontAlgn="auto" latinLnBrk="0" hangingPunct="1">
              <a:lnSpc>
                <a:spcPct val="100000"/>
              </a:lnSpc>
              <a:spcBef>
                <a:spcPts val="1200"/>
              </a:spcBef>
              <a:spcAft>
                <a:spcPts val="0"/>
              </a:spcAft>
              <a:buClrTx/>
              <a:buSzTx/>
              <a:buFontTx/>
              <a:buNone/>
              <a:tabLst/>
              <a:defRPr/>
            </a:pPr>
            <a:r>
              <a:rPr kumimoji="0" lang="en-US" sz="2600" b="0" i="0" u="none" strike="noStrike" kern="1200" cap="none" spc="20" normalizeH="0" baseline="0" noProof="0">
                <a:ln w="3175">
                  <a:noFill/>
                </a:ln>
                <a:solidFill>
                  <a:srgbClr val="000000"/>
                </a:solidFill>
                <a:effectLst/>
                <a:uLnTx/>
                <a:uFillTx/>
                <a:latin typeface="Segoe UI"/>
                <a:ea typeface="+mn-ea"/>
                <a:cs typeface="Segoe UI" panose="020B0502040204020203" pitchFamily="34" charset="0"/>
              </a:rPr>
              <a:t>Insightful</a:t>
            </a:r>
          </a:p>
        </p:txBody>
      </p:sp>
      <p:sp>
        <p:nvSpPr>
          <p:cNvPr id="28" name="Rectangle 27">
            <a:extLst>
              <a:ext uri="{FF2B5EF4-FFF2-40B4-BE49-F238E27FC236}">
                <a16:creationId xmlns:a16="http://schemas.microsoft.com/office/drawing/2014/main" id="{D011D546-6DFF-4576-9BE8-A0CDE7D860DC}"/>
              </a:ext>
            </a:extLst>
          </p:cNvPr>
          <p:cNvSpPr/>
          <p:nvPr/>
        </p:nvSpPr>
        <p:spPr bwMode="auto">
          <a:xfrm>
            <a:off x="6163417" y="2119473"/>
            <a:ext cx="2563177" cy="55427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563" rtl="0" eaLnBrk="1" fontAlgn="auto" latinLnBrk="0" hangingPunct="1">
              <a:lnSpc>
                <a:spcPct val="100000"/>
              </a:lnSpc>
              <a:spcBef>
                <a:spcPts val="1200"/>
              </a:spcBef>
              <a:spcAft>
                <a:spcPts val="0"/>
              </a:spcAft>
              <a:buClrTx/>
              <a:buSzTx/>
              <a:buFontTx/>
              <a:buNone/>
              <a:tabLst/>
              <a:defRPr/>
            </a:pPr>
            <a:r>
              <a:rPr kumimoji="0" lang="en-US" sz="2600" b="0" i="0" u="none" strike="noStrike" kern="1200" cap="none" spc="20" normalizeH="0" baseline="0" noProof="0">
                <a:ln w="3175">
                  <a:noFill/>
                </a:ln>
                <a:solidFill>
                  <a:srgbClr val="000000"/>
                </a:solidFill>
                <a:effectLst/>
                <a:uLnTx/>
                <a:uFillTx/>
                <a:latin typeface="Segoe UI"/>
                <a:ea typeface="+mn-ea"/>
                <a:cs typeface="Segoe UI" panose="020B0502040204020203" pitchFamily="34" charset="0"/>
              </a:rPr>
              <a:t>Proactive</a:t>
            </a:r>
          </a:p>
        </p:txBody>
      </p:sp>
      <p:sp>
        <p:nvSpPr>
          <p:cNvPr id="29" name="Rectangle 28">
            <a:extLst>
              <a:ext uri="{FF2B5EF4-FFF2-40B4-BE49-F238E27FC236}">
                <a16:creationId xmlns:a16="http://schemas.microsoft.com/office/drawing/2014/main" id="{EA294308-7599-40D3-B6AA-0C937056DDB6}"/>
              </a:ext>
            </a:extLst>
          </p:cNvPr>
          <p:cNvSpPr/>
          <p:nvPr/>
        </p:nvSpPr>
        <p:spPr bwMode="auto">
          <a:xfrm>
            <a:off x="8930483" y="2119473"/>
            <a:ext cx="2563177" cy="55427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32563" rtl="0" eaLnBrk="1" fontAlgn="auto" latinLnBrk="0" hangingPunct="1">
              <a:lnSpc>
                <a:spcPct val="100000"/>
              </a:lnSpc>
              <a:spcBef>
                <a:spcPts val="1200"/>
              </a:spcBef>
              <a:spcAft>
                <a:spcPts val="0"/>
              </a:spcAft>
              <a:buClrTx/>
              <a:buSzTx/>
              <a:buFontTx/>
              <a:buNone/>
              <a:tabLst/>
              <a:defRPr/>
            </a:pPr>
            <a:r>
              <a:rPr kumimoji="0" lang="en-US" sz="2600" b="0" i="0" u="none" strike="noStrike" kern="1200" cap="none" spc="20" normalizeH="0" baseline="0" noProof="0">
                <a:ln w="3175">
                  <a:noFill/>
                </a:ln>
                <a:solidFill>
                  <a:srgbClr val="000000"/>
                </a:solidFill>
                <a:effectLst/>
                <a:uLnTx/>
                <a:uFillTx/>
                <a:latin typeface="Segoe UI"/>
                <a:ea typeface="+mn-ea"/>
                <a:cs typeface="Segoe UI" panose="020B0502040204020203" pitchFamily="34" charset="0"/>
              </a:rPr>
              <a:t>Adaptive</a:t>
            </a:r>
          </a:p>
        </p:txBody>
      </p:sp>
      <p:sp>
        <p:nvSpPr>
          <p:cNvPr id="37" name="Rectangle 36">
            <a:extLst>
              <a:ext uri="{FF2B5EF4-FFF2-40B4-BE49-F238E27FC236}">
                <a16:creationId xmlns:a16="http://schemas.microsoft.com/office/drawing/2014/main" id="{578DF31B-73D7-4F7A-9598-15374E35CD07}"/>
              </a:ext>
            </a:extLst>
          </p:cNvPr>
          <p:cNvSpPr/>
          <p:nvPr/>
        </p:nvSpPr>
        <p:spPr bwMode="auto">
          <a:xfrm>
            <a:off x="588263" y="1783808"/>
            <a:ext cx="2490603" cy="110799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563" rtl="0" eaLnBrk="1" fontAlgn="auto" latinLnBrk="0" hangingPunct="1">
              <a:lnSpc>
                <a:spcPct val="100000"/>
              </a:lnSpc>
              <a:spcBef>
                <a:spcPts val="1200"/>
              </a:spcBef>
              <a:spcAft>
                <a:spcPts val="0"/>
              </a:spcAft>
              <a:buClrTx/>
              <a:buSzTx/>
              <a:buFontTx/>
              <a:buNone/>
              <a:tabLst/>
              <a:defRPr/>
            </a:pPr>
            <a:r>
              <a:rPr kumimoji="0" lang="en-US" sz="2400" b="0" i="0" u="none" strike="noStrike" kern="1200" cap="none" spc="20" normalizeH="0" baseline="0" noProof="0">
                <a:ln w="3175">
                  <a:noFill/>
                </a:ln>
                <a:solidFill>
                  <a:srgbClr val="FFFFFF"/>
                </a:solidFill>
                <a:effectLst/>
                <a:uLnTx/>
                <a:uFillTx/>
                <a:latin typeface="Segoe UI"/>
                <a:ea typeface="+mn-ea"/>
                <a:cs typeface="Segoe UI" panose="020B0502040204020203" pitchFamily="34" charset="0"/>
              </a:rPr>
              <a:t>Transforming collaboration and communication</a:t>
            </a:r>
          </a:p>
        </p:txBody>
      </p:sp>
      <p:grpSp>
        <p:nvGrpSpPr>
          <p:cNvPr id="44" name="Group 43">
            <a:extLst>
              <a:ext uri="{FF2B5EF4-FFF2-40B4-BE49-F238E27FC236}">
                <a16:creationId xmlns:a16="http://schemas.microsoft.com/office/drawing/2014/main" id="{5856E270-642E-469B-AC92-05D7DF9F7BDD}"/>
              </a:ext>
            </a:extLst>
          </p:cNvPr>
          <p:cNvGrpSpPr/>
          <p:nvPr/>
        </p:nvGrpSpPr>
        <p:grpSpPr>
          <a:xfrm>
            <a:off x="4078541" y="289560"/>
            <a:ext cx="1198798" cy="1622816"/>
            <a:chOff x="4078541" y="289560"/>
            <a:chExt cx="1198798" cy="1622816"/>
          </a:xfrm>
        </p:grpSpPr>
        <p:sp>
          <p:nvSpPr>
            <p:cNvPr id="31" name="Rectangle 30">
              <a:extLst>
                <a:ext uri="{FF2B5EF4-FFF2-40B4-BE49-F238E27FC236}">
                  <a16:creationId xmlns:a16="http://schemas.microsoft.com/office/drawing/2014/main" id="{CF647023-5C5A-4802-A9C9-0E3E5F76B0A5}"/>
                </a:ext>
              </a:extLst>
            </p:cNvPr>
            <p:cNvSpPr/>
            <p:nvPr/>
          </p:nvSpPr>
          <p:spPr bwMode="auto">
            <a:xfrm>
              <a:off x="4417509" y="289560"/>
              <a:ext cx="520860" cy="604912"/>
            </a:xfrm>
            <a:prstGeom prst="rect">
              <a:avLst/>
            </a:pr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nvGrpSpPr>
            <p:cNvPr id="41" name="Group 40">
              <a:extLst>
                <a:ext uri="{FF2B5EF4-FFF2-40B4-BE49-F238E27FC236}">
                  <a16:creationId xmlns:a16="http://schemas.microsoft.com/office/drawing/2014/main" id="{F829F924-147D-4230-851C-83D2B5B7FC51}"/>
                </a:ext>
              </a:extLst>
            </p:cNvPr>
            <p:cNvGrpSpPr/>
            <p:nvPr/>
          </p:nvGrpSpPr>
          <p:grpSpPr>
            <a:xfrm>
              <a:off x="4078541" y="713580"/>
              <a:ext cx="1198798" cy="1198796"/>
              <a:chOff x="4078541" y="713580"/>
              <a:chExt cx="1198798" cy="1198796"/>
            </a:xfrm>
          </p:grpSpPr>
          <p:grpSp>
            <p:nvGrpSpPr>
              <p:cNvPr id="36" name="Group 35">
                <a:extLst>
                  <a:ext uri="{FF2B5EF4-FFF2-40B4-BE49-F238E27FC236}">
                    <a16:creationId xmlns:a16="http://schemas.microsoft.com/office/drawing/2014/main" id="{8534AD0D-8B53-4442-A797-B6922CB95ED1}"/>
                  </a:ext>
                </a:extLst>
              </p:cNvPr>
              <p:cNvGrpSpPr/>
              <p:nvPr/>
            </p:nvGrpSpPr>
            <p:grpSpPr>
              <a:xfrm>
                <a:off x="4078541" y="713580"/>
                <a:ext cx="1198798" cy="1198796"/>
                <a:chOff x="4078541" y="493661"/>
                <a:chExt cx="1198798" cy="1198796"/>
              </a:xfrm>
            </p:grpSpPr>
            <p:sp>
              <p:nvSpPr>
                <p:cNvPr id="19" name="Arc 18">
                  <a:extLst>
                    <a:ext uri="{FF2B5EF4-FFF2-40B4-BE49-F238E27FC236}">
                      <a16:creationId xmlns:a16="http://schemas.microsoft.com/office/drawing/2014/main" id="{E82A5807-3A9D-4F81-85CF-5D77657F7AE2}"/>
                    </a:ext>
                  </a:extLst>
                </p:cNvPr>
                <p:cNvSpPr/>
                <p:nvPr/>
              </p:nvSpPr>
              <p:spPr bwMode="auto">
                <a:xfrm rot="8100000">
                  <a:off x="4078541" y="493661"/>
                  <a:ext cx="1198798" cy="1198796"/>
                </a:xfrm>
                <a:prstGeom prst="arc">
                  <a:avLst/>
                </a:prstGeom>
                <a:solidFill>
                  <a:schemeClr val="bg1">
                    <a:lumMod val="9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err="1">
                    <a:ln>
                      <a:noFill/>
                    </a:ln>
                    <a:solidFill>
                      <a:srgbClr val="4B53BC"/>
                    </a:solidFill>
                    <a:effectLst/>
                    <a:uLnTx/>
                    <a:uFillTx/>
                    <a:latin typeface="Segoe UI"/>
                    <a:ea typeface="+mn-ea"/>
                    <a:cs typeface="Segoe UI" pitchFamily="34" charset="0"/>
                  </a:endParaRPr>
                </a:p>
              </p:txBody>
            </p:sp>
            <p:sp>
              <p:nvSpPr>
                <p:cNvPr id="20" name="Oval 19">
                  <a:extLst>
                    <a:ext uri="{FF2B5EF4-FFF2-40B4-BE49-F238E27FC236}">
                      <a16:creationId xmlns:a16="http://schemas.microsoft.com/office/drawing/2014/main" id="{22C688F9-C2B1-4143-8C5C-DF8337EB318A}"/>
                    </a:ext>
                  </a:extLst>
                </p:cNvPr>
                <p:cNvSpPr/>
                <p:nvPr/>
              </p:nvSpPr>
              <p:spPr bwMode="auto">
                <a:xfrm rot="5400000">
                  <a:off x="4158806" y="573927"/>
                  <a:ext cx="1038266" cy="1038264"/>
                </a:xfrm>
                <a:prstGeom prst="ellipse">
                  <a:avLst/>
                </a:prstGeom>
                <a:solidFill>
                  <a:schemeClr val="bg1"/>
                </a:solidFill>
                <a:ln w="2540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4B53BC"/>
                    </a:solidFill>
                    <a:effectLst/>
                    <a:uLnTx/>
                    <a:uFillTx/>
                    <a:latin typeface="Segoe UI Semibold"/>
                    <a:ea typeface="Segoe UI" pitchFamily="34" charset="0"/>
                    <a:cs typeface="Segoe UI" pitchFamily="34" charset="0"/>
                  </a:endParaRPr>
                </a:p>
              </p:txBody>
            </p:sp>
          </p:grpSp>
          <p:sp>
            <p:nvSpPr>
              <p:cNvPr id="38" name="light" title="Icon of a lightbulb">
                <a:extLst>
                  <a:ext uri="{FF2B5EF4-FFF2-40B4-BE49-F238E27FC236}">
                    <a16:creationId xmlns:a16="http://schemas.microsoft.com/office/drawing/2014/main" id="{1082FD7A-9ACC-484A-A54B-B9FC5E1F1D61}"/>
                  </a:ext>
                </a:extLst>
              </p:cNvPr>
              <p:cNvSpPr>
                <a:spLocks noChangeAspect="1" noEditPoints="1"/>
              </p:cNvSpPr>
              <p:nvPr/>
            </p:nvSpPr>
            <p:spPr bwMode="auto">
              <a:xfrm>
                <a:off x="4493030" y="1038450"/>
                <a:ext cx="369820" cy="549056"/>
              </a:xfrm>
              <a:custGeom>
                <a:avLst/>
                <a:gdLst>
                  <a:gd name="T0" fmla="*/ 156 w 224"/>
                  <a:gd name="T1" fmla="*/ 312 h 334"/>
                  <a:gd name="T2" fmla="*/ 134 w 224"/>
                  <a:gd name="T3" fmla="*/ 334 h 334"/>
                  <a:gd name="T4" fmla="*/ 89 w 224"/>
                  <a:gd name="T5" fmla="*/ 334 h 334"/>
                  <a:gd name="T6" fmla="*/ 67 w 224"/>
                  <a:gd name="T7" fmla="*/ 312 h 334"/>
                  <a:gd name="T8" fmla="*/ 67 w 224"/>
                  <a:gd name="T9" fmla="*/ 261 h 334"/>
                  <a:gd name="T10" fmla="*/ 37 w 224"/>
                  <a:gd name="T11" fmla="*/ 195 h 334"/>
                  <a:gd name="T12" fmla="*/ 27 w 224"/>
                  <a:gd name="T13" fmla="*/ 185 h 334"/>
                  <a:gd name="T14" fmla="*/ 0 w 224"/>
                  <a:gd name="T15" fmla="*/ 112 h 334"/>
                  <a:gd name="T16" fmla="*/ 112 w 224"/>
                  <a:gd name="T17" fmla="*/ 0 h 334"/>
                  <a:gd name="T18" fmla="*/ 224 w 224"/>
                  <a:gd name="T19" fmla="*/ 112 h 334"/>
                  <a:gd name="T20" fmla="*/ 197 w 224"/>
                  <a:gd name="T21" fmla="*/ 185 h 334"/>
                  <a:gd name="T22" fmla="*/ 200 w 224"/>
                  <a:gd name="T23" fmla="*/ 181 h 334"/>
                  <a:gd name="T24" fmla="*/ 197 w 224"/>
                  <a:gd name="T25" fmla="*/ 185 h 334"/>
                  <a:gd name="T26" fmla="*/ 156 w 224"/>
                  <a:gd name="T27" fmla="*/ 265 h 334"/>
                  <a:gd name="T28" fmla="*/ 156 w 224"/>
                  <a:gd name="T29" fmla="*/ 312 h 334"/>
                  <a:gd name="T30" fmla="*/ 156 w 224"/>
                  <a:gd name="T31" fmla="*/ 312 h 334"/>
                  <a:gd name="T32" fmla="*/ 67 w 224"/>
                  <a:gd name="T33" fmla="*/ 269 h 334"/>
                  <a:gd name="T34" fmla="*/ 156 w 224"/>
                  <a:gd name="T35" fmla="*/ 26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4" h="334">
                    <a:moveTo>
                      <a:pt x="156" y="312"/>
                    </a:moveTo>
                    <a:cubicBezTo>
                      <a:pt x="156" y="324"/>
                      <a:pt x="146" y="334"/>
                      <a:pt x="134" y="334"/>
                    </a:cubicBezTo>
                    <a:cubicBezTo>
                      <a:pt x="89" y="334"/>
                      <a:pt x="89" y="334"/>
                      <a:pt x="89" y="334"/>
                    </a:cubicBezTo>
                    <a:cubicBezTo>
                      <a:pt x="76" y="334"/>
                      <a:pt x="67" y="324"/>
                      <a:pt x="67" y="312"/>
                    </a:cubicBezTo>
                    <a:cubicBezTo>
                      <a:pt x="67" y="312"/>
                      <a:pt x="67" y="300"/>
                      <a:pt x="67" y="261"/>
                    </a:cubicBezTo>
                    <a:cubicBezTo>
                      <a:pt x="67" y="221"/>
                      <a:pt x="37" y="195"/>
                      <a:pt x="37" y="195"/>
                    </a:cubicBezTo>
                    <a:cubicBezTo>
                      <a:pt x="27" y="185"/>
                      <a:pt x="27" y="185"/>
                      <a:pt x="27" y="185"/>
                    </a:cubicBezTo>
                    <a:cubicBezTo>
                      <a:pt x="10" y="166"/>
                      <a:pt x="0" y="140"/>
                      <a:pt x="0" y="112"/>
                    </a:cubicBezTo>
                    <a:cubicBezTo>
                      <a:pt x="0" y="50"/>
                      <a:pt x="50" y="0"/>
                      <a:pt x="112" y="0"/>
                    </a:cubicBezTo>
                    <a:cubicBezTo>
                      <a:pt x="174" y="0"/>
                      <a:pt x="224" y="50"/>
                      <a:pt x="224" y="112"/>
                    </a:cubicBezTo>
                    <a:cubicBezTo>
                      <a:pt x="224" y="140"/>
                      <a:pt x="214" y="166"/>
                      <a:pt x="197" y="185"/>
                    </a:cubicBezTo>
                    <a:moveTo>
                      <a:pt x="200" y="181"/>
                    </a:moveTo>
                    <a:cubicBezTo>
                      <a:pt x="197" y="185"/>
                      <a:pt x="197" y="185"/>
                      <a:pt x="197" y="185"/>
                    </a:cubicBezTo>
                    <a:cubicBezTo>
                      <a:pt x="197" y="185"/>
                      <a:pt x="156" y="217"/>
                      <a:pt x="156" y="265"/>
                    </a:cubicBezTo>
                    <a:cubicBezTo>
                      <a:pt x="156" y="312"/>
                      <a:pt x="156" y="312"/>
                      <a:pt x="156" y="312"/>
                    </a:cubicBezTo>
                    <a:cubicBezTo>
                      <a:pt x="156" y="312"/>
                      <a:pt x="156" y="312"/>
                      <a:pt x="156" y="312"/>
                    </a:cubicBezTo>
                    <a:moveTo>
                      <a:pt x="67" y="269"/>
                    </a:moveTo>
                    <a:cubicBezTo>
                      <a:pt x="156" y="269"/>
                      <a:pt x="156" y="269"/>
                      <a:pt x="156" y="269"/>
                    </a:cubicBezTo>
                  </a:path>
                </a:pathLst>
              </a:custGeom>
              <a:noFill/>
              <a:ln w="12700" cap="sq">
                <a:solidFill>
                  <a:srgbClr val="4B53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grpSp>
        <p:nvGrpSpPr>
          <p:cNvPr id="45" name="Group 44">
            <a:extLst>
              <a:ext uri="{FF2B5EF4-FFF2-40B4-BE49-F238E27FC236}">
                <a16:creationId xmlns:a16="http://schemas.microsoft.com/office/drawing/2014/main" id="{F54646BA-E393-4ED9-A3EF-08B12F4ABB97}"/>
              </a:ext>
            </a:extLst>
          </p:cNvPr>
          <p:cNvGrpSpPr/>
          <p:nvPr/>
        </p:nvGrpSpPr>
        <p:grpSpPr>
          <a:xfrm>
            <a:off x="6845607" y="289560"/>
            <a:ext cx="1198798" cy="1622817"/>
            <a:chOff x="6845607" y="289560"/>
            <a:chExt cx="1198798" cy="1622817"/>
          </a:xfrm>
        </p:grpSpPr>
        <p:sp>
          <p:nvSpPr>
            <p:cNvPr id="32" name="Rectangle 31">
              <a:extLst>
                <a:ext uri="{FF2B5EF4-FFF2-40B4-BE49-F238E27FC236}">
                  <a16:creationId xmlns:a16="http://schemas.microsoft.com/office/drawing/2014/main" id="{F5541E95-8ADF-496D-AF17-D42E48537C0B}"/>
                </a:ext>
              </a:extLst>
            </p:cNvPr>
            <p:cNvSpPr/>
            <p:nvPr/>
          </p:nvSpPr>
          <p:spPr bwMode="auto">
            <a:xfrm>
              <a:off x="7184575" y="289560"/>
              <a:ext cx="520860" cy="604912"/>
            </a:xfrm>
            <a:prstGeom prst="rect">
              <a:avLst/>
            </a:pr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nvGrpSpPr>
            <p:cNvPr id="42" name="Group 41">
              <a:extLst>
                <a:ext uri="{FF2B5EF4-FFF2-40B4-BE49-F238E27FC236}">
                  <a16:creationId xmlns:a16="http://schemas.microsoft.com/office/drawing/2014/main" id="{F8D7DAC6-DD0A-403F-92A3-1C8FD5C549F6}"/>
                </a:ext>
              </a:extLst>
            </p:cNvPr>
            <p:cNvGrpSpPr/>
            <p:nvPr/>
          </p:nvGrpSpPr>
          <p:grpSpPr>
            <a:xfrm>
              <a:off x="6845607" y="713581"/>
              <a:ext cx="1198798" cy="1198796"/>
              <a:chOff x="6845607" y="713581"/>
              <a:chExt cx="1198798" cy="1198796"/>
            </a:xfrm>
          </p:grpSpPr>
          <p:grpSp>
            <p:nvGrpSpPr>
              <p:cNvPr id="35" name="Group 34">
                <a:extLst>
                  <a:ext uri="{FF2B5EF4-FFF2-40B4-BE49-F238E27FC236}">
                    <a16:creationId xmlns:a16="http://schemas.microsoft.com/office/drawing/2014/main" id="{5F30D034-006A-46E2-9F58-6BAB80FF1B68}"/>
                  </a:ext>
                </a:extLst>
              </p:cNvPr>
              <p:cNvGrpSpPr/>
              <p:nvPr/>
            </p:nvGrpSpPr>
            <p:grpSpPr>
              <a:xfrm>
                <a:off x="6845607" y="713581"/>
                <a:ext cx="1198798" cy="1198796"/>
                <a:chOff x="6845607" y="493662"/>
                <a:chExt cx="1198798" cy="1198796"/>
              </a:xfrm>
            </p:grpSpPr>
            <p:sp>
              <p:nvSpPr>
                <p:cNvPr id="22" name="Arc 21">
                  <a:extLst>
                    <a:ext uri="{FF2B5EF4-FFF2-40B4-BE49-F238E27FC236}">
                      <a16:creationId xmlns:a16="http://schemas.microsoft.com/office/drawing/2014/main" id="{952D963E-0212-49B8-957D-B6F0042CAD5E}"/>
                    </a:ext>
                  </a:extLst>
                </p:cNvPr>
                <p:cNvSpPr/>
                <p:nvPr/>
              </p:nvSpPr>
              <p:spPr bwMode="auto">
                <a:xfrm rot="8100000">
                  <a:off x="6845607" y="493662"/>
                  <a:ext cx="1198798" cy="1198796"/>
                </a:xfrm>
                <a:prstGeom prst="arc">
                  <a:avLst/>
                </a:prstGeom>
                <a:solidFill>
                  <a:schemeClr val="bg1">
                    <a:lumMod val="9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4B53BC"/>
                    </a:solidFill>
                    <a:effectLst/>
                    <a:uLnTx/>
                    <a:uFillTx/>
                    <a:latin typeface="Segoe UI"/>
                    <a:ea typeface="+mn-ea"/>
                    <a:cs typeface="Segoe UI" pitchFamily="34" charset="0"/>
                  </a:endParaRPr>
                </a:p>
              </p:txBody>
            </p:sp>
            <p:sp>
              <p:nvSpPr>
                <p:cNvPr id="23" name="Oval 22">
                  <a:extLst>
                    <a:ext uri="{FF2B5EF4-FFF2-40B4-BE49-F238E27FC236}">
                      <a16:creationId xmlns:a16="http://schemas.microsoft.com/office/drawing/2014/main" id="{90BE99E7-76E6-4403-9705-4F6101333AD8}"/>
                    </a:ext>
                  </a:extLst>
                </p:cNvPr>
                <p:cNvSpPr/>
                <p:nvPr/>
              </p:nvSpPr>
              <p:spPr bwMode="auto">
                <a:xfrm rot="5400000">
                  <a:off x="6925872" y="573928"/>
                  <a:ext cx="1038266" cy="1038264"/>
                </a:xfrm>
                <a:prstGeom prst="ellipse">
                  <a:avLst/>
                </a:prstGeom>
                <a:solidFill>
                  <a:schemeClr val="bg1"/>
                </a:solidFill>
                <a:ln w="2540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4B53BC"/>
                    </a:solidFill>
                    <a:effectLst/>
                    <a:uLnTx/>
                    <a:uFillTx/>
                    <a:latin typeface="Segoe UI Semibold"/>
                    <a:ea typeface="Segoe UI" pitchFamily="34" charset="0"/>
                    <a:cs typeface="Segoe UI" pitchFamily="34" charset="0"/>
                  </a:endParaRPr>
                </a:p>
              </p:txBody>
            </p:sp>
          </p:grpSp>
          <p:sp>
            <p:nvSpPr>
              <p:cNvPr id="39" name="transform" title="Icon of a circle and a square with two curved lines making a cycle">
                <a:extLst>
                  <a:ext uri="{FF2B5EF4-FFF2-40B4-BE49-F238E27FC236}">
                    <a16:creationId xmlns:a16="http://schemas.microsoft.com/office/drawing/2014/main" id="{504A8CE1-AE3F-444D-B4C0-46C019A46624}"/>
                  </a:ext>
                </a:extLst>
              </p:cNvPr>
              <p:cNvSpPr>
                <a:spLocks noChangeAspect="1" noEditPoints="1"/>
              </p:cNvSpPr>
              <p:nvPr/>
            </p:nvSpPr>
            <p:spPr bwMode="auto">
              <a:xfrm>
                <a:off x="7208911" y="1017861"/>
                <a:ext cx="472190" cy="590236"/>
              </a:xfrm>
              <a:custGeom>
                <a:avLst/>
                <a:gdLst>
                  <a:gd name="T0" fmla="*/ 1 w 286"/>
                  <a:gd name="T1" fmla="*/ 202 h 358"/>
                  <a:gd name="T2" fmla="*/ 0 w 286"/>
                  <a:gd name="T3" fmla="*/ 181 h 358"/>
                  <a:gd name="T4" fmla="*/ 143 w 286"/>
                  <a:gd name="T5" fmla="*/ 38 h 358"/>
                  <a:gd name="T6" fmla="*/ 162 w 286"/>
                  <a:gd name="T7" fmla="*/ 39 h 358"/>
                  <a:gd name="T8" fmla="*/ 103 w 286"/>
                  <a:gd name="T9" fmla="*/ 319 h 358"/>
                  <a:gd name="T10" fmla="*/ 143 w 286"/>
                  <a:gd name="T11" fmla="*/ 324 h 358"/>
                  <a:gd name="T12" fmla="*/ 286 w 286"/>
                  <a:gd name="T13" fmla="*/ 181 h 358"/>
                  <a:gd name="T14" fmla="*/ 285 w 286"/>
                  <a:gd name="T15" fmla="*/ 164 h 358"/>
                  <a:gd name="T16" fmla="*/ 143 w 286"/>
                  <a:gd name="T17" fmla="*/ 294 h 358"/>
                  <a:gd name="T18" fmla="*/ 102 w 286"/>
                  <a:gd name="T19" fmla="*/ 318 h 358"/>
                  <a:gd name="T20" fmla="*/ 127 w 286"/>
                  <a:gd name="T21" fmla="*/ 358 h 358"/>
                  <a:gd name="T22" fmla="*/ 122 w 286"/>
                  <a:gd name="T23" fmla="*/ 64 h 358"/>
                  <a:gd name="T24" fmla="*/ 163 w 286"/>
                  <a:gd name="T25" fmla="*/ 40 h 358"/>
                  <a:gd name="T26" fmla="*/ 138 w 286"/>
                  <a:gd name="T27" fmla="*/ 0 h 358"/>
                  <a:gd name="T28" fmla="*/ 260 w 286"/>
                  <a:gd name="T29" fmla="*/ 77 h 358"/>
                  <a:gd name="T30" fmla="*/ 201 w 286"/>
                  <a:gd name="T31" fmla="*/ 77 h 358"/>
                  <a:gd name="T32" fmla="*/ 201 w 286"/>
                  <a:gd name="T33" fmla="*/ 135 h 358"/>
                  <a:gd name="T34" fmla="*/ 260 w 286"/>
                  <a:gd name="T35" fmla="*/ 135 h 358"/>
                  <a:gd name="T36" fmla="*/ 260 w 286"/>
                  <a:gd name="T37" fmla="*/ 77 h 358"/>
                  <a:gd name="T38" fmla="*/ 41 w 286"/>
                  <a:gd name="T39" fmla="*/ 301 h 358"/>
                  <a:gd name="T40" fmla="*/ 83 w 286"/>
                  <a:gd name="T41" fmla="*/ 260 h 358"/>
                  <a:gd name="T42" fmla="*/ 41 w 286"/>
                  <a:gd name="T43" fmla="*/ 219 h 358"/>
                  <a:gd name="T44" fmla="*/ 0 w 286"/>
                  <a:gd name="T45" fmla="*/ 260 h 358"/>
                  <a:gd name="T46" fmla="*/ 41 w 286"/>
                  <a:gd name="T47" fmla="*/ 30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6" h="358">
                    <a:moveTo>
                      <a:pt x="1" y="202"/>
                    </a:moveTo>
                    <a:cubicBezTo>
                      <a:pt x="1" y="195"/>
                      <a:pt x="0" y="188"/>
                      <a:pt x="0" y="181"/>
                    </a:cubicBezTo>
                    <a:cubicBezTo>
                      <a:pt x="0" y="102"/>
                      <a:pt x="64" y="38"/>
                      <a:pt x="143" y="38"/>
                    </a:cubicBezTo>
                    <a:cubicBezTo>
                      <a:pt x="150" y="38"/>
                      <a:pt x="156" y="39"/>
                      <a:pt x="162" y="39"/>
                    </a:cubicBezTo>
                    <a:moveTo>
                      <a:pt x="103" y="319"/>
                    </a:moveTo>
                    <a:cubicBezTo>
                      <a:pt x="116" y="322"/>
                      <a:pt x="129" y="324"/>
                      <a:pt x="143" y="324"/>
                    </a:cubicBezTo>
                    <a:cubicBezTo>
                      <a:pt x="222" y="324"/>
                      <a:pt x="286" y="260"/>
                      <a:pt x="286" y="181"/>
                    </a:cubicBezTo>
                    <a:cubicBezTo>
                      <a:pt x="286" y="175"/>
                      <a:pt x="286" y="169"/>
                      <a:pt x="285" y="164"/>
                    </a:cubicBezTo>
                    <a:moveTo>
                      <a:pt x="143" y="294"/>
                    </a:moveTo>
                    <a:cubicBezTo>
                      <a:pt x="102" y="318"/>
                      <a:pt x="102" y="318"/>
                      <a:pt x="102" y="318"/>
                    </a:cubicBezTo>
                    <a:cubicBezTo>
                      <a:pt x="127" y="358"/>
                      <a:pt x="127" y="358"/>
                      <a:pt x="127" y="358"/>
                    </a:cubicBezTo>
                    <a:moveTo>
                      <a:pt x="122" y="64"/>
                    </a:moveTo>
                    <a:cubicBezTo>
                      <a:pt x="163" y="40"/>
                      <a:pt x="163" y="40"/>
                      <a:pt x="163" y="40"/>
                    </a:cubicBezTo>
                    <a:cubicBezTo>
                      <a:pt x="138" y="0"/>
                      <a:pt x="138" y="0"/>
                      <a:pt x="138" y="0"/>
                    </a:cubicBezTo>
                    <a:moveTo>
                      <a:pt x="260" y="77"/>
                    </a:moveTo>
                    <a:cubicBezTo>
                      <a:pt x="201" y="77"/>
                      <a:pt x="201" y="77"/>
                      <a:pt x="201" y="77"/>
                    </a:cubicBezTo>
                    <a:cubicBezTo>
                      <a:pt x="201" y="135"/>
                      <a:pt x="201" y="135"/>
                      <a:pt x="201" y="135"/>
                    </a:cubicBezTo>
                    <a:cubicBezTo>
                      <a:pt x="260" y="135"/>
                      <a:pt x="260" y="135"/>
                      <a:pt x="260" y="135"/>
                    </a:cubicBezTo>
                    <a:lnTo>
                      <a:pt x="260" y="77"/>
                    </a:lnTo>
                    <a:close/>
                    <a:moveTo>
                      <a:pt x="41" y="301"/>
                    </a:moveTo>
                    <a:cubicBezTo>
                      <a:pt x="64" y="301"/>
                      <a:pt x="83" y="283"/>
                      <a:pt x="83" y="260"/>
                    </a:cubicBezTo>
                    <a:cubicBezTo>
                      <a:pt x="83" y="237"/>
                      <a:pt x="64" y="219"/>
                      <a:pt x="41" y="219"/>
                    </a:cubicBezTo>
                    <a:cubicBezTo>
                      <a:pt x="19" y="219"/>
                      <a:pt x="0" y="237"/>
                      <a:pt x="0" y="260"/>
                    </a:cubicBezTo>
                    <a:cubicBezTo>
                      <a:pt x="0" y="283"/>
                      <a:pt x="19" y="301"/>
                      <a:pt x="41" y="301"/>
                    </a:cubicBezTo>
                    <a:close/>
                  </a:path>
                </a:pathLst>
              </a:custGeom>
              <a:noFill/>
              <a:ln w="12700" cap="flat">
                <a:solidFill>
                  <a:srgbClr val="4B53BC"/>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grpSp>
      <p:grpSp>
        <p:nvGrpSpPr>
          <p:cNvPr id="46" name="Group 45">
            <a:extLst>
              <a:ext uri="{FF2B5EF4-FFF2-40B4-BE49-F238E27FC236}">
                <a16:creationId xmlns:a16="http://schemas.microsoft.com/office/drawing/2014/main" id="{E6BD4AEA-0C7B-4AB8-AE62-323383E396C6}"/>
              </a:ext>
            </a:extLst>
          </p:cNvPr>
          <p:cNvGrpSpPr/>
          <p:nvPr/>
        </p:nvGrpSpPr>
        <p:grpSpPr>
          <a:xfrm>
            <a:off x="9612673" y="289560"/>
            <a:ext cx="1198798" cy="1622818"/>
            <a:chOff x="9612673" y="289560"/>
            <a:chExt cx="1198798" cy="1622818"/>
          </a:xfrm>
        </p:grpSpPr>
        <p:sp>
          <p:nvSpPr>
            <p:cNvPr id="33" name="Rectangle 32">
              <a:extLst>
                <a:ext uri="{FF2B5EF4-FFF2-40B4-BE49-F238E27FC236}">
                  <a16:creationId xmlns:a16="http://schemas.microsoft.com/office/drawing/2014/main" id="{36F0F7D0-9095-4EDE-9CDF-D20039B3CB3F}"/>
                </a:ext>
              </a:extLst>
            </p:cNvPr>
            <p:cNvSpPr/>
            <p:nvPr/>
          </p:nvSpPr>
          <p:spPr bwMode="auto">
            <a:xfrm>
              <a:off x="9951641" y="289560"/>
              <a:ext cx="520860" cy="604912"/>
            </a:xfrm>
            <a:prstGeom prst="rect">
              <a:avLst/>
            </a:pr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nvGrpSpPr>
            <p:cNvPr id="43" name="Group 42">
              <a:extLst>
                <a:ext uri="{FF2B5EF4-FFF2-40B4-BE49-F238E27FC236}">
                  <a16:creationId xmlns:a16="http://schemas.microsoft.com/office/drawing/2014/main" id="{37CB2868-056C-42C2-AFAC-7222CD602A24}"/>
                </a:ext>
              </a:extLst>
            </p:cNvPr>
            <p:cNvGrpSpPr/>
            <p:nvPr/>
          </p:nvGrpSpPr>
          <p:grpSpPr>
            <a:xfrm>
              <a:off x="9612673" y="713582"/>
              <a:ext cx="1198798" cy="1198796"/>
              <a:chOff x="9612673" y="713582"/>
              <a:chExt cx="1198798" cy="1198796"/>
            </a:xfrm>
          </p:grpSpPr>
          <p:grpSp>
            <p:nvGrpSpPr>
              <p:cNvPr id="34" name="Group 33">
                <a:extLst>
                  <a:ext uri="{FF2B5EF4-FFF2-40B4-BE49-F238E27FC236}">
                    <a16:creationId xmlns:a16="http://schemas.microsoft.com/office/drawing/2014/main" id="{CA8CEA38-13EB-4A14-8427-31E5DD8AA96D}"/>
                  </a:ext>
                </a:extLst>
              </p:cNvPr>
              <p:cNvGrpSpPr/>
              <p:nvPr/>
            </p:nvGrpSpPr>
            <p:grpSpPr>
              <a:xfrm>
                <a:off x="9612673" y="713582"/>
                <a:ext cx="1198798" cy="1198796"/>
                <a:chOff x="9612673" y="493663"/>
                <a:chExt cx="1198798" cy="1198796"/>
              </a:xfrm>
            </p:grpSpPr>
            <p:sp>
              <p:nvSpPr>
                <p:cNvPr id="25" name="Arc 24">
                  <a:extLst>
                    <a:ext uri="{FF2B5EF4-FFF2-40B4-BE49-F238E27FC236}">
                      <a16:creationId xmlns:a16="http://schemas.microsoft.com/office/drawing/2014/main" id="{35D86757-F7C4-4DC5-9EE0-940D43F1CD79}"/>
                    </a:ext>
                  </a:extLst>
                </p:cNvPr>
                <p:cNvSpPr/>
                <p:nvPr/>
              </p:nvSpPr>
              <p:spPr bwMode="auto">
                <a:xfrm rot="8100000">
                  <a:off x="9612673" y="493663"/>
                  <a:ext cx="1198798" cy="1198796"/>
                </a:xfrm>
                <a:prstGeom prst="arc">
                  <a:avLst/>
                </a:prstGeom>
                <a:solidFill>
                  <a:schemeClr val="bg1">
                    <a:lumMod val="9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4B53BC"/>
                    </a:solidFill>
                    <a:effectLst/>
                    <a:uLnTx/>
                    <a:uFillTx/>
                    <a:latin typeface="Segoe UI"/>
                    <a:ea typeface="+mn-ea"/>
                    <a:cs typeface="Segoe UI" pitchFamily="34" charset="0"/>
                  </a:endParaRPr>
                </a:p>
              </p:txBody>
            </p:sp>
            <p:sp>
              <p:nvSpPr>
                <p:cNvPr id="26" name="Oval 25">
                  <a:extLst>
                    <a:ext uri="{FF2B5EF4-FFF2-40B4-BE49-F238E27FC236}">
                      <a16:creationId xmlns:a16="http://schemas.microsoft.com/office/drawing/2014/main" id="{E33DAE8A-AAEB-40E2-9B4D-0C41DCF2A76C}"/>
                    </a:ext>
                  </a:extLst>
                </p:cNvPr>
                <p:cNvSpPr/>
                <p:nvPr/>
              </p:nvSpPr>
              <p:spPr bwMode="auto">
                <a:xfrm rot="5400000">
                  <a:off x="9692938" y="573929"/>
                  <a:ext cx="1038266" cy="1038264"/>
                </a:xfrm>
                <a:prstGeom prst="ellipse">
                  <a:avLst/>
                </a:prstGeom>
                <a:solidFill>
                  <a:schemeClr val="bg1"/>
                </a:solidFill>
                <a:ln w="2540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4B53BC"/>
                    </a:solidFill>
                    <a:effectLst/>
                    <a:uLnTx/>
                    <a:uFillTx/>
                    <a:latin typeface="Segoe UI Semibold"/>
                    <a:ea typeface="Segoe UI" pitchFamily="34" charset="0"/>
                    <a:cs typeface="Segoe UI" pitchFamily="34" charset="0"/>
                  </a:endParaRPr>
                </a:p>
              </p:txBody>
            </p:sp>
          </p:grpSp>
          <p:sp>
            <p:nvSpPr>
              <p:cNvPr id="40" name="IoT" title="Icon of five circles that all connect to a center circle">
                <a:extLst>
                  <a:ext uri="{FF2B5EF4-FFF2-40B4-BE49-F238E27FC236}">
                    <a16:creationId xmlns:a16="http://schemas.microsoft.com/office/drawing/2014/main" id="{4041D765-D53C-4DF0-9899-8A308D6CCEA5}"/>
                  </a:ext>
                </a:extLst>
              </p:cNvPr>
              <p:cNvSpPr>
                <a:spLocks noChangeAspect="1" noEditPoints="1"/>
              </p:cNvSpPr>
              <p:nvPr/>
            </p:nvSpPr>
            <p:spPr bwMode="auto">
              <a:xfrm>
                <a:off x="9937543" y="1038011"/>
                <a:ext cx="549058" cy="549938"/>
              </a:xfrm>
              <a:custGeom>
                <a:avLst/>
                <a:gdLst>
                  <a:gd name="T0" fmla="*/ 235 w 352"/>
                  <a:gd name="T1" fmla="*/ 176 h 352"/>
                  <a:gd name="T2" fmla="*/ 176 w 352"/>
                  <a:gd name="T3" fmla="*/ 235 h 352"/>
                  <a:gd name="T4" fmla="*/ 117 w 352"/>
                  <a:gd name="T5" fmla="*/ 176 h 352"/>
                  <a:gd name="T6" fmla="*/ 176 w 352"/>
                  <a:gd name="T7" fmla="*/ 117 h 352"/>
                  <a:gd name="T8" fmla="*/ 235 w 352"/>
                  <a:gd name="T9" fmla="*/ 176 h 352"/>
                  <a:gd name="T10" fmla="*/ 270 w 352"/>
                  <a:gd name="T11" fmla="*/ 0 h 352"/>
                  <a:gd name="T12" fmla="*/ 235 w 352"/>
                  <a:gd name="T13" fmla="*/ 35 h 352"/>
                  <a:gd name="T14" fmla="*/ 270 w 352"/>
                  <a:gd name="T15" fmla="*/ 70 h 352"/>
                  <a:gd name="T16" fmla="*/ 305 w 352"/>
                  <a:gd name="T17" fmla="*/ 35 h 352"/>
                  <a:gd name="T18" fmla="*/ 270 w 352"/>
                  <a:gd name="T19" fmla="*/ 0 h 352"/>
                  <a:gd name="T20" fmla="*/ 82 w 352"/>
                  <a:gd name="T21" fmla="*/ 23 h 352"/>
                  <a:gd name="T22" fmla="*/ 47 w 352"/>
                  <a:gd name="T23" fmla="*/ 59 h 352"/>
                  <a:gd name="T24" fmla="*/ 82 w 352"/>
                  <a:gd name="T25" fmla="*/ 94 h 352"/>
                  <a:gd name="T26" fmla="*/ 117 w 352"/>
                  <a:gd name="T27" fmla="*/ 59 h 352"/>
                  <a:gd name="T28" fmla="*/ 82 w 352"/>
                  <a:gd name="T29" fmla="*/ 23 h 352"/>
                  <a:gd name="T30" fmla="*/ 35 w 352"/>
                  <a:gd name="T31" fmla="*/ 211 h 352"/>
                  <a:gd name="T32" fmla="*/ 0 w 352"/>
                  <a:gd name="T33" fmla="*/ 246 h 352"/>
                  <a:gd name="T34" fmla="*/ 35 w 352"/>
                  <a:gd name="T35" fmla="*/ 282 h 352"/>
                  <a:gd name="T36" fmla="*/ 70 w 352"/>
                  <a:gd name="T37" fmla="*/ 246 h 352"/>
                  <a:gd name="T38" fmla="*/ 35 w 352"/>
                  <a:gd name="T39" fmla="*/ 211 h 352"/>
                  <a:gd name="T40" fmla="*/ 223 w 352"/>
                  <a:gd name="T41" fmla="*/ 282 h 352"/>
                  <a:gd name="T42" fmla="*/ 188 w 352"/>
                  <a:gd name="T43" fmla="*/ 317 h 352"/>
                  <a:gd name="T44" fmla="*/ 223 w 352"/>
                  <a:gd name="T45" fmla="*/ 352 h 352"/>
                  <a:gd name="T46" fmla="*/ 258 w 352"/>
                  <a:gd name="T47" fmla="*/ 317 h 352"/>
                  <a:gd name="T48" fmla="*/ 223 w 352"/>
                  <a:gd name="T49" fmla="*/ 282 h 352"/>
                  <a:gd name="T50" fmla="*/ 317 w 352"/>
                  <a:gd name="T51" fmla="*/ 164 h 352"/>
                  <a:gd name="T52" fmla="*/ 282 w 352"/>
                  <a:gd name="T53" fmla="*/ 199 h 352"/>
                  <a:gd name="T54" fmla="*/ 317 w 352"/>
                  <a:gd name="T55" fmla="*/ 235 h 352"/>
                  <a:gd name="T56" fmla="*/ 352 w 352"/>
                  <a:gd name="T57" fmla="*/ 199 h 352"/>
                  <a:gd name="T58" fmla="*/ 317 w 352"/>
                  <a:gd name="T59" fmla="*/ 164 h 352"/>
                  <a:gd name="T60" fmla="*/ 250 w 352"/>
                  <a:gd name="T61" fmla="*/ 64 h 352"/>
                  <a:gd name="T62" fmla="*/ 209 w 352"/>
                  <a:gd name="T63" fmla="*/ 127 h 352"/>
                  <a:gd name="T64" fmla="*/ 139 w 352"/>
                  <a:gd name="T65" fmla="*/ 130 h 352"/>
                  <a:gd name="T66" fmla="*/ 104 w 352"/>
                  <a:gd name="T67" fmla="*/ 86 h 352"/>
                  <a:gd name="T68" fmla="*/ 67 w 352"/>
                  <a:gd name="T69" fmla="*/ 231 h 352"/>
                  <a:gd name="T70" fmla="*/ 124 w 352"/>
                  <a:gd name="T71" fmla="*/ 202 h 352"/>
                  <a:gd name="T72" fmla="*/ 212 w 352"/>
                  <a:gd name="T73" fmla="*/ 283 h 352"/>
                  <a:gd name="T74" fmla="*/ 195 w 352"/>
                  <a:gd name="T75" fmla="*/ 232 h 352"/>
                  <a:gd name="T76" fmla="*/ 234 w 352"/>
                  <a:gd name="T77" fmla="*/ 186 h 352"/>
                  <a:gd name="T78" fmla="*/ 282 w 352"/>
                  <a:gd name="T79" fmla="*/ 19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2" h="352">
                    <a:moveTo>
                      <a:pt x="235" y="176"/>
                    </a:moveTo>
                    <a:cubicBezTo>
                      <a:pt x="235" y="208"/>
                      <a:pt x="208" y="235"/>
                      <a:pt x="176" y="235"/>
                    </a:cubicBezTo>
                    <a:cubicBezTo>
                      <a:pt x="144" y="235"/>
                      <a:pt x="117" y="208"/>
                      <a:pt x="117" y="176"/>
                    </a:cubicBezTo>
                    <a:cubicBezTo>
                      <a:pt x="117" y="144"/>
                      <a:pt x="144" y="117"/>
                      <a:pt x="176" y="117"/>
                    </a:cubicBezTo>
                    <a:cubicBezTo>
                      <a:pt x="208" y="117"/>
                      <a:pt x="235" y="144"/>
                      <a:pt x="235" y="176"/>
                    </a:cubicBezTo>
                    <a:close/>
                    <a:moveTo>
                      <a:pt x="270" y="0"/>
                    </a:moveTo>
                    <a:cubicBezTo>
                      <a:pt x="250" y="0"/>
                      <a:pt x="235" y="16"/>
                      <a:pt x="235" y="35"/>
                    </a:cubicBezTo>
                    <a:cubicBezTo>
                      <a:pt x="235" y="55"/>
                      <a:pt x="250" y="70"/>
                      <a:pt x="270" y="70"/>
                    </a:cubicBezTo>
                    <a:cubicBezTo>
                      <a:pt x="289" y="70"/>
                      <a:pt x="305" y="55"/>
                      <a:pt x="305" y="35"/>
                    </a:cubicBezTo>
                    <a:cubicBezTo>
                      <a:pt x="305" y="16"/>
                      <a:pt x="289" y="0"/>
                      <a:pt x="270" y="0"/>
                    </a:cubicBezTo>
                    <a:close/>
                    <a:moveTo>
                      <a:pt x="82" y="23"/>
                    </a:moveTo>
                    <a:cubicBezTo>
                      <a:pt x="63" y="23"/>
                      <a:pt x="47" y="39"/>
                      <a:pt x="47" y="59"/>
                    </a:cubicBezTo>
                    <a:cubicBezTo>
                      <a:pt x="47" y="78"/>
                      <a:pt x="63" y="94"/>
                      <a:pt x="82" y="94"/>
                    </a:cubicBezTo>
                    <a:cubicBezTo>
                      <a:pt x="102" y="94"/>
                      <a:pt x="117" y="78"/>
                      <a:pt x="117" y="59"/>
                    </a:cubicBezTo>
                    <a:cubicBezTo>
                      <a:pt x="117" y="39"/>
                      <a:pt x="102" y="23"/>
                      <a:pt x="82" y="23"/>
                    </a:cubicBezTo>
                    <a:close/>
                    <a:moveTo>
                      <a:pt x="35" y="211"/>
                    </a:moveTo>
                    <a:cubicBezTo>
                      <a:pt x="16" y="211"/>
                      <a:pt x="0" y="227"/>
                      <a:pt x="0" y="246"/>
                    </a:cubicBezTo>
                    <a:cubicBezTo>
                      <a:pt x="0" y="266"/>
                      <a:pt x="16" y="282"/>
                      <a:pt x="35" y="282"/>
                    </a:cubicBezTo>
                    <a:cubicBezTo>
                      <a:pt x="55" y="282"/>
                      <a:pt x="70" y="266"/>
                      <a:pt x="70" y="246"/>
                    </a:cubicBezTo>
                    <a:cubicBezTo>
                      <a:pt x="70" y="227"/>
                      <a:pt x="55" y="211"/>
                      <a:pt x="35" y="211"/>
                    </a:cubicBezTo>
                    <a:close/>
                    <a:moveTo>
                      <a:pt x="223" y="282"/>
                    </a:moveTo>
                    <a:cubicBezTo>
                      <a:pt x="203" y="282"/>
                      <a:pt x="188" y="297"/>
                      <a:pt x="188" y="317"/>
                    </a:cubicBezTo>
                    <a:cubicBezTo>
                      <a:pt x="188" y="336"/>
                      <a:pt x="203" y="352"/>
                      <a:pt x="223" y="352"/>
                    </a:cubicBezTo>
                    <a:cubicBezTo>
                      <a:pt x="242" y="352"/>
                      <a:pt x="258" y="336"/>
                      <a:pt x="258" y="317"/>
                    </a:cubicBezTo>
                    <a:cubicBezTo>
                      <a:pt x="258" y="297"/>
                      <a:pt x="242" y="282"/>
                      <a:pt x="223" y="282"/>
                    </a:cubicBezTo>
                    <a:close/>
                    <a:moveTo>
                      <a:pt x="317" y="164"/>
                    </a:moveTo>
                    <a:cubicBezTo>
                      <a:pt x="297" y="164"/>
                      <a:pt x="282" y="180"/>
                      <a:pt x="282" y="199"/>
                    </a:cubicBezTo>
                    <a:cubicBezTo>
                      <a:pt x="282" y="219"/>
                      <a:pt x="297" y="235"/>
                      <a:pt x="317" y="235"/>
                    </a:cubicBezTo>
                    <a:cubicBezTo>
                      <a:pt x="336" y="235"/>
                      <a:pt x="352" y="219"/>
                      <a:pt x="352" y="199"/>
                    </a:cubicBezTo>
                    <a:cubicBezTo>
                      <a:pt x="352" y="180"/>
                      <a:pt x="336" y="164"/>
                      <a:pt x="317" y="164"/>
                    </a:cubicBezTo>
                    <a:close/>
                    <a:moveTo>
                      <a:pt x="250" y="64"/>
                    </a:moveTo>
                    <a:cubicBezTo>
                      <a:pt x="209" y="127"/>
                      <a:pt x="209" y="127"/>
                      <a:pt x="209" y="127"/>
                    </a:cubicBezTo>
                    <a:moveTo>
                      <a:pt x="139" y="130"/>
                    </a:moveTo>
                    <a:cubicBezTo>
                      <a:pt x="104" y="86"/>
                      <a:pt x="104" y="86"/>
                      <a:pt x="104" y="86"/>
                    </a:cubicBezTo>
                    <a:moveTo>
                      <a:pt x="67" y="231"/>
                    </a:moveTo>
                    <a:cubicBezTo>
                      <a:pt x="124" y="202"/>
                      <a:pt x="124" y="202"/>
                      <a:pt x="124" y="202"/>
                    </a:cubicBezTo>
                    <a:moveTo>
                      <a:pt x="212" y="283"/>
                    </a:moveTo>
                    <a:cubicBezTo>
                      <a:pt x="195" y="232"/>
                      <a:pt x="195" y="232"/>
                      <a:pt x="195" y="232"/>
                    </a:cubicBezTo>
                    <a:moveTo>
                      <a:pt x="234" y="186"/>
                    </a:moveTo>
                    <a:cubicBezTo>
                      <a:pt x="282" y="194"/>
                      <a:pt x="282" y="194"/>
                      <a:pt x="282" y="194"/>
                    </a:cubicBezTo>
                  </a:path>
                </a:pathLst>
              </a:custGeom>
              <a:noFill/>
              <a:ln w="12700" cap="sq">
                <a:solidFill>
                  <a:srgbClr val="4B53BC"/>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rPr>
                  <a:t> </a:t>
                </a:r>
              </a:p>
            </p:txBody>
          </p:sp>
        </p:grpSp>
      </p:grpSp>
    </p:spTree>
    <p:extLst>
      <p:ext uri="{BB962C8B-B14F-4D97-AF65-F5344CB8AC3E}">
        <p14:creationId xmlns:p14="http://schemas.microsoft.com/office/powerpoint/2010/main" val="496254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750"/>
                                        <p:tgtEl>
                                          <p:spTgt spid="44"/>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up)">
                                      <p:cBhvr>
                                        <p:cTn id="15" dur="750"/>
                                        <p:tgtEl>
                                          <p:spTgt spid="45"/>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par>
                          <p:cTn id="20" fill="hold">
                            <p:stCondLst>
                              <p:cond delay="2500"/>
                            </p:stCondLst>
                            <p:childTnLst>
                              <p:par>
                                <p:cTn id="21" presetID="22" presetClass="entr" presetSubtype="1"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up)">
                                      <p:cBhvr>
                                        <p:cTn id="23" dur="750"/>
                                        <p:tgtEl>
                                          <p:spTgt spid="46"/>
                                        </p:tgtEl>
                                      </p:cBhvr>
                                    </p:animEffect>
                                  </p:childTnLst>
                                </p:cTn>
                              </p:par>
                            </p:childTnLst>
                          </p:cTn>
                        </p:par>
                        <p:par>
                          <p:cTn id="24" fill="hold">
                            <p:stCondLst>
                              <p:cond delay="3250"/>
                            </p:stCondLst>
                            <p:childTnLst>
                              <p:par>
                                <p:cTn id="25" presetID="10"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C7B23D-9DFD-42E1-8D95-1B6A4CD2AD1D}"/>
              </a:ext>
            </a:extLst>
          </p:cNvPr>
          <p:cNvSpPr/>
          <p:nvPr/>
        </p:nvSpPr>
        <p:spPr bwMode="auto">
          <a:xfrm>
            <a:off x="0" y="3730135"/>
            <a:ext cx="12192000" cy="1238491"/>
          </a:xfrm>
          <a:prstGeom prst="rect">
            <a:avLst/>
          </a:pr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2" name="Rectangle 31">
            <a:extLst>
              <a:ext uri="{FF2B5EF4-FFF2-40B4-BE49-F238E27FC236}">
                <a16:creationId xmlns:a16="http://schemas.microsoft.com/office/drawing/2014/main" id="{E69540BD-2C6F-4BBF-B987-331A3F39113C}"/>
              </a:ext>
            </a:extLst>
          </p:cNvPr>
          <p:cNvSpPr/>
          <p:nvPr/>
        </p:nvSpPr>
        <p:spPr bwMode="auto">
          <a:xfrm>
            <a:off x="3103627" y="3806033"/>
            <a:ext cx="1205440" cy="83099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32563" rtl="0" eaLnBrk="1" fontAlgn="auto" latinLnBrk="0" hangingPunct="1">
              <a:lnSpc>
                <a:spcPct val="100000"/>
              </a:lnSpc>
              <a:spcBef>
                <a:spcPts val="1200"/>
              </a:spcBef>
              <a:spcAft>
                <a:spcPts val="0"/>
              </a:spcAft>
              <a:buClrTx/>
              <a:buSzTx/>
              <a:buFontTx/>
              <a:buNone/>
              <a:tabLst/>
              <a:defRPr/>
            </a:pPr>
            <a:r>
              <a:rPr kumimoji="0" lang="en-US" sz="1800" b="0" i="0" u="none" strike="noStrike" kern="1200" cap="none" spc="20" normalizeH="0" baseline="0" noProof="0">
                <a:ln w="3175">
                  <a:noFill/>
                </a:ln>
                <a:solidFill>
                  <a:srgbClr val="FFFFFF"/>
                </a:solidFill>
                <a:effectLst/>
                <a:uLnTx/>
                <a:uFillTx/>
                <a:latin typeface="Segoe UI"/>
                <a:ea typeface="+mn-ea"/>
                <a:cs typeface="Segoe UI" panose="020B0502040204020203" pitchFamily="34" charset="0"/>
              </a:rPr>
              <a:t>Mobile </a:t>
            </a:r>
            <a:br>
              <a:rPr kumimoji="0" lang="en-US" sz="1800" b="0" i="0" u="none" strike="noStrike" kern="1200" cap="none" spc="20" normalizeH="0" baseline="0" noProof="0">
                <a:ln w="3175">
                  <a:noFill/>
                </a:ln>
                <a:solidFill>
                  <a:srgbClr val="FFFFFF"/>
                </a:solidFill>
                <a:effectLst/>
                <a:uLnTx/>
                <a:uFillTx/>
                <a:latin typeface="Segoe UI"/>
                <a:ea typeface="+mn-ea"/>
                <a:cs typeface="Segoe UI" panose="020B0502040204020203" pitchFamily="34" charset="0"/>
              </a:rPr>
            </a:br>
            <a:r>
              <a:rPr kumimoji="0" lang="en-US" sz="1800" b="0" i="0" u="none" strike="noStrike" kern="1200" cap="none" spc="20" normalizeH="0" baseline="0" noProof="0">
                <a:ln w="3175">
                  <a:noFill/>
                </a:ln>
                <a:solidFill>
                  <a:srgbClr val="FFFFFF"/>
                </a:solidFill>
                <a:effectLst/>
                <a:uLnTx/>
                <a:uFillTx/>
                <a:latin typeface="Segoe UI"/>
                <a:ea typeface="+mn-ea"/>
                <a:cs typeface="Segoe UI" panose="020B0502040204020203" pitchFamily="34" charset="0"/>
              </a:rPr>
              <a:t>companion mode</a:t>
            </a:r>
          </a:p>
        </p:txBody>
      </p:sp>
      <p:sp>
        <p:nvSpPr>
          <p:cNvPr id="36" name="Rectangle 35">
            <a:extLst>
              <a:ext uri="{FF2B5EF4-FFF2-40B4-BE49-F238E27FC236}">
                <a16:creationId xmlns:a16="http://schemas.microsoft.com/office/drawing/2014/main" id="{3E42158F-BF59-4F53-8CAE-DD8656928935}"/>
              </a:ext>
            </a:extLst>
          </p:cNvPr>
          <p:cNvSpPr/>
          <p:nvPr/>
        </p:nvSpPr>
        <p:spPr bwMode="auto">
          <a:xfrm>
            <a:off x="1213881" y="3806033"/>
            <a:ext cx="1205440" cy="83099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32563" rtl="0" eaLnBrk="1" fontAlgn="auto" latinLnBrk="0" hangingPunct="1">
              <a:lnSpc>
                <a:spcPct val="100000"/>
              </a:lnSpc>
              <a:spcBef>
                <a:spcPts val="1200"/>
              </a:spcBef>
              <a:spcAft>
                <a:spcPts val="0"/>
              </a:spcAft>
              <a:buClrTx/>
              <a:buSzTx/>
              <a:buFontTx/>
              <a:buNone/>
              <a:tabLst/>
              <a:defRPr/>
            </a:pPr>
            <a:r>
              <a:rPr kumimoji="0" lang="en-US" sz="1800" b="0" i="0" u="none" strike="noStrike" kern="1200" cap="none" spc="20" normalizeH="0" baseline="0" noProof="0">
                <a:ln w="3175">
                  <a:noFill/>
                </a:ln>
                <a:solidFill>
                  <a:srgbClr val="FFFFFF"/>
                </a:solidFill>
                <a:effectLst/>
                <a:uLnTx/>
                <a:uFillTx/>
                <a:latin typeface="Segoe UI"/>
                <a:ea typeface="+mn-ea"/>
                <a:cs typeface="Segoe UI" panose="020B0502040204020203" pitchFamily="34" charset="0"/>
              </a:rPr>
              <a:t>Inline message</a:t>
            </a:r>
            <a:br>
              <a:rPr kumimoji="0" lang="en-US" sz="1800" b="0" i="0" u="none" strike="noStrike" kern="1200" cap="none" spc="20" normalizeH="0" baseline="0" noProof="0">
                <a:ln w="3175">
                  <a:noFill/>
                </a:ln>
                <a:solidFill>
                  <a:srgbClr val="FFFFFF"/>
                </a:solidFill>
                <a:effectLst/>
                <a:uLnTx/>
                <a:uFillTx/>
                <a:latin typeface="Segoe UI"/>
                <a:ea typeface="+mn-ea"/>
                <a:cs typeface="Segoe UI" panose="020B0502040204020203" pitchFamily="34" charset="0"/>
              </a:rPr>
            </a:br>
            <a:r>
              <a:rPr kumimoji="0" lang="en-US" sz="1800" b="0" i="0" u="none" strike="noStrike" kern="1200" cap="none" spc="20" normalizeH="0" baseline="0" noProof="0">
                <a:ln w="3175">
                  <a:noFill/>
                </a:ln>
                <a:solidFill>
                  <a:srgbClr val="FFFFFF"/>
                </a:solidFill>
                <a:effectLst/>
                <a:uLnTx/>
                <a:uFillTx/>
                <a:latin typeface="Segoe UI"/>
                <a:ea typeface="+mn-ea"/>
                <a:cs typeface="Segoe UI" panose="020B0502040204020203" pitchFamily="34" charset="0"/>
              </a:rPr>
              <a:t>translation</a:t>
            </a:r>
          </a:p>
        </p:txBody>
      </p:sp>
      <p:sp>
        <p:nvSpPr>
          <p:cNvPr id="37" name="Rectangle 36">
            <a:extLst>
              <a:ext uri="{FF2B5EF4-FFF2-40B4-BE49-F238E27FC236}">
                <a16:creationId xmlns:a16="http://schemas.microsoft.com/office/drawing/2014/main" id="{0254E401-883A-4CB4-BBE1-06623EC8CF23}"/>
              </a:ext>
            </a:extLst>
          </p:cNvPr>
          <p:cNvSpPr/>
          <p:nvPr/>
        </p:nvSpPr>
        <p:spPr bwMode="auto">
          <a:xfrm>
            <a:off x="5656314" y="3806033"/>
            <a:ext cx="1354086" cy="83099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32563" rtl="0" eaLnBrk="1" fontAlgn="auto" latinLnBrk="0" hangingPunct="1">
              <a:lnSpc>
                <a:spcPct val="100000"/>
              </a:lnSpc>
              <a:spcBef>
                <a:spcPts val="1200"/>
              </a:spcBef>
              <a:spcAft>
                <a:spcPts val="0"/>
              </a:spcAft>
              <a:buClrTx/>
              <a:buSzTx/>
              <a:buFontTx/>
              <a:buNone/>
              <a:tabLst/>
              <a:defRPr/>
            </a:pPr>
            <a:r>
              <a:rPr kumimoji="0" lang="en-US" sz="1800" b="0" i="0" u="none" strike="noStrike" kern="1200" cap="none" spc="20" normalizeH="0" baseline="0" noProof="0">
                <a:ln w="3175">
                  <a:noFill/>
                </a:ln>
                <a:solidFill>
                  <a:srgbClr val="FFFFFF"/>
                </a:solidFill>
                <a:effectLst/>
                <a:uLnTx/>
                <a:uFillTx/>
                <a:latin typeface="Segoe UI"/>
                <a:ea typeface="+mn-ea"/>
                <a:cs typeface="Segoe UI" panose="020B0502040204020203" pitchFamily="34" charset="0"/>
              </a:rPr>
              <a:t>Meeting recording </a:t>
            </a:r>
            <a:br>
              <a:rPr kumimoji="0" lang="en-US" sz="1800" b="0" i="0" u="none" strike="noStrike" kern="1200" cap="none" spc="20" normalizeH="0" baseline="0" noProof="0">
                <a:ln w="3175">
                  <a:noFill/>
                </a:ln>
                <a:solidFill>
                  <a:srgbClr val="FFFFFF"/>
                </a:solidFill>
                <a:effectLst/>
                <a:uLnTx/>
                <a:uFillTx/>
                <a:latin typeface="Segoe UI"/>
                <a:ea typeface="+mn-ea"/>
                <a:cs typeface="Segoe UI" panose="020B0502040204020203" pitchFamily="34" charset="0"/>
              </a:rPr>
            </a:br>
            <a:r>
              <a:rPr kumimoji="0" lang="en-US" sz="1800" b="0" i="0" u="none" strike="noStrike" kern="1200" cap="none" spc="20" normalizeH="0" baseline="0" noProof="0">
                <a:ln w="3175">
                  <a:noFill/>
                </a:ln>
                <a:solidFill>
                  <a:srgbClr val="FFFFFF"/>
                </a:solidFill>
                <a:effectLst/>
                <a:uLnTx/>
                <a:uFillTx/>
                <a:latin typeface="Segoe UI"/>
                <a:ea typeface="+mn-ea"/>
                <a:cs typeface="Segoe UI" panose="020B0502040204020203" pitchFamily="34" charset="0"/>
              </a:rPr>
              <a:t>transcription</a:t>
            </a:r>
          </a:p>
        </p:txBody>
      </p:sp>
      <p:sp>
        <p:nvSpPr>
          <p:cNvPr id="38" name="Rectangle 37">
            <a:extLst>
              <a:ext uri="{FF2B5EF4-FFF2-40B4-BE49-F238E27FC236}">
                <a16:creationId xmlns:a16="http://schemas.microsoft.com/office/drawing/2014/main" id="{B902DFE1-C0A6-40D3-B2FD-E54867031AA6}"/>
              </a:ext>
            </a:extLst>
          </p:cNvPr>
          <p:cNvSpPr/>
          <p:nvPr/>
        </p:nvSpPr>
        <p:spPr bwMode="auto">
          <a:xfrm>
            <a:off x="9268606" y="3806033"/>
            <a:ext cx="1328274" cy="83099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32563" rtl="0" eaLnBrk="1" fontAlgn="auto" latinLnBrk="0" hangingPunct="1">
              <a:lnSpc>
                <a:spcPct val="100000"/>
              </a:lnSpc>
              <a:spcBef>
                <a:spcPts val="1200"/>
              </a:spcBef>
              <a:spcAft>
                <a:spcPts val="0"/>
              </a:spcAft>
              <a:buClrTx/>
              <a:buSzTx/>
              <a:buFontTx/>
              <a:buNone/>
              <a:tabLst/>
              <a:defRPr/>
            </a:pPr>
            <a:r>
              <a:rPr kumimoji="0" lang="en-US" sz="1800" b="0" i="0" u="none" strike="noStrike" kern="1200" cap="none" spc="20" normalizeH="0" baseline="0" noProof="0">
                <a:ln w="3175">
                  <a:noFill/>
                </a:ln>
                <a:solidFill>
                  <a:srgbClr val="FFFFFF"/>
                </a:solidFill>
                <a:effectLst/>
                <a:uLnTx/>
                <a:uFillTx/>
                <a:latin typeface="Segoe UI"/>
                <a:ea typeface="+mn-ea"/>
                <a:cs typeface="Segoe UI" panose="020B0502040204020203" pitchFamily="34" charset="0"/>
              </a:rPr>
              <a:t>Background blur and</a:t>
            </a:r>
            <a:br>
              <a:rPr kumimoji="0" lang="en-US" sz="1800" b="0" i="0" u="none" strike="noStrike" kern="1200" cap="none" spc="20" normalizeH="0" baseline="0" noProof="0">
                <a:ln w="3175">
                  <a:noFill/>
                </a:ln>
                <a:solidFill>
                  <a:srgbClr val="FFFFFF"/>
                </a:solidFill>
                <a:effectLst/>
                <a:uLnTx/>
                <a:uFillTx/>
                <a:latin typeface="Segoe UI"/>
                <a:ea typeface="+mn-ea"/>
                <a:cs typeface="Segoe UI" panose="020B0502040204020203" pitchFamily="34" charset="0"/>
              </a:rPr>
            </a:br>
            <a:r>
              <a:rPr kumimoji="0" lang="en-US" sz="1800" b="0" i="0" u="none" strike="noStrike" kern="1200" cap="none" spc="20" normalizeH="0" baseline="0" noProof="0">
                <a:ln w="3175">
                  <a:noFill/>
                </a:ln>
                <a:solidFill>
                  <a:srgbClr val="FFFFFF"/>
                </a:solidFill>
                <a:effectLst/>
                <a:uLnTx/>
                <a:uFillTx/>
                <a:latin typeface="Segoe UI"/>
                <a:ea typeface="+mn-ea"/>
                <a:cs typeface="Segoe UI" panose="020B0502040204020203" pitchFamily="34" charset="0"/>
              </a:rPr>
              <a:t>live captions</a:t>
            </a:r>
          </a:p>
        </p:txBody>
      </p:sp>
      <p:sp>
        <p:nvSpPr>
          <p:cNvPr id="42" name="Freeform: Shape 41">
            <a:extLst>
              <a:ext uri="{FF2B5EF4-FFF2-40B4-BE49-F238E27FC236}">
                <a16:creationId xmlns:a16="http://schemas.microsoft.com/office/drawing/2014/main" id="{6090B47B-4623-48AC-B394-24042756B019}"/>
              </a:ext>
            </a:extLst>
          </p:cNvPr>
          <p:cNvSpPr/>
          <p:nvPr/>
        </p:nvSpPr>
        <p:spPr bwMode="auto">
          <a:xfrm flipH="1">
            <a:off x="10945248" y="1361135"/>
            <a:ext cx="737307" cy="737307"/>
          </a:xfrm>
          <a:custGeom>
            <a:avLst/>
            <a:gdLst>
              <a:gd name="connsiteX0" fmla="*/ 0 w 737307"/>
              <a:gd name="connsiteY0" fmla="*/ 0 h 737307"/>
              <a:gd name="connsiteX1" fmla="*/ 737307 w 737307"/>
              <a:gd name="connsiteY1" fmla="*/ 0 h 737307"/>
              <a:gd name="connsiteX2" fmla="*/ 737307 w 737307"/>
              <a:gd name="connsiteY2" fmla="*/ 75552 h 737307"/>
              <a:gd name="connsiteX3" fmla="*/ 78177 w 737307"/>
              <a:gd name="connsiteY3" fmla="*/ 75552 h 737307"/>
              <a:gd name="connsiteX4" fmla="*/ 78177 w 737307"/>
              <a:gd name="connsiteY4" fmla="*/ 737307 h 737307"/>
              <a:gd name="connsiteX5" fmla="*/ 0 w 737307"/>
              <a:gd name="connsiteY5" fmla="*/ 737307 h 737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307" h="737307">
                <a:moveTo>
                  <a:pt x="0" y="0"/>
                </a:moveTo>
                <a:lnTo>
                  <a:pt x="737307" y="0"/>
                </a:lnTo>
                <a:lnTo>
                  <a:pt x="737307" y="75552"/>
                </a:lnTo>
                <a:lnTo>
                  <a:pt x="78177" y="75552"/>
                </a:lnTo>
                <a:lnTo>
                  <a:pt x="78177" y="737307"/>
                </a:lnTo>
                <a:lnTo>
                  <a:pt x="0" y="737307"/>
                </a:lnTo>
                <a:close/>
              </a:path>
            </a:pathLst>
          </a:cu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1" name="Freeform: Shape 40">
            <a:extLst>
              <a:ext uri="{FF2B5EF4-FFF2-40B4-BE49-F238E27FC236}">
                <a16:creationId xmlns:a16="http://schemas.microsoft.com/office/drawing/2014/main" id="{1BB4AAED-517B-4ACC-AC8F-C60508FF5DC8}"/>
              </a:ext>
            </a:extLst>
          </p:cNvPr>
          <p:cNvSpPr/>
          <p:nvPr/>
        </p:nvSpPr>
        <p:spPr bwMode="auto">
          <a:xfrm>
            <a:off x="508563" y="1361135"/>
            <a:ext cx="737307" cy="737307"/>
          </a:xfrm>
          <a:custGeom>
            <a:avLst/>
            <a:gdLst>
              <a:gd name="connsiteX0" fmla="*/ 0 w 737307"/>
              <a:gd name="connsiteY0" fmla="*/ 0 h 737307"/>
              <a:gd name="connsiteX1" fmla="*/ 737307 w 737307"/>
              <a:gd name="connsiteY1" fmla="*/ 0 h 737307"/>
              <a:gd name="connsiteX2" fmla="*/ 737307 w 737307"/>
              <a:gd name="connsiteY2" fmla="*/ 75552 h 737307"/>
              <a:gd name="connsiteX3" fmla="*/ 78177 w 737307"/>
              <a:gd name="connsiteY3" fmla="*/ 75552 h 737307"/>
              <a:gd name="connsiteX4" fmla="*/ 78177 w 737307"/>
              <a:gd name="connsiteY4" fmla="*/ 737307 h 737307"/>
              <a:gd name="connsiteX5" fmla="*/ 0 w 737307"/>
              <a:gd name="connsiteY5" fmla="*/ 737307 h 737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307" h="737307">
                <a:moveTo>
                  <a:pt x="0" y="0"/>
                </a:moveTo>
                <a:lnTo>
                  <a:pt x="737307" y="0"/>
                </a:lnTo>
                <a:lnTo>
                  <a:pt x="737307" y="75552"/>
                </a:lnTo>
                <a:lnTo>
                  <a:pt x="78177" y="75552"/>
                </a:lnTo>
                <a:lnTo>
                  <a:pt x="78177" y="737307"/>
                </a:lnTo>
                <a:lnTo>
                  <a:pt x="0" y="737307"/>
                </a:lnTo>
                <a:close/>
              </a:path>
            </a:pathLst>
          </a:cu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 name="Title 1">
            <a:extLst>
              <a:ext uri="{FF2B5EF4-FFF2-40B4-BE49-F238E27FC236}">
                <a16:creationId xmlns:a16="http://schemas.microsoft.com/office/drawing/2014/main" id="{DA40574F-A829-47E2-B0A1-60E83D8ADBC9}"/>
              </a:ext>
            </a:extLst>
          </p:cNvPr>
          <p:cNvSpPr>
            <a:spLocks noGrp="1"/>
          </p:cNvSpPr>
          <p:nvPr>
            <p:ph type="title"/>
          </p:nvPr>
        </p:nvSpPr>
        <p:spPr/>
        <p:txBody>
          <a:bodyPr/>
          <a:lstStyle/>
          <a:p>
            <a:r>
              <a:rPr lang="en-US">
                <a:solidFill>
                  <a:srgbClr val="4B53BC"/>
                </a:solidFill>
              </a:rPr>
              <a:t>AI in Teams – available today</a:t>
            </a:r>
          </a:p>
        </p:txBody>
      </p:sp>
      <p:sp>
        <p:nvSpPr>
          <p:cNvPr id="5" name="Rectangle 4">
            <a:extLst>
              <a:ext uri="{FF2B5EF4-FFF2-40B4-BE49-F238E27FC236}">
                <a16:creationId xmlns:a16="http://schemas.microsoft.com/office/drawing/2014/main" id="{56A1FE20-4345-485F-ADC8-A89C1F34091C}"/>
              </a:ext>
            </a:extLst>
          </p:cNvPr>
          <p:cNvSpPr/>
          <p:nvPr/>
        </p:nvSpPr>
        <p:spPr bwMode="auto">
          <a:xfrm>
            <a:off x="586740" y="1436687"/>
            <a:ext cx="11018520" cy="3318194"/>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nvGrpSpPr>
          <p:cNvPr id="14" name="Group 13">
            <a:extLst>
              <a:ext uri="{FF2B5EF4-FFF2-40B4-BE49-F238E27FC236}">
                <a16:creationId xmlns:a16="http://schemas.microsoft.com/office/drawing/2014/main" id="{A5AD05AD-1D07-4043-B996-AF460142BC12}"/>
              </a:ext>
            </a:extLst>
          </p:cNvPr>
          <p:cNvGrpSpPr/>
          <p:nvPr/>
        </p:nvGrpSpPr>
        <p:grpSpPr>
          <a:xfrm>
            <a:off x="704851" y="1535565"/>
            <a:ext cx="2223500" cy="2077993"/>
            <a:chOff x="777240" y="1535565"/>
            <a:chExt cx="3169957" cy="2962513"/>
          </a:xfrm>
        </p:grpSpPr>
        <p:grpSp>
          <p:nvGrpSpPr>
            <p:cNvPr id="11" name="Group 10">
              <a:extLst>
                <a:ext uri="{FF2B5EF4-FFF2-40B4-BE49-F238E27FC236}">
                  <a16:creationId xmlns:a16="http://schemas.microsoft.com/office/drawing/2014/main" id="{BFE29733-D8D1-4AAC-B993-B3EB15075A80}"/>
                </a:ext>
              </a:extLst>
            </p:cNvPr>
            <p:cNvGrpSpPr/>
            <p:nvPr/>
          </p:nvGrpSpPr>
          <p:grpSpPr>
            <a:xfrm>
              <a:off x="777240" y="1535565"/>
              <a:ext cx="3169957" cy="2962513"/>
              <a:chOff x="3426715" y="2699311"/>
              <a:chExt cx="2420112" cy="2261738"/>
            </a:xfrm>
          </p:grpSpPr>
          <p:pic>
            <p:nvPicPr>
              <p:cNvPr id="8" name="Picture 7" descr="A screenshot of a social media post&#10;&#10;Description generated with very high confidence">
                <a:extLst>
                  <a:ext uri="{FF2B5EF4-FFF2-40B4-BE49-F238E27FC236}">
                    <a16:creationId xmlns:a16="http://schemas.microsoft.com/office/drawing/2014/main" id="{112EEC7B-AB4B-4D44-9448-A6D12E4A479C}"/>
                  </a:ext>
                </a:extLst>
              </p:cNvPr>
              <p:cNvPicPr>
                <a:picLocks noChangeAspect="1"/>
              </p:cNvPicPr>
              <p:nvPr/>
            </p:nvPicPr>
            <p:blipFill rotWithShape="1">
              <a:blip r:embed="rId3" cstate="screen">
                <a:extLst>
                  <a:ext uri="{28A0092B-C50C-407E-A947-70E740481C1C}">
                    <a14:useLocalDpi xmlns:a14="http://schemas.microsoft.com/office/drawing/2010/main"/>
                  </a:ext>
                </a:extLst>
              </a:blip>
              <a:stretch/>
            </p:blipFill>
            <p:spPr>
              <a:xfrm>
                <a:off x="3426715" y="2699311"/>
                <a:ext cx="2420112" cy="1371600"/>
              </a:xfrm>
              <a:prstGeom prst="rect">
                <a:avLst/>
              </a:prstGeom>
            </p:spPr>
          </p:pic>
          <p:pic>
            <p:nvPicPr>
              <p:cNvPr id="9" name="Picture 8" descr="A screenshot of a social media post&#10;&#10;Description generated with very high confidence">
                <a:extLst>
                  <a:ext uri="{FF2B5EF4-FFF2-40B4-BE49-F238E27FC236}">
                    <a16:creationId xmlns:a16="http://schemas.microsoft.com/office/drawing/2014/main" id="{18236FA7-E59A-4D02-B51F-CC516A1078A4}"/>
                  </a:ext>
                </a:extLst>
              </p:cNvPr>
              <p:cNvPicPr>
                <a:picLocks noChangeAspect="1"/>
              </p:cNvPicPr>
              <p:nvPr/>
            </p:nvPicPr>
            <p:blipFill rotWithShape="1">
              <a:blip r:embed="rId4" cstate="screen">
                <a:extLst>
                  <a:ext uri="{28A0092B-C50C-407E-A947-70E740481C1C}">
                    <a14:useLocalDpi xmlns:a14="http://schemas.microsoft.com/office/drawing/2010/main"/>
                  </a:ext>
                </a:extLst>
              </a:blip>
              <a:stretch/>
            </p:blipFill>
            <p:spPr>
              <a:xfrm>
                <a:off x="3426715" y="4131993"/>
                <a:ext cx="2420112" cy="829056"/>
              </a:xfrm>
              <a:prstGeom prst="rect">
                <a:avLst/>
              </a:prstGeom>
            </p:spPr>
          </p:pic>
        </p:grpSp>
        <p:sp>
          <p:nvSpPr>
            <p:cNvPr id="13" name="Rectangle 12">
              <a:extLst>
                <a:ext uri="{FF2B5EF4-FFF2-40B4-BE49-F238E27FC236}">
                  <a16:creationId xmlns:a16="http://schemas.microsoft.com/office/drawing/2014/main" id="{D18D59A8-D662-4C88-9504-C52AFFF84AD8}"/>
                </a:ext>
              </a:extLst>
            </p:cNvPr>
            <p:cNvSpPr/>
            <p:nvPr/>
          </p:nvSpPr>
          <p:spPr bwMode="auto">
            <a:xfrm>
              <a:off x="777240" y="1535565"/>
              <a:ext cx="3169957" cy="2962513"/>
            </a:xfrm>
            <a:prstGeom prst="rect">
              <a:avLst/>
            </a:prstGeom>
            <a:noFill/>
            <a:ln w="6350">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mn-ea"/>
                <a:cs typeface="Segoe UI" pitchFamily="34" charset="0"/>
              </a:endParaRPr>
            </a:p>
          </p:txBody>
        </p:sp>
      </p:grpSp>
      <p:pic>
        <p:nvPicPr>
          <p:cNvPr id="15" name="Picture 14">
            <a:extLst>
              <a:ext uri="{FF2B5EF4-FFF2-40B4-BE49-F238E27FC236}">
                <a16:creationId xmlns:a16="http://schemas.microsoft.com/office/drawing/2014/main" id="{67DB6B7D-49EC-49E5-8905-575F4053BB2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24311" y="1535565"/>
            <a:ext cx="1164071" cy="2081896"/>
          </a:xfrm>
          <a:prstGeom prst="rect">
            <a:avLst/>
          </a:prstGeom>
        </p:spPr>
      </p:pic>
      <p:pic>
        <p:nvPicPr>
          <p:cNvPr id="16" name="Picture 15">
            <a:extLst>
              <a:ext uri="{FF2B5EF4-FFF2-40B4-BE49-F238E27FC236}">
                <a16:creationId xmlns:a16="http://schemas.microsoft.com/office/drawing/2014/main" id="{28C30E24-FC95-4E72-B132-7B80939F1BE5}"/>
              </a:ext>
            </a:extLst>
          </p:cNvPr>
          <p:cNvPicPr>
            <a:picLocks noChangeAspect="1"/>
          </p:cNvPicPr>
          <p:nvPr/>
        </p:nvPicPr>
        <p:blipFill rotWithShape="1">
          <a:blip r:embed="rId6" cstate="screen">
            <a:extLst>
              <a:ext uri="{28A0092B-C50C-407E-A947-70E740481C1C}">
                <a14:useLocalDpi xmlns:a14="http://schemas.microsoft.com/office/drawing/2010/main"/>
              </a:ext>
            </a:extLst>
          </a:blip>
          <a:stretch/>
        </p:blipFill>
        <p:spPr>
          <a:xfrm>
            <a:off x="4484342" y="1535565"/>
            <a:ext cx="3698031" cy="2081896"/>
          </a:xfrm>
          <a:prstGeom prst="rect">
            <a:avLst/>
          </a:prstGeom>
        </p:spPr>
      </p:pic>
      <p:pic>
        <p:nvPicPr>
          <p:cNvPr id="17" name="Picture 16">
            <a:extLst>
              <a:ext uri="{FF2B5EF4-FFF2-40B4-BE49-F238E27FC236}">
                <a16:creationId xmlns:a16="http://schemas.microsoft.com/office/drawing/2014/main" id="{08C0A698-BA8C-42C3-B29A-6ED6BB469219}"/>
              </a:ext>
            </a:extLst>
          </p:cNvPr>
          <p:cNvPicPr>
            <a:picLocks noChangeAspect="1"/>
          </p:cNvPicPr>
          <p:nvPr/>
        </p:nvPicPr>
        <p:blipFill rotWithShape="1">
          <a:blip r:embed="rId7" cstate="screen">
            <a:extLst>
              <a:ext uri="{28A0092B-C50C-407E-A947-70E740481C1C}">
                <a14:useLocalDpi xmlns:a14="http://schemas.microsoft.com/office/drawing/2010/main"/>
              </a:ext>
            </a:extLst>
          </a:blip>
          <a:stretch/>
        </p:blipFill>
        <p:spPr>
          <a:xfrm>
            <a:off x="8378336" y="1535565"/>
            <a:ext cx="3108814" cy="2081896"/>
          </a:xfrm>
          <a:prstGeom prst="rect">
            <a:avLst/>
          </a:prstGeom>
        </p:spPr>
      </p:pic>
      <p:grpSp>
        <p:nvGrpSpPr>
          <p:cNvPr id="35" name="Group 34">
            <a:extLst>
              <a:ext uri="{FF2B5EF4-FFF2-40B4-BE49-F238E27FC236}">
                <a16:creationId xmlns:a16="http://schemas.microsoft.com/office/drawing/2014/main" id="{18917A4A-3907-41D8-AFA6-15EC58BCCD22}"/>
              </a:ext>
            </a:extLst>
          </p:cNvPr>
          <p:cNvGrpSpPr/>
          <p:nvPr/>
        </p:nvGrpSpPr>
        <p:grpSpPr>
          <a:xfrm>
            <a:off x="3026331" y="1436687"/>
            <a:ext cx="0" cy="3318193"/>
            <a:chOff x="3026331" y="1436687"/>
            <a:chExt cx="0" cy="3318193"/>
          </a:xfrm>
        </p:grpSpPr>
        <p:cxnSp>
          <p:nvCxnSpPr>
            <p:cNvPr id="20" name="Straight Connector 19">
              <a:extLst>
                <a:ext uri="{FF2B5EF4-FFF2-40B4-BE49-F238E27FC236}">
                  <a16:creationId xmlns:a16="http://schemas.microsoft.com/office/drawing/2014/main" id="{FFB62DB8-4F10-416C-8B0A-F7D0B5E6EE00}"/>
                </a:ext>
              </a:extLst>
            </p:cNvPr>
            <p:cNvCxnSpPr/>
            <p:nvPr/>
          </p:nvCxnSpPr>
          <p:spPr>
            <a:xfrm>
              <a:off x="3026331" y="1436687"/>
              <a:ext cx="0" cy="3318193"/>
            </a:xfrm>
            <a:prstGeom prst="line">
              <a:avLst/>
            </a:prstGeom>
            <a:ln w="6350" cap="rnd">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8FCB472-1C44-46E5-9718-A550EBA2D007}"/>
                </a:ext>
              </a:extLst>
            </p:cNvPr>
            <p:cNvCxnSpPr>
              <a:cxnSpLocks/>
            </p:cNvCxnSpPr>
            <p:nvPr/>
          </p:nvCxnSpPr>
          <p:spPr>
            <a:xfrm>
              <a:off x="3026331" y="3723640"/>
              <a:ext cx="0" cy="214009"/>
            </a:xfrm>
            <a:prstGeom prst="line">
              <a:avLst/>
            </a:prstGeom>
            <a:ln w="47625"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21035B01-EEFC-48E7-9F62-C73D66D4F089}"/>
              </a:ext>
            </a:extLst>
          </p:cNvPr>
          <p:cNvGrpSpPr/>
          <p:nvPr/>
        </p:nvGrpSpPr>
        <p:grpSpPr>
          <a:xfrm>
            <a:off x="4386362" y="1436687"/>
            <a:ext cx="0" cy="3318193"/>
            <a:chOff x="4386362" y="1436687"/>
            <a:chExt cx="0" cy="3318193"/>
          </a:xfrm>
        </p:grpSpPr>
        <p:cxnSp>
          <p:nvCxnSpPr>
            <p:cNvPr id="24" name="Straight Connector 23">
              <a:extLst>
                <a:ext uri="{FF2B5EF4-FFF2-40B4-BE49-F238E27FC236}">
                  <a16:creationId xmlns:a16="http://schemas.microsoft.com/office/drawing/2014/main" id="{8C27790F-76EA-457D-BAC1-66E901DA3432}"/>
                </a:ext>
              </a:extLst>
            </p:cNvPr>
            <p:cNvCxnSpPr/>
            <p:nvPr/>
          </p:nvCxnSpPr>
          <p:spPr>
            <a:xfrm>
              <a:off x="4386362" y="1436687"/>
              <a:ext cx="0" cy="3318193"/>
            </a:xfrm>
            <a:prstGeom prst="line">
              <a:avLst/>
            </a:prstGeom>
            <a:ln w="6350" cap="rnd">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53F8E06-CD4C-459D-B47E-B666DB982DA0}"/>
                </a:ext>
              </a:extLst>
            </p:cNvPr>
            <p:cNvCxnSpPr>
              <a:cxnSpLocks/>
            </p:cNvCxnSpPr>
            <p:nvPr/>
          </p:nvCxnSpPr>
          <p:spPr>
            <a:xfrm>
              <a:off x="4386362" y="3723640"/>
              <a:ext cx="0" cy="214009"/>
            </a:xfrm>
            <a:prstGeom prst="line">
              <a:avLst/>
            </a:prstGeom>
            <a:ln w="47625"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61FC7AC7-8582-41D7-9AC4-78704C233031}"/>
              </a:ext>
            </a:extLst>
          </p:cNvPr>
          <p:cNvGrpSpPr/>
          <p:nvPr/>
        </p:nvGrpSpPr>
        <p:grpSpPr>
          <a:xfrm>
            <a:off x="8280353" y="1436687"/>
            <a:ext cx="0" cy="3318193"/>
            <a:chOff x="8280353" y="1436687"/>
            <a:chExt cx="0" cy="3318193"/>
          </a:xfrm>
        </p:grpSpPr>
        <p:cxnSp>
          <p:nvCxnSpPr>
            <p:cNvPr id="27" name="Straight Connector 26">
              <a:extLst>
                <a:ext uri="{FF2B5EF4-FFF2-40B4-BE49-F238E27FC236}">
                  <a16:creationId xmlns:a16="http://schemas.microsoft.com/office/drawing/2014/main" id="{94936E61-E3C0-4203-A02D-473A43E8165A}"/>
                </a:ext>
              </a:extLst>
            </p:cNvPr>
            <p:cNvCxnSpPr/>
            <p:nvPr/>
          </p:nvCxnSpPr>
          <p:spPr>
            <a:xfrm>
              <a:off x="8280353" y="1436687"/>
              <a:ext cx="0" cy="3318193"/>
            </a:xfrm>
            <a:prstGeom prst="line">
              <a:avLst/>
            </a:prstGeom>
            <a:ln w="6350" cap="rnd">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4F7E621-EF42-4258-9A65-DB0F7833179B}"/>
                </a:ext>
              </a:extLst>
            </p:cNvPr>
            <p:cNvCxnSpPr>
              <a:cxnSpLocks/>
            </p:cNvCxnSpPr>
            <p:nvPr/>
          </p:nvCxnSpPr>
          <p:spPr>
            <a:xfrm>
              <a:off x="8280353" y="3723640"/>
              <a:ext cx="0" cy="214009"/>
            </a:xfrm>
            <a:prstGeom prst="line">
              <a:avLst/>
            </a:prstGeom>
            <a:ln w="47625"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9648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750"/>
                                        <p:tgtEl>
                                          <p:spTgt spid="36"/>
                                        </p:tgtEl>
                                      </p:cBhvr>
                                    </p:animEffect>
                                    <p:anim calcmode="lin" valueType="num">
                                      <p:cBhvr>
                                        <p:cTn id="8" dur="750" fill="hold"/>
                                        <p:tgtEl>
                                          <p:spTgt spid="36"/>
                                        </p:tgtEl>
                                        <p:attrNameLst>
                                          <p:attrName>ppt_x</p:attrName>
                                        </p:attrNameLst>
                                      </p:cBhvr>
                                      <p:tavLst>
                                        <p:tav tm="0">
                                          <p:val>
                                            <p:strVal val="#ppt_x"/>
                                          </p:val>
                                        </p:tav>
                                        <p:tav tm="100000">
                                          <p:val>
                                            <p:strVal val="#ppt_x"/>
                                          </p:val>
                                        </p:tav>
                                      </p:tavLst>
                                    </p:anim>
                                    <p:anim calcmode="lin" valueType="num">
                                      <p:cBhvr>
                                        <p:cTn id="9" dur="75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7" presetClass="entr" presetSubtype="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750"/>
                                        <p:tgtEl>
                                          <p:spTgt spid="32"/>
                                        </p:tgtEl>
                                      </p:cBhvr>
                                    </p:animEffect>
                                    <p:anim calcmode="lin" valueType="num">
                                      <p:cBhvr>
                                        <p:cTn id="14" dur="750" fill="hold"/>
                                        <p:tgtEl>
                                          <p:spTgt spid="32"/>
                                        </p:tgtEl>
                                        <p:attrNameLst>
                                          <p:attrName>ppt_x</p:attrName>
                                        </p:attrNameLst>
                                      </p:cBhvr>
                                      <p:tavLst>
                                        <p:tav tm="0">
                                          <p:val>
                                            <p:strVal val="#ppt_x"/>
                                          </p:val>
                                        </p:tav>
                                        <p:tav tm="100000">
                                          <p:val>
                                            <p:strVal val="#ppt_x"/>
                                          </p:val>
                                        </p:tav>
                                      </p:tavLst>
                                    </p:anim>
                                    <p:anim calcmode="lin" valueType="num">
                                      <p:cBhvr>
                                        <p:cTn id="15" dur="750" fill="hold"/>
                                        <p:tgtEl>
                                          <p:spTgt spid="3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750"/>
                                        <p:tgtEl>
                                          <p:spTgt spid="37"/>
                                        </p:tgtEl>
                                      </p:cBhvr>
                                    </p:animEffect>
                                    <p:anim calcmode="lin" valueType="num">
                                      <p:cBhvr>
                                        <p:cTn id="20" dur="750" fill="hold"/>
                                        <p:tgtEl>
                                          <p:spTgt spid="37"/>
                                        </p:tgtEl>
                                        <p:attrNameLst>
                                          <p:attrName>ppt_x</p:attrName>
                                        </p:attrNameLst>
                                      </p:cBhvr>
                                      <p:tavLst>
                                        <p:tav tm="0">
                                          <p:val>
                                            <p:strVal val="#ppt_x"/>
                                          </p:val>
                                        </p:tav>
                                        <p:tav tm="100000">
                                          <p:val>
                                            <p:strVal val="#ppt_x"/>
                                          </p:val>
                                        </p:tav>
                                      </p:tavLst>
                                    </p:anim>
                                    <p:anim calcmode="lin" valueType="num">
                                      <p:cBhvr>
                                        <p:cTn id="21" dur="75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2250"/>
                            </p:stCondLst>
                            <p:childTnLst>
                              <p:par>
                                <p:cTn id="23" presetID="47" presetClass="entr" presetSubtype="0"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750"/>
                                        <p:tgtEl>
                                          <p:spTgt spid="38"/>
                                        </p:tgtEl>
                                      </p:cBhvr>
                                    </p:animEffect>
                                    <p:anim calcmode="lin" valueType="num">
                                      <p:cBhvr>
                                        <p:cTn id="26" dur="750" fill="hold"/>
                                        <p:tgtEl>
                                          <p:spTgt spid="38"/>
                                        </p:tgtEl>
                                        <p:attrNameLst>
                                          <p:attrName>ppt_x</p:attrName>
                                        </p:attrNameLst>
                                      </p:cBhvr>
                                      <p:tavLst>
                                        <p:tav tm="0">
                                          <p:val>
                                            <p:strVal val="#ppt_x"/>
                                          </p:val>
                                        </p:tav>
                                        <p:tav tm="100000">
                                          <p:val>
                                            <p:strVal val="#ppt_x"/>
                                          </p:val>
                                        </p:tav>
                                      </p:tavLst>
                                    </p:anim>
                                    <p:anim calcmode="lin" valueType="num">
                                      <p:cBhvr>
                                        <p:cTn id="27" dur="75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P spid="37" grpId="0"/>
      <p:bldP spid="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7F9C-581B-4B8A-B380-152216329528}"/>
              </a:ext>
            </a:extLst>
          </p:cNvPr>
          <p:cNvSpPr>
            <a:spLocks noGrp="1"/>
          </p:cNvSpPr>
          <p:nvPr>
            <p:ph type="title"/>
          </p:nvPr>
        </p:nvSpPr>
        <p:spPr/>
        <p:txBody>
          <a:bodyPr/>
          <a:lstStyle/>
          <a:p>
            <a:r>
              <a:rPr lang="en-US">
                <a:solidFill>
                  <a:srgbClr val="4B53BC"/>
                </a:solidFill>
              </a:rPr>
              <a:t>Meetings made simple</a:t>
            </a:r>
          </a:p>
        </p:txBody>
      </p:sp>
      <p:grpSp>
        <p:nvGrpSpPr>
          <p:cNvPr id="5" name="Group 4">
            <a:extLst>
              <a:ext uri="{FF2B5EF4-FFF2-40B4-BE49-F238E27FC236}">
                <a16:creationId xmlns:a16="http://schemas.microsoft.com/office/drawing/2014/main" id="{9E2A66CB-4198-40EE-B518-747AC4992D7F}"/>
              </a:ext>
            </a:extLst>
          </p:cNvPr>
          <p:cNvGrpSpPr/>
          <p:nvPr/>
        </p:nvGrpSpPr>
        <p:grpSpPr>
          <a:xfrm>
            <a:off x="5699126" y="1299369"/>
            <a:ext cx="6492875" cy="4838697"/>
            <a:chOff x="5699126" y="1409699"/>
            <a:chExt cx="6492875" cy="4838697"/>
          </a:xfrm>
        </p:grpSpPr>
        <p:sp>
          <p:nvSpPr>
            <p:cNvPr id="6" name="Rectangle: Top Corners Rounded 5">
              <a:extLst>
                <a:ext uri="{FF2B5EF4-FFF2-40B4-BE49-F238E27FC236}">
                  <a16:creationId xmlns:a16="http://schemas.microsoft.com/office/drawing/2014/main" id="{E9F8126B-1A38-42A2-88BC-47FCB24EC481}"/>
                </a:ext>
              </a:extLst>
            </p:cNvPr>
            <p:cNvSpPr/>
            <p:nvPr/>
          </p:nvSpPr>
          <p:spPr bwMode="auto">
            <a:xfrm rot="16200000">
              <a:off x="6526215" y="582610"/>
              <a:ext cx="4838697" cy="6492875"/>
            </a:xfrm>
            <a:prstGeom prst="round2SameRect">
              <a:avLst>
                <a:gd name="adj1" fmla="val 1874"/>
                <a:gd name="adj2" fmla="val 0"/>
              </a:avLst>
            </a:prstGeom>
            <a:solidFill>
              <a:schemeClr val="tx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7" name="Picture 6">
              <a:extLst>
                <a:ext uri="{FF2B5EF4-FFF2-40B4-BE49-F238E27FC236}">
                  <a16:creationId xmlns:a16="http://schemas.microsoft.com/office/drawing/2014/main" id="{336E5B02-1952-4A43-A6D6-34A0243934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954" t="1912" r="716" b="2100"/>
            <a:stretch/>
          </p:blipFill>
          <p:spPr>
            <a:xfrm>
              <a:off x="5840804" y="1556443"/>
              <a:ext cx="6351197" cy="4545208"/>
            </a:xfrm>
            <a:custGeom>
              <a:avLst/>
              <a:gdLst>
                <a:gd name="connsiteX0" fmla="*/ 95268 w 6351197"/>
                <a:gd name="connsiteY0" fmla="*/ 0 h 4545208"/>
                <a:gd name="connsiteX1" fmla="*/ 6255929 w 6351197"/>
                <a:gd name="connsiteY1" fmla="*/ 0 h 4545208"/>
                <a:gd name="connsiteX2" fmla="*/ 6351197 w 6351197"/>
                <a:gd name="connsiteY2" fmla="*/ 95268 h 4545208"/>
                <a:gd name="connsiteX3" fmla="*/ 6351197 w 6351197"/>
                <a:gd name="connsiteY3" fmla="*/ 4449940 h 4545208"/>
                <a:gd name="connsiteX4" fmla="*/ 6255929 w 6351197"/>
                <a:gd name="connsiteY4" fmla="*/ 4545208 h 4545208"/>
                <a:gd name="connsiteX5" fmla="*/ 95268 w 6351197"/>
                <a:gd name="connsiteY5" fmla="*/ 4545208 h 4545208"/>
                <a:gd name="connsiteX6" fmla="*/ 0 w 6351197"/>
                <a:gd name="connsiteY6" fmla="*/ 4449940 h 4545208"/>
                <a:gd name="connsiteX7" fmla="*/ 0 w 6351197"/>
                <a:gd name="connsiteY7" fmla="*/ 95268 h 4545208"/>
                <a:gd name="connsiteX8" fmla="*/ 95268 w 6351197"/>
                <a:gd name="connsiteY8" fmla="*/ 0 h 454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1197" h="4545208">
                  <a:moveTo>
                    <a:pt x="95268" y="0"/>
                  </a:moveTo>
                  <a:lnTo>
                    <a:pt x="6255929" y="0"/>
                  </a:lnTo>
                  <a:cubicBezTo>
                    <a:pt x="6308544" y="0"/>
                    <a:pt x="6351197" y="42653"/>
                    <a:pt x="6351197" y="95268"/>
                  </a:cubicBezTo>
                  <a:lnTo>
                    <a:pt x="6351197" y="4449940"/>
                  </a:lnTo>
                  <a:cubicBezTo>
                    <a:pt x="6351197" y="4502555"/>
                    <a:pt x="6308544" y="4545208"/>
                    <a:pt x="6255929" y="4545208"/>
                  </a:cubicBezTo>
                  <a:lnTo>
                    <a:pt x="95268" y="4545208"/>
                  </a:lnTo>
                  <a:cubicBezTo>
                    <a:pt x="42653" y="4545208"/>
                    <a:pt x="0" y="4502555"/>
                    <a:pt x="0" y="4449940"/>
                  </a:cubicBezTo>
                  <a:lnTo>
                    <a:pt x="0" y="95268"/>
                  </a:lnTo>
                  <a:cubicBezTo>
                    <a:pt x="0" y="42653"/>
                    <a:pt x="42653" y="0"/>
                    <a:pt x="95268" y="0"/>
                  </a:cubicBezTo>
                  <a:close/>
                </a:path>
              </a:pathLst>
            </a:custGeom>
          </p:spPr>
        </p:pic>
      </p:grpSp>
      <p:sp>
        <p:nvSpPr>
          <p:cNvPr id="8" name="Rectangle: Top Corners Rounded 7">
            <a:extLst>
              <a:ext uri="{FF2B5EF4-FFF2-40B4-BE49-F238E27FC236}">
                <a16:creationId xmlns:a16="http://schemas.microsoft.com/office/drawing/2014/main" id="{017F3B77-20E1-419D-A4A7-ED1F15E6338D}"/>
              </a:ext>
            </a:extLst>
          </p:cNvPr>
          <p:cNvSpPr/>
          <p:nvPr/>
        </p:nvSpPr>
        <p:spPr bwMode="auto">
          <a:xfrm rot="16200000">
            <a:off x="6331248" y="408286"/>
            <a:ext cx="5100641" cy="6620862"/>
          </a:xfrm>
          <a:prstGeom prst="round2SameRect">
            <a:avLst>
              <a:gd name="adj1" fmla="val 2540"/>
              <a:gd name="adj2" fmla="val 0"/>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nvGrpSpPr>
          <p:cNvPr id="9" name="Group 8">
            <a:extLst>
              <a:ext uri="{FF2B5EF4-FFF2-40B4-BE49-F238E27FC236}">
                <a16:creationId xmlns:a16="http://schemas.microsoft.com/office/drawing/2014/main" id="{E431E1F7-38A6-45AE-AF0A-4B6BB5DB49F8}"/>
              </a:ext>
            </a:extLst>
          </p:cNvPr>
          <p:cNvGrpSpPr/>
          <p:nvPr/>
        </p:nvGrpSpPr>
        <p:grpSpPr>
          <a:xfrm>
            <a:off x="5875508" y="2558847"/>
            <a:ext cx="1060517" cy="2145234"/>
            <a:chOff x="5001748" y="3417366"/>
            <a:chExt cx="1961286" cy="3967325"/>
          </a:xfrm>
        </p:grpSpPr>
        <p:grpSp>
          <p:nvGrpSpPr>
            <p:cNvPr id="10" name="Group 9">
              <a:extLst>
                <a:ext uri="{FF2B5EF4-FFF2-40B4-BE49-F238E27FC236}">
                  <a16:creationId xmlns:a16="http://schemas.microsoft.com/office/drawing/2014/main" id="{7C916ADF-E485-4842-A932-1F28135493B4}"/>
                </a:ext>
              </a:extLst>
            </p:cNvPr>
            <p:cNvGrpSpPr/>
            <p:nvPr/>
          </p:nvGrpSpPr>
          <p:grpSpPr>
            <a:xfrm>
              <a:off x="5001748" y="3417366"/>
              <a:ext cx="1961286" cy="3967325"/>
              <a:chOff x="10067392" y="3483900"/>
              <a:chExt cx="2000614" cy="4046878"/>
            </a:xfrm>
          </p:grpSpPr>
          <p:sp>
            <p:nvSpPr>
              <p:cNvPr id="12" name="Rectangle 11">
                <a:extLst>
                  <a:ext uri="{FF2B5EF4-FFF2-40B4-BE49-F238E27FC236}">
                    <a16:creationId xmlns:a16="http://schemas.microsoft.com/office/drawing/2014/main" id="{BC81897F-BD51-4A37-AF5A-75ECA7D81507}"/>
                  </a:ext>
                </a:extLst>
              </p:cNvPr>
              <p:cNvSpPr/>
              <p:nvPr/>
            </p:nvSpPr>
            <p:spPr bwMode="auto">
              <a:xfrm>
                <a:off x="10164729" y="3945225"/>
                <a:ext cx="1805940" cy="3198525"/>
              </a:xfrm>
              <a:prstGeom prst="rect">
                <a:avLst/>
              </a:prstGeom>
              <a:solidFill>
                <a:srgbClr val="F1F2F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3" name="Picture 12">
                <a:extLst>
                  <a:ext uri="{FF2B5EF4-FFF2-40B4-BE49-F238E27FC236}">
                    <a16:creationId xmlns:a16="http://schemas.microsoft.com/office/drawing/2014/main" id="{D97B8307-2E26-4357-9A90-4ADA1F05A1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67392" y="3483900"/>
                <a:ext cx="2000614" cy="4046878"/>
              </a:xfrm>
              <a:prstGeom prst="rect">
                <a:avLst/>
              </a:prstGeom>
            </p:spPr>
          </p:pic>
        </p:grpSp>
        <p:pic>
          <p:nvPicPr>
            <p:cNvPr id="11" name="Picture 10" descr="A group of people posing for the camera&#10;&#10;Description generated with very high confidence">
              <a:extLst>
                <a:ext uri="{FF2B5EF4-FFF2-40B4-BE49-F238E27FC236}">
                  <a16:creationId xmlns:a16="http://schemas.microsoft.com/office/drawing/2014/main" id="{078436B9-AD4E-44B3-A1FD-56601866D5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31261" y="3865888"/>
              <a:ext cx="1703299" cy="3029600"/>
            </a:xfrm>
            <a:prstGeom prst="rect">
              <a:avLst/>
            </a:prstGeom>
          </p:spPr>
        </p:pic>
      </p:grpSp>
      <p:pic>
        <p:nvPicPr>
          <p:cNvPr id="14" name="Picture 13">
            <a:extLst>
              <a:ext uri="{FF2B5EF4-FFF2-40B4-BE49-F238E27FC236}">
                <a16:creationId xmlns:a16="http://schemas.microsoft.com/office/drawing/2014/main" id="{3231687D-4979-4DFB-9219-09E154022B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200" t="21762" r="3897" b="30886"/>
          <a:stretch/>
        </p:blipFill>
        <p:spPr>
          <a:xfrm>
            <a:off x="6982484" y="3291444"/>
            <a:ext cx="1922002" cy="823356"/>
          </a:xfrm>
          <a:prstGeom prst="rect">
            <a:avLst/>
          </a:prstGeom>
        </p:spPr>
      </p:pic>
      <p:sp>
        <p:nvSpPr>
          <p:cNvPr id="15" name="Freeform: Shape 14">
            <a:extLst>
              <a:ext uri="{FF2B5EF4-FFF2-40B4-BE49-F238E27FC236}">
                <a16:creationId xmlns:a16="http://schemas.microsoft.com/office/drawing/2014/main" id="{82ECF598-A4AC-47A5-868F-460EBD70C4BC}"/>
              </a:ext>
            </a:extLst>
          </p:cNvPr>
          <p:cNvSpPr/>
          <p:nvPr/>
        </p:nvSpPr>
        <p:spPr bwMode="auto">
          <a:xfrm>
            <a:off x="1" y="1357904"/>
            <a:ext cx="12188142" cy="5112344"/>
          </a:xfrm>
          <a:custGeom>
            <a:avLst/>
            <a:gdLst>
              <a:gd name="connsiteX0" fmla="*/ 0 w 5972537"/>
              <a:gd name="connsiteY0" fmla="*/ 0 h 4942390"/>
              <a:gd name="connsiteX1" fmla="*/ 590309 w 5972537"/>
              <a:gd name="connsiteY1" fmla="*/ 0 h 4942390"/>
              <a:gd name="connsiteX2" fmla="*/ 590309 w 5972537"/>
              <a:gd name="connsiteY2" fmla="*/ 4942390 h 4942390"/>
              <a:gd name="connsiteX3" fmla="*/ 5972537 w 5972537"/>
              <a:gd name="connsiteY3" fmla="*/ 4942390 h 4942390"/>
              <a:gd name="connsiteX0" fmla="*/ 0 w 12117690"/>
              <a:gd name="connsiteY0" fmla="*/ 0 h 4942390"/>
              <a:gd name="connsiteX1" fmla="*/ 590309 w 12117690"/>
              <a:gd name="connsiteY1" fmla="*/ 0 h 4942390"/>
              <a:gd name="connsiteX2" fmla="*/ 590309 w 12117690"/>
              <a:gd name="connsiteY2" fmla="*/ 4942390 h 4942390"/>
              <a:gd name="connsiteX3" fmla="*/ 12117690 w 12117690"/>
              <a:gd name="connsiteY3" fmla="*/ 4942390 h 4942390"/>
            </a:gdLst>
            <a:ahLst/>
            <a:cxnLst>
              <a:cxn ang="0">
                <a:pos x="connsiteX0" y="connsiteY0"/>
              </a:cxn>
              <a:cxn ang="0">
                <a:pos x="connsiteX1" y="connsiteY1"/>
              </a:cxn>
              <a:cxn ang="0">
                <a:pos x="connsiteX2" y="connsiteY2"/>
              </a:cxn>
              <a:cxn ang="0">
                <a:pos x="connsiteX3" y="connsiteY3"/>
              </a:cxn>
            </a:cxnLst>
            <a:rect l="l" t="t" r="r" b="b"/>
            <a:pathLst>
              <a:path w="12117690" h="4942390">
                <a:moveTo>
                  <a:pt x="0" y="0"/>
                </a:moveTo>
                <a:lnTo>
                  <a:pt x="590309" y="0"/>
                </a:lnTo>
                <a:lnTo>
                  <a:pt x="590309" y="4942390"/>
                </a:lnTo>
                <a:lnTo>
                  <a:pt x="12117690" y="4942390"/>
                </a:lnTo>
              </a:path>
            </a:pathLst>
          </a:custGeom>
          <a:noFill/>
          <a:ln w="1270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7" name="Rectangle 16">
            <a:extLst>
              <a:ext uri="{FF2B5EF4-FFF2-40B4-BE49-F238E27FC236}">
                <a16:creationId xmlns:a16="http://schemas.microsoft.com/office/drawing/2014/main" id="{740DC26C-26B1-4BC6-BA57-670ABDF390A8}"/>
              </a:ext>
            </a:extLst>
          </p:cNvPr>
          <p:cNvSpPr/>
          <p:nvPr/>
        </p:nvSpPr>
        <p:spPr>
          <a:xfrm>
            <a:off x="833120" y="1553621"/>
            <a:ext cx="4595407" cy="3662541"/>
          </a:xfrm>
          <a:prstGeom prst="rect">
            <a:avLst/>
          </a:prstGeom>
        </p:spPr>
        <p:txBody>
          <a:bodyPr wrap="square" lIns="0" tIns="0" rIns="0" bIns="0">
            <a:spAutoFit/>
          </a:bodyPr>
          <a:lstStyle/>
          <a:p>
            <a:pPr marL="0" marR="0" lvl="0" indent="0" algn="l" defTabSz="914367" rtl="0" eaLnBrk="1" fontAlgn="auto" latinLnBrk="0" hangingPunct="1">
              <a:lnSpc>
                <a:spcPct val="100000"/>
              </a:lnSpc>
              <a:spcBef>
                <a:spcPts val="0"/>
              </a:spcBef>
              <a:spcAft>
                <a:spcPts val="1800"/>
              </a:spcAft>
              <a:buClrTx/>
              <a:buSzTx/>
              <a:buFontTx/>
              <a:buNone/>
              <a:tabLst>
                <a:tab pos="224097" algn="l"/>
              </a:tabLst>
              <a:defRPr/>
            </a:pPr>
            <a:r>
              <a:rPr kumimoji="0" lang="en-US" sz="1600" b="0" i="0" u="none" strike="noStrike" kern="1200" cap="none" spc="0" normalizeH="0" baseline="0" noProof="0">
                <a:ln>
                  <a:noFill/>
                </a:ln>
                <a:solidFill>
                  <a:srgbClr val="4B53BC"/>
                </a:solidFill>
                <a:effectLst/>
                <a:uLnTx/>
                <a:uFillTx/>
                <a:latin typeface="Segoe UI Semibold"/>
                <a:ea typeface="Times New Roman" panose="02020603050405020304" pitchFamily="18" charset="0"/>
                <a:cs typeface="+mn-cs"/>
              </a:rPr>
              <a:t>Consistent experiences everywhere</a:t>
            </a:r>
            <a:br>
              <a:rPr kumimoji="0" lang="en-US" sz="1600" b="0" i="0" u="none" strike="noStrike" kern="1200" cap="none" spc="0" normalizeH="0" baseline="0" noProof="0">
                <a:ln>
                  <a:noFill/>
                </a:ln>
                <a:solidFill>
                  <a:srgbClr val="5558AF"/>
                </a:solidFill>
                <a:effectLst/>
                <a:uLnTx/>
                <a:uFillTx/>
                <a:latin typeface="Segoe UI"/>
                <a:ea typeface="Times New Roman" panose="02020603050405020304" pitchFamily="18" charset="0"/>
                <a:cs typeface="+mn-cs"/>
              </a:rPr>
            </a:b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On the go, at your desk, or in a conference room, bring together both internal and external audiences of all sizes via scheduled and ad-hoc meetings and calling</a:t>
            </a:r>
          </a:p>
          <a:p>
            <a:pPr marL="0" marR="0" lvl="0" indent="0" algn="l" defTabSz="914367" rtl="0" eaLnBrk="1" fontAlgn="auto" latinLnBrk="0" hangingPunct="1">
              <a:lnSpc>
                <a:spcPct val="100000"/>
              </a:lnSpc>
              <a:spcBef>
                <a:spcPts val="0"/>
              </a:spcBef>
              <a:spcAft>
                <a:spcPts val="1800"/>
              </a:spcAft>
              <a:buClrTx/>
              <a:buSzTx/>
              <a:buFontTx/>
              <a:buNone/>
              <a:tabLst>
                <a:tab pos="224097" algn="l"/>
              </a:tabLst>
              <a:defRPr/>
            </a:pPr>
            <a:r>
              <a:rPr kumimoji="0" lang="en-US" sz="1600" b="0" i="0" u="none" strike="noStrike" kern="1200" cap="none" spc="0" normalizeH="0" baseline="0" noProof="0">
                <a:ln>
                  <a:noFill/>
                </a:ln>
                <a:solidFill>
                  <a:srgbClr val="4B53BC"/>
                </a:solidFill>
                <a:effectLst/>
                <a:uLnTx/>
                <a:uFillTx/>
                <a:latin typeface="Segoe UI Semibold"/>
                <a:ea typeface="+mn-ea"/>
                <a:cs typeface="+mn-cs"/>
              </a:rPr>
              <a:t>Intelligent and inclusive</a:t>
            </a:r>
            <a:br>
              <a:rPr kumimoji="0" lang="en-US" sz="1600" b="0" i="0" u="none" strike="noStrike" kern="1200" cap="none" spc="0" normalizeH="0" baseline="0" noProof="0">
                <a:ln>
                  <a:noFill/>
                </a:ln>
                <a:solidFill>
                  <a:srgbClr val="0E0E0E"/>
                </a:solidFill>
                <a:effectLst/>
                <a:uLnTx/>
                <a:uFillTx/>
                <a:latin typeface="Segoe UI"/>
                <a:ea typeface="+mn-ea"/>
                <a:cs typeface="+mn-cs"/>
              </a:rPr>
            </a:b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Share content across devices and keep people in the loop throughout the meeting lifecycle, including those who may have missed the meeting</a:t>
            </a:r>
          </a:p>
          <a:p>
            <a:pPr marL="0" marR="0" lvl="0" indent="0" algn="l" defTabSz="914367" rtl="0" eaLnBrk="1" fontAlgn="auto" latinLnBrk="0" hangingPunct="1">
              <a:lnSpc>
                <a:spcPct val="100000"/>
              </a:lnSpc>
              <a:spcBef>
                <a:spcPts val="0"/>
              </a:spcBef>
              <a:spcAft>
                <a:spcPts val="1800"/>
              </a:spcAft>
              <a:buClrTx/>
              <a:buSzTx/>
              <a:buFontTx/>
              <a:buNone/>
              <a:tabLst>
                <a:tab pos="224097" algn="l"/>
              </a:tabLst>
              <a:defRPr/>
            </a:pPr>
            <a:r>
              <a:rPr kumimoji="0" lang="en-US" sz="1600" b="0" i="0" u="none" strike="noStrike" kern="1200" cap="none" spc="0" normalizeH="0" baseline="0" noProof="0">
                <a:ln>
                  <a:noFill/>
                </a:ln>
                <a:solidFill>
                  <a:srgbClr val="4B53BC"/>
                </a:solidFill>
                <a:effectLst/>
                <a:uLnTx/>
                <a:uFillTx/>
                <a:latin typeface="Segoe UI Semibold"/>
                <a:ea typeface="+mn-ea"/>
                <a:cs typeface="+mn-cs"/>
              </a:rPr>
              <a:t>Easy and secure to join and use</a:t>
            </a:r>
            <a:br>
              <a:rPr kumimoji="0" lang="en-US" sz="1600" b="0" i="0" u="none" strike="noStrike" kern="1200" cap="none" spc="0" normalizeH="0" baseline="0" noProof="0">
                <a:ln>
                  <a:noFill/>
                </a:ln>
                <a:solidFill>
                  <a:srgbClr val="4B53BC"/>
                </a:solidFill>
                <a:effectLst/>
                <a:uLnTx/>
                <a:uFillTx/>
                <a:latin typeface="Segoe UI Semibold"/>
                <a:ea typeface="+mn-ea"/>
                <a:cs typeface="+mn-cs"/>
              </a:rPr>
            </a:b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Stay confident knowing that Office 365 is powering your meetings with enterprise-grade AV experiences, security, and compliance</a:t>
            </a:r>
          </a:p>
        </p:txBody>
      </p:sp>
      <p:grpSp>
        <p:nvGrpSpPr>
          <p:cNvPr id="18" name="Group 17">
            <a:extLst>
              <a:ext uri="{FF2B5EF4-FFF2-40B4-BE49-F238E27FC236}">
                <a16:creationId xmlns:a16="http://schemas.microsoft.com/office/drawing/2014/main" id="{F05CAF0D-7F3C-4B75-AF7D-251A4BAC928F}"/>
              </a:ext>
            </a:extLst>
          </p:cNvPr>
          <p:cNvGrpSpPr/>
          <p:nvPr/>
        </p:nvGrpSpPr>
        <p:grpSpPr>
          <a:xfrm>
            <a:off x="481880" y="1581561"/>
            <a:ext cx="215096" cy="215096"/>
            <a:chOff x="462830" y="1680379"/>
            <a:chExt cx="253196" cy="253196"/>
          </a:xfrm>
        </p:grpSpPr>
        <p:sp>
          <p:nvSpPr>
            <p:cNvPr id="19" name="Oval 18">
              <a:extLst>
                <a:ext uri="{FF2B5EF4-FFF2-40B4-BE49-F238E27FC236}">
                  <a16:creationId xmlns:a16="http://schemas.microsoft.com/office/drawing/2014/main" id="{DD3E92D7-602C-4B34-BF0B-DE8247258CA0}"/>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0" name="Oval 19">
              <a:extLst>
                <a:ext uri="{FF2B5EF4-FFF2-40B4-BE49-F238E27FC236}">
                  <a16:creationId xmlns:a16="http://schemas.microsoft.com/office/drawing/2014/main" id="{B5C3810F-84E9-426C-837C-15E7A1CA977C}"/>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nvGrpSpPr>
          <p:cNvPr id="41" name="Group 40">
            <a:extLst>
              <a:ext uri="{FF2B5EF4-FFF2-40B4-BE49-F238E27FC236}">
                <a16:creationId xmlns:a16="http://schemas.microsoft.com/office/drawing/2014/main" id="{58A045BF-A075-4A18-8D36-EF34357F5309}"/>
              </a:ext>
            </a:extLst>
          </p:cNvPr>
          <p:cNvGrpSpPr/>
          <p:nvPr/>
        </p:nvGrpSpPr>
        <p:grpSpPr>
          <a:xfrm>
            <a:off x="481880" y="3031489"/>
            <a:ext cx="215096" cy="215096"/>
            <a:chOff x="462830" y="1680379"/>
            <a:chExt cx="253196" cy="253196"/>
          </a:xfrm>
        </p:grpSpPr>
        <p:sp>
          <p:nvSpPr>
            <p:cNvPr id="42" name="Oval 41">
              <a:extLst>
                <a:ext uri="{FF2B5EF4-FFF2-40B4-BE49-F238E27FC236}">
                  <a16:creationId xmlns:a16="http://schemas.microsoft.com/office/drawing/2014/main" id="{1F57CE27-38CB-472A-B56E-FFBA7F948A23}"/>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3" name="Oval 42">
              <a:extLst>
                <a:ext uri="{FF2B5EF4-FFF2-40B4-BE49-F238E27FC236}">
                  <a16:creationId xmlns:a16="http://schemas.microsoft.com/office/drawing/2014/main" id="{4AFF8737-C864-4B8F-B05F-41BA947A6C6A}"/>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nvGrpSpPr>
          <p:cNvPr id="44" name="Group 43">
            <a:extLst>
              <a:ext uri="{FF2B5EF4-FFF2-40B4-BE49-F238E27FC236}">
                <a16:creationId xmlns:a16="http://schemas.microsoft.com/office/drawing/2014/main" id="{33D0BFFF-4E29-4A2F-AAF5-322E05701918}"/>
              </a:ext>
            </a:extLst>
          </p:cNvPr>
          <p:cNvGrpSpPr/>
          <p:nvPr/>
        </p:nvGrpSpPr>
        <p:grpSpPr>
          <a:xfrm>
            <a:off x="481880" y="4245101"/>
            <a:ext cx="215096" cy="215096"/>
            <a:chOff x="462830" y="1680379"/>
            <a:chExt cx="253196" cy="253196"/>
          </a:xfrm>
        </p:grpSpPr>
        <p:sp>
          <p:nvSpPr>
            <p:cNvPr id="45" name="Oval 44">
              <a:extLst>
                <a:ext uri="{FF2B5EF4-FFF2-40B4-BE49-F238E27FC236}">
                  <a16:creationId xmlns:a16="http://schemas.microsoft.com/office/drawing/2014/main" id="{3D7EED61-80DA-41EF-ADB2-C55E0A5087CF}"/>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6" name="Oval 45">
              <a:extLst>
                <a:ext uri="{FF2B5EF4-FFF2-40B4-BE49-F238E27FC236}">
                  <a16:creationId xmlns:a16="http://schemas.microsoft.com/office/drawing/2014/main" id="{2D47E970-35C8-442D-97C6-43CBAFE01921}"/>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spTree>
    <p:extLst>
      <p:ext uri="{BB962C8B-B14F-4D97-AF65-F5344CB8AC3E}">
        <p14:creationId xmlns:p14="http://schemas.microsoft.com/office/powerpoint/2010/main" val="340113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1+#ppt_w/2"/>
                                          </p:val>
                                        </p:tav>
                                        <p:tav tm="100000">
                                          <p:val>
                                            <p:strVal val="#ppt_x"/>
                                          </p:val>
                                        </p:tav>
                                      </p:tavLst>
                                    </p:anim>
                                    <p:anim calcmode="lin" valueType="num">
                                      <p:cBhvr additive="base">
                                        <p:cTn id="12"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7F9C-581B-4B8A-B380-152216329528}"/>
              </a:ext>
            </a:extLst>
          </p:cNvPr>
          <p:cNvSpPr>
            <a:spLocks noGrp="1"/>
          </p:cNvSpPr>
          <p:nvPr>
            <p:ph type="title"/>
          </p:nvPr>
        </p:nvSpPr>
        <p:spPr/>
        <p:txBody>
          <a:bodyPr/>
          <a:lstStyle/>
          <a:p>
            <a:r>
              <a:rPr lang="en-US">
                <a:solidFill>
                  <a:srgbClr val="4B53BC"/>
                </a:solidFill>
              </a:rPr>
              <a:t>Meetings made simple</a:t>
            </a:r>
          </a:p>
        </p:txBody>
      </p:sp>
      <p:sp>
        <p:nvSpPr>
          <p:cNvPr id="15" name="Freeform: Shape 14">
            <a:extLst>
              <a:ext uri="{FF2B5EF4-FFF2-40B4-BE49-F238E27FC236}">
                <a16:creationId xmlns:a16="http://schemas.microsoft.com/office/drawing/2014/main" id="{82ECF598-A4AC-47A5-868F-460EBD70C4BC}"/>
              </a:ext>
            </a:extLst>
          </p:cNvPr>
          <p:cNvSpPr/>
          <p:nvPr/>
        </p:nvSpPr>
        <p:spPr bwMode="auto">
          <a:xfrm>
            <a:off x="1" y="1357904"/>
            <a:ext cx="12188142" cy="5112344"/>
          </a:xfrm>
          <a:custGeom>
            <a:avLst/>
            <a:gdLst>
              <a:gd name="connsiteX0" fmla="*/ 0 w 5972537"/>
              <a:gd name="connsiteY0" fmla="*/ 0 h 4942390"/>
              <a:gd name="connsiteX1" fmla="*/ 590309 w 5972537"/>
              <a:gd name="connsiteY1" fmla="*/ 0 h 4942390"/>
              <a:gd name="connsiteX2" fmla="*/ 590309 w 5972537"/>
              <a:gd name="connsiteY2" fmla="*/ 4942390 h 4942390"/>
              <a:gd name="connsiteX3" fmla="*/ 5972537 w 5972537"/>
              <a:gd name="connsiteY3" fmla="*/ 4942390 h 4942390"/>
              <a:gd name="connsiteX0" fmla="*/ 0 w 12117690"/>
              <a:gd name="connsiteY0" fmla="*/ 0 h 4942390"/>
              <a:gd name="connsiteX1" fmla="*/ 590309 w 12117690"/>
              <a:gd name="connsiteY1" fmla="*/ 0 h 4942390"/>
              <a:gd name="connsiteX2" fmla="*/ 590309 w 12117690"/>
              <a:gd name="connsiteY2" fmla="*/ 4942390 h 4942390"/>
              <a:gd name="connsiteX3" fmla="*/ 12117690 w 12117690"/>
              <a:gd name="connsiteY3" fmla="*/ 4942390 h 4942390"/>
            </a:gdLst>
            <a:ahLst/>
            <a:cxnLst>
              <a:cxn ang="0">
                <a:pos x="connsiteX0" y="connsiteY0"/>
              </a:cxn>
              <a:cxn ang="0">
                <a:pos x="connsiteX1" y="connsiteY1"/>
              </a:cxn>
              <a:cxn ang="0">
                <a:pos x="connsiteX2" y="connsiteY2"/>
              </a:cxn>
              <a:cxn ang="0">
                <a:pos x="connsiteX3" y="connsiteY3"/>
              </a:cxn>
            </a:cxnLst>
            <a:rect l="l" t="t" r="r" b="b"/>
            <a:pathLst>
              <a:path w="12117690" h="4942390">
                <a:moveTo>
                  <a:pt x="0" y="0"/>
                </a:moveTo>
                <a:lnTo>
                  <a:pt x="590309" y="0"/>
                </a:lnTo>
                <a:lnTo>
                  <a:pt x="590309" y="4942390"/>
                </a:lnTo>
                <a:lnTo>
                  <a:pt x="12117690" y="4942390"/>
                </a:lnTo>
              </a:path>
            </a:pathLst>
          </a:custGeom>
          <a:noFill/>
          <a:ln w="1270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7" name="Rectangle 16">
            <a:extLst>
              <a:ext uri="{FF2B5EF4-FFF2-40B4-BE49-F238E27FC236}">
                <a16:creationId xmlns:a16="http://schemas.microsoft.com/office/drawing/2014/main" id="{740DC26C-26B1-4BC6-BA57-670ABDF390A8}"/>
              </a:ext>
            </a:extLst>
          </p:cNvPr>
          <p:cNvSpPr/>
          <p:nvPr/>
        </p:nvSpPr>
        <p:spPr>
          <a:xfrm>
            <a:off x="833120" y="1553621"/>
            <a:ext cx="4595407" cy="3631763"/>
          </a:xfrm>
          <a:prstGeom prst="rect">
            <a:avLst/>
          </a:prstGeom>
        </p:spPr>
        <p:txBody>
          <a:bodyPr wrap="square" lIns="0" tIns="0" rIns="0" bIns="0">
            <a:spAutoFit/>
          </a:bodyPr>
          <a:lstStyle/>
          <a:p>
            <a:pPr marL="0" marR="0" lvl="0" indent="0" algn="l" defTabSz="914367" rtl="0" eaLnBrk="1" fontAlgn="auto" latinLnBrk="0" hangingPunct="1">
              <a:lnSpc>
                <a:spcPct val="100000"/>
              </a:lnSpc>
              <a:spcBef>
                <a:spcPts val="0"/>
              </a:spcBef>
              <a:spcAft>
                <a:spcPts val="1800"/>
              </a:spcAft>
              <a:buClrTx/>
              <a:buSzTx/>
              <a:buFontTx/>
              <a:buNone/>
              <a:tabLst>
                <a:tab pos="224097" algn="l"/>
              </a:tabLst>
              <a:defRPr/>
            </a:pP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Easily </a:t>
            </a:r>
            <a:r>
              <a:rPr kumimoji="0" lang="en-US" sz="1600" b="0" i="0" u="none" strike="noStrike" kern="1200" cap="none" spc="0" normalizeH="0" baseline="0" noProof="0">
                <a:ln>
                  <a:noFill/>
                </a:ln>
                <a:solidFill>
                  <a:srgbClr val="4B53BC"/>
                </a:solidFill>
                <a:effectLst/>
                <a:uLnTx/>
                <a:uFillTx/>
                <a:latin typeface="Segoe UI Semibold"/>
                <a:ea typeface="Times New Roman" panose="02020603050405020304" pitchFamily="18" charset="0"/>
                <a:cs typeface="+mn-cs"/>
              </a:rPr>
              <a:t>schedule</a:t>
            </a: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 start and </a:t>
            </a:r>
            <a:r>
              <a:rPr kumimoji="0" lang="en-US" sz="1600" b="0" i="0" u="none" strike="noStrike" kern="1200" cap="none" spc="0" normalizeH="0" baseline="0" noProof="0">
                <a:ln>
                  <a:noFill/>
                </a:ln>
                <a:solidFill>
                  <a:srgbClr val="4B53BC"/>
                </a:solidFill>
                <a:effectLst/>
                <a:uLnTx/>
                <a:uFillTx/>
                <a:latin typeface="Segoe UI Semibold"/>
                <a:ea typeface="Times New Roman" panose="02020603050405020304" pitchFamily="18" charset="0"/>
                <a:cs typeface="+mn-cs"/>
              </a:rPr>
              <a:t>join meetings or make calls </a:t>
            </a: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from PC, Mac, mobile, web, or conference rooms</a:t>
            </a:r>
          </a:p>
          <a:p>
            <a:pPr marL="0" marR="0" lvl="0" indent="0" algn="l" defTabSz="914367" rtl="0" eaLnBrk="1" fontAlgn="auto" latinLnBrk="0" hangingPunct="1">
              <a:lnSpc>
                <a:spcPct val="100000"/>
              </a:lnSpc>
              <a:spcBef>
                <a:spcPts val="0"/>
              </a:spcBef>
              <a:spcAft>
                <a:spcPts val="1800"/>
              </a:spcAft>
              <a:buClrTx/>
              <a:buSzTx/>
              <a:buFontTx/>
              <a:buNone/>
              <a:tabLst>
                <a:tab pos="224097" algn="l"/>
              </a:tabLst>
              <a:defRPr/>
            </a:pP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Our best-in-class </a:t>
            </a:r>
            <a:r>
              <a:rPr kumimoji="0" lang="en-US" sz="1600" b="0" i="0" u="none" strike="noStrike" kern="1200" cap="none" spc="0" normalizeH="0" baseline="0" noProof="0">
                <a:ln>
                  <a:noFill/>
                </a:ln>
                <a:solidFill>
                  <a:srgbClr val="4B53BC"/>
                </a:solidFill>
                <a:effectLst/>
                <a:uLnTx/>
                <a:uFillTx/>
                <a:latin typeface="Segoe UI Semibold"/>
                <a:ea typeface="Times New Roman" panose="02020603050405020304" pitchFamily="18" charset="0"/>
                <a:cs typeface="+mn-cs"/>
              </a:rPr>
              <a:t>applications</a:t>
            </a: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 provide a familiar Teams experience </a:t>
            </a:r>
            <a:r>
              <a:rPr kumimoji="0" lang="en-US" sz="1600" b="0" i="0" u="none" strike="noStrike" kern="1200" cap="none" spc="0" normalizeH="0" baseline="0" noProof="0">
                <a:ln>
                  <a:noFill/>
                </a:ln>
                <a:solidFill>
                  <a:srgbClr val="4B53BC"/>
                </a:solidFill>
                <a:effectLst/>
                <a:uLnTx/>
                <a:uFillTx/>
                <a:latin typeface="Segoe UI Semibold"/>
                <a:ea typeface="Times New Roman" panose="02020603050405020304" pitchFamily="18" charset="0"/>
                <a:cs typeface="+mn-cs"/>
              </a:rPr>
              <a:t>across all devices</a:t>
            </a:r>
          </a:p>
          <a:p>
            <a:pPr marL="0" marR="0" lvl="0" indent="0" algn="l" defTabSz="914367" rtl="0" eaLnBrk="1" fontAlgn="auto" latinLnBrk="0" hangingPunct="1">
              <a:lnSpc>
                <a:spcPct val="100000"/>
              </a:lnSpc>
              <a:spcBef>
                <a:spcPts val="0"/>
              </a:spcBef>
              <a:spcAft>
                <a:spcPts val="1800"/>
              </a:spcAft>
              <a:buClrTx/>
              <a:buSzTx/>
              <a:buFontTx/>
              <a:buNone/>
              <a:tabLst>
                <a:tab pos="224097" algn="l"/>
              </a:tabLst>
              <a:defRPr/>
            </a:pP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Seamlessly join </a:t>
            </a:r>
            <a:r>
              <a:rPr kumimoji="0" lang="en-US" sz="1600" b="0" i="0" u="none" strike="noStrike" kern="1200" cap="none" spc="0" normalizeH="0" baseline="0" noProof="0">
                <a:ln>
                  <a:noFill/>
                </a:ln>
                <a:solidFill>
                  <a:srgbClr val="4B53BC"/>
                </a:solidFill>
                <a:effectLst/>
                <a:uLnTx/>
                <a:uFillTx/>
                <a:latin typeface="Segoe UI Semibold"/>
                <a:ea typeface="Times New Roman" panose="02020603050405020304" pitchFamily="18" charset="0"/>
                <a:cs typeface="+mn-cs"/>
              </a:rPr>
              <a:t>plug-in free Teams meetings and make calls </a:t>
            </a: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via Chrome and Edge browsers</a:t>
            </a:r>
          </a:p>
          <a:p>
            <a:pPr marL="0" marR="0" lvl="0" indent="0" algn="l" defTabSz="914367" rtl="0" eaLnBrk="1" fontAlgn="auto" latinLnBrk="0" hangingPunct="1">
              <a:lnSpc>
                <a:spcPct val="100000"/>
              </a:lnSpc>
              <a:spcBef>
                <a:spcPts val="0"/>
              </a:spcBef>
              <a:spcAft>
                <a:spcPts val="1800"/>
              </a:spcAft>
              <a:buClrTx/>
              <a:buSzTx/>
              <a:buFontTx/>
              <a:buNone/>
              <a:tabLst>
                <a:tab pos="224097" algn="l"/>
              </a:tabLst>
              <a:defRPr/>
            </a:pP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Schedule, produce and present </a:t>
            </a:r>
            <a:r>
              <a:rPr kumimoji="0" lang="en-US" sz="1600" b="0" i="0" u="none" strike="noStrike" kern="1200" cap="none" spc="0" normalizeH="0" baseline="0" noProof="0">
                <a:ln>
                  <a:noFill/>
                </a:ln>
                <a:solidFill>
                  <a:srgbClr val="4B53BC"/>
                </a:solidFill>
                <a:effectLst/>
                <a:uLnTx/>
                <a:uFillTx/>
                <a:latin typeface="Segoe UI Semibold"/>
                <a:ea typeface="Times New Roman" panose="02020603050405020304" pitchFamily="18" charset="0"/>
                <a:cs typeface="+mn-cs"/>
              </a:rPr>
              <a:t>Live Event meetings </a:t>
            </a: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and </a:t>
            </a:r>
            <a:r>
              <a:rPr kumimoji="0" lang="en-US" sz="1600" b="0" i="0" u="none" strike="noStrike" kern="1200" cap="none" spc="0" normalizeH="0" baseline="0" noProof="0">
                <a:ln>
                  <a:noFill/>
                </a:ln>
                <a:solidFill>
                  <a:srgbClr val="4B53BC"/>
                </a:solidFill>
                <a:effectLst/>
                <a:uLnTx/>
                <a:uFillTx/>
                <a:latin typeface="Segoe UI Semibold"/>
                <a:ea typeface="Times New Roman" panose="02020603050405020304" pitchFamily="18" charset="0"/>
                <a:cs typeface="+mn-cs"/>
              </a:rPr>
              <a:t>broadcast</a:t>
            </a: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 to 10,000 attendees</a:t>
            </a:r>
          </a:p>
          <a:p>
            <a:pPr marL="0" marR="0" lvl="0" indent="0" algn="l" defTabSz="914367" rtl="0" eaLnBrk="1" fontAlgn="auto" latinLnBrk="0" hangingPunct="1">
              <a:lnSpc>
                <a:spcPct val="100000"/>
              </a:lnSpc>
              <a:spcBef>
                <a:spcPts val="0"/>
              </a:spcBef>
              <a:spcAft>
                <a:spcPts val="1800"/>
              </a:spcAft>
              <a:buClrTx/>
              <a:buSzTx/>
              <a:buFontTx/>
              <a:buNone/>
              <a:tabLst>
                <a:tab pos="224097" algn="l"/>
              </a:tabLst>
              <a:defRPr/>
            </a:pP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Microsoft Teams </a:t>
            </a:r>
            <a:r>
              <a:rPr kumimoji="0" lang="en-US" sz="1600" b="0" i="0" u="none" strike="noStrike" kern="1200" cap="none" spc="0" normalizeH="0" baseline="0" noProof="0">
                <a:ln>
                  <a:noFill/>
                </a:ln>
                <a:solidFill>
                  <a:srgbClr val="4B53BC"/>
                </a:solidFill>
                <a:effectLst/>
                <a:uLnTx/>
                <a:uFillTx/>
                <a:latin typeface="Segoe UI Semibold"/>
                <a:ea typeface="Times New Roman" panose="02020603050405020304" pitchFamily="18" charset="0"/>
                <a:cs typeface="+mn-cs"/>
              </a:rPr>
              <a:t>Room systems </a:t>
            </a: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provide </a:t>
            </a:r>
            <a:r>
              <a:rPr kumimoji="0" lang="en-US" sz="1600" b="0" i="0" u="none" strike="noStrike" kern="1200" cap="none" spc="0" normalizeH="0" baseline="0" noProof="0">
                <a:ln>
                  <a:noFill/>
                </a:ln>
                <a:solidFill>
                  <a:srgbClr val="4B53BC"/>
                </a:solidFill>
                <a:effectLst/>
                <a:uLnTx/>
                <a:uFillTx/>
                <a:latin typeface="Segoe UI Semibold"/>
                <a:ea typeface="Times New Roman" panose="02020603050405020304" pitchFamily="18" charset="0"/>
                <a:cs typeface="+mn-cs"/>
              </a:rPr>
              <a:t>one-touch meeting join capabilities</a:t>
            </a: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 to conference rooms</a:t>
            </a:r>
          </a:p>
        </p:txBody>
      </p:sp>
      <p:grpSp>
        <p:nvGrpSpPr>
          <p:cNvPr id="18" name="Group 17">
            <a:extLst>
              <a:ext uri="{FF2B5EF4-FFF2-40B4-BE49-F238E27FC236}">
                <a16:creationId xmlns:a16="http://schemas.microsoft.com/office/drawing/2014/main" id="{F05CAF0D-7F3C-4B75-AF7D-251A4BAC928F}"/>
              </a:ext>
            </a:extLst>
          </p:cNvPr>
          <p:cNvGrpSpPr/>
          <p:nvPr/>
        </p:nvGrpSpPr>
        <p:grpSpPr>
          <a:xfrm>
            <a:off x="481880" y="1581561"/>
            <a:ext cx="215096" cy="215096"/>
            <a:chOff x="462830" y="1680379"/>
            <a:chExt cx="253196" cy="253196"/>
          </a:xfrm>
        </p:grpSpPr>
        <p:sp>
          <p:nvSpPr>
            <p:cNvPr id="19" name="Oval 18">
              <a:extLst>
                <a:ext uri="{FF2B5EF4-FFF2-40B4-BE49-F238E27FC236}">
                  <a16:creationId xmlns:a16="http://schemas.microsoft.com/office/drawing/2014/main" id="{DD3E92D7-602C-4B34-BF0B-DE8247258CA0}"/>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0" name="Oval 19">
              <a:extLst>
                <a:ext uri="{FF2B5EF4-FFF2-40B4-BE49-F238E27FC236}">
                  <a16:creationId xmlns:a16="http://schemas.microsoft.com/office/drawing/2014/main" id="{B5C3810F-84E9-426C-837C-15E7A1CA977C}"/>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nvGrpSpPr>
          <p:cNvPr id="41" name="Group 40">
            <a:extLst>
              <a:ext uri="{FF2B5EF4-FFF2-40B4-BE49-F238E27FC236}">
                <a16:creationId xmlns:a16="http://schemas.microsoft.com/office/drawing/2014/main" id="{58A045BF-A075-4A18-8D36-EF34357F5309}"/>
              </a:ext>
            </a:extLst>
          </p:cNvPr>
          <p:cNvGrpSpPr/>
          <p:nvPr/>
        </p:nvGrpSpPr>
        <p:grpSpPr>
          <a:xfrm>
            <a:off x="481880" y="2539999"/>
            <a:ext cx="215096" cy="215096"/>
            <a:chOff x="462830" y="1680379"/>
            <a:chExt cx="253196" cy="253196"/>
          </a:xfrm>
        </p:grpSpPr>
        <p:sp>
          <p:nvSpPr>
            <p:cNvPr id="42" name="Oval 41">
              <a:extLst>
                <a:ext uri="{FF2B5EF4-FFF2-40B4-BE49-F238E27FC236}">
                  <a16:creationId xmlns:a16="http://schemas.microsoft.com/office/drawing/2014/main" id="{1F57CE27-38CB-472A-B56E-FFBA7F948A23}"/>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3" name="Oval 42">
              <a:extLst>
                <a:ext uri="{FF2B5EF4-FFF2-40B4-BE49-F238E27FC236}">
                  <a16:creationId xmlns:a16="http://schemas.microsoft.com/office/drawing/2014/main" id="{4AFF8737-C864-4B8F-B05F-41BA947A6C6A}"/>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nvGrpSpPr>
          <p:cNvPr id="44" name="Group 43">
            <a:extLst>
              <a:ext uri="{FF2B5EF4-FFF2-40B4-BE49-F238E27FC236}">
                <a16:creationId xmlns:a16="http://schemas.microsoft.com/office/drawing/2014/main" id="{33D0BFFF-4E29-4A2F-AAF5-322E05701918}"/>
              </a:ext>
            </a:extLst>
          </p:cNvPr>
          <p:cNvGrpSpPr/>
          <p:nvPr/>
        </p:nvGrpSpPr>
        <p:grpSpPr>
          <a:xfrm>
            <a:off x="481880" y="3271011"/>
            <a:ext cx="215096" cy="215096"/>
            <a:chOff x="462830" y="1680379"/>
            <a:chExt cx="253196" cy="253196"/>
          </a:xfrm>
        </p:grpSpPr>
        <p:sp>
          <p:nvSpPr>
            <p:cNvPr id="45" name="Oval 44">
              <a:extLst>
                <a:ext uri="{FF2B5EF4-FFF2-40B4-BE49-F238E27FC236}">
                  <a16:creationId xmlns:a16="http://schemas.microsoft.com/office/drawing/2014/main" id="{3D7EED61-80DA-41EF-ADB2-C55E0A5087CF}"/>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6" name="Oval 45">
              <a:extLst>
                <a:ext uri="{FF2B5EF4-FFF2-40B4-BE49-F238E27FC236}">
                  <a16:creationId xmlns:a16="http://schemas.microsoft.com/office/drawing/2014/main" id="{2D47E970-35C8-442D-97C6-43CBAFE01921}"/>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nvGrpSpPr>
          <p:cNvPr id="4" name="Group 3">
            <a:extLst>
              <a:ext uri="{FF2B5EF4-FFF2-40B4-BE49-F238E27FC236}">
                <a16:creationId xmlns:a16="http://schemas.microsoft.com/office/drawing/2014/main" id="{C6E73F2F-15A7-4D0A-B3D0-A49E15F6F684}"/>
              </a:ext>
            </a:extLst>
          </p:cNvPr>
          <p:cNvGrpSpPr/>
          <p:nvPr/>
        </p:nvGrpSpPr>
        <p:grpSpPr>
          <a:xfrm>
            <a:off x="5571138" y="1168396"/>
            <a:ext cx="6620863" cy="5100641"/>
            <a:chOff x="5571138" y="1168396"/>
            <a:chExt cx="6620863" cy="5100641"/>
          </a:xfrm>
        </p:grpSpPr>
        <p:sp>
          <p:nvSpPr>
            <p:cNvPr id="6" name="Rectangle: Top Corners Rounded 5">
              <a:extLst>
                <a:ext uri="{FF2B5EF4-FFF2-40B4-BE49-F238E27FC236}">
                  <a16:creationId xmlns:a16="http://schemas.microsoft.com/office/drawing/2014/main" id="{E9F8126B-1A38-42A2-88BC-47FCB24EC481}"/>
                </a:ext>
              </a:extLst>
            </p:cNvPr>
            <p:cNvSpPr/>
            <p:nvPr/>
          </p:nvSpPr>
          <p:spPr bwMode="auto">
            <a:xfrm rot="16200000">
              <a:off x="6526215" y="472280"/>
              <a:ext cx="4838697" cy="6492875"/>
            </a:xfrm>
            <a:prstGeom prst="round2SameRect">
              <a:avLst>
                <a:gd name="adj1" fmla="val 1874"/>
                <a:gd name="adj2" fmla="val 0"/>
              </a:avLst>
            </a:prstGeom>
            <a:solidFill>
              <a:schemeClr val="tx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8" name="Rectangle: Top Corners Rounded 7">
              <a:extLst>
                <a:ext uri="{FF2B5EF4-FFF2-40B4-BE49-F238E27FC236}">
                  <a16:creationId xmlns:a16="http://schemas.microsoft.com/office/drawing/2014/main" id="{017F3B77-20E1-419D-A4A7-ED1F15E6338D}"/>
                </a:ext>
              </a:extLst>
            </p:cNvPr>
            <p:cNvSpPr/>
            <p:nvPr/>
          </p:nvSpPr>
          <p:spPr bwMode="auto">
            <a:xfrm rot="16200000">
              <a:off x="6331248" y="408286"/>
              <a:ext cx="5100641" cy="6620862"/>
            </a:xfrm>
            <a:prstGeom prst="round2SameRect">
              <a:avLst>
                <a:gd name="adj1" fmla="val 2540"/>
                <a:gd name="adj2" fmla="val 0"/>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7" name="Freeform: Shape 26">
              <a:extLst>
                <a:ext uri="{FF2B5EF4-FFF2-40B4-BE49-F238E27FC236}">
                  <a16:creationId xmlns:a16="http://schemas.microsoft.com/office/drawing/2014/main" id="{33BD4266-CB32-42F1-9B39-968EB310F927}"/>
                </a:ext>
              </a:extLst>
            </p:cNvPr>
            <p:cNvSpPr/>
            <p:nvPr/>
          </p:nvSpPr>
          <p:spPr bwMode="auto">
            <a:xfrm>
              <a:off x="5840804" y="1446113"/>
              <a:ext cx="6351196" cy="4545208"/>
            </a:xfrm>
            <a:custGeom>
              <a:avLst/>
              <a:gdLst>
                <a:gd name="connsiteX0" fmla="*/ 97294 w 6351196"/>
                <a:gd name="connsiteY0" fmla="*/ 0 h 4545208"/>
                <a:gd name="connsiteX1" fmla="*/ 6351196 w 6351196"/>
                <a:gd name="connsiteY1" fmla="*/ 0 h 4545208"/>
                <a:gd name="connsiteX2" fmla="*/ 6351196 w 6351196"/>
                <a:gd name="connsiteY2" fmla="*/ 4545208 h 4545208"/>
                <a:gd name="connsiteX3" fmla="*/ 97294 w 6351196"/>
                <a:gd name="connsiteY3" fmla="*/ 4545208 h 4545208"/>
                <a:gd name="connsiteX4" fmla="*/ 0 w 6351196"/>
                <a:gd name="connsiteY4" fmla="*/ 4449940 h 4545208"/>
                <a:gd name="connsiteX5" fmla="*/ 0 w 6351196"/>
                <a:gd name="connsiteY5" fmla="*/ 95268 h 4545208"/>
                <a:gd name="connsiteX6" fmla="*/ 97294 w 6351196"/>
                <a:gd name="connsiteY6" fmla="*/ 0 h 454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1196" h="4545208">
                  <a:moveTo>
                    <a:pt x="97294" y="0"/>
                  </a:moveTo>
                  <a:lnTo>
                    <a:pt x="6351196" y="0"/>
                  </a:lnTo>
                  <a:lnTo>
                    <a:pt x="6351196" y="4545208"/>
                  </a:lnTo>
                  <a:lnTo>
                    <a:pt x="97294" y="4545208"/>
                  </a:lnTo>
                  <a:cubicBezTo>
                    <a:pt x="43560" y="4545208"/>
                    <a:pt x="0" y="4502555"/>
                    <a:pt x="0" y="4449940"/>
                  </a:cubicBezTo>
                  <a:lnTo>
                    <a:pt x="0" y="95268"/>
                  </a:lnTo>
                  <a:cubicBezTo>
                    <a:pt x="0" y="42653"/>
                    <a:pt x="43560" y="0"/>
                    <a:pt x="97294"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nvGrpSpPr>
          <p:cNvPr id="29" name="Group 28">
            <a:extLst>
              <a:ext uri="{FF2B5EF4-FFF2-40B4-BE49-F238E27FC236}">
                <a16:creationId xmlns:a16="http://schemas.microsoft.com/office/drawing/2014/main" id="{2E508F13-7AA1-4479-98AE-522B8028CA58}"/>
              </a:ext>
            </a:extLst>
          </p:cNvPr>
          <p:cNvGrpSpPr/>
          <p:nvPr/>
        </p:nvGrpSpPr>
        <p:grpSpPr>
          <a:xfrm>
            <a:off x="481880" y="3983481"/>
            <a:ext cx="215096" cy="215096"/>
            <a:chOff x="462830" y="1680379"/>
            <a:chExt cx="253196" cy="253196"/>
          </a:xfrm>
        </p:grpSpPr>
        <p:sp>
          <p:nvSpPr>
            <p:cNvPr id="30" name="Oval 29">
              <a:extLst>
                <a:ext uri="{FF2B5EF4-FFF2-40B4-BE49-F238E27FC236}">
                  <a16:creationId xmlns:a16="http://schemas.microsoft.com/office/drawing/2014/main" id="{8168F04C-10D0-40B7-B8C8-1D3B60A3A330}"/>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1" name="Oval 30">
              <a:extLst>
                <a:ext uri="{FF2B5EF4-FFF2-40B4-BE49-F238E27FC236}">
                  <a16:creationId xmlns:a16="http://schemas.microsoft.com/office/drawing/2014/main" id="{A94AE8D7-7095-4270-BA9E-0FAC8EDDE982}"/>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nvGrpSpPr>
          <p:cNvPr id="32" name="Group 31">
            <a:extLst>
              <a:ext uri="{FF2B5EF4-FFF2-40B4-BE49-F238E27FC236}">
                <a16:creationId xmlns:a16="http://schemas.microsoft.com/office/drawing/2014/main" id="{43345450-770F-42B8-9CA7-BE250072FB6F}"/>
              </a:ext>
            </a:extLst>
          </p:cNvPr>
          <p:cNvGrpSpPr/>
          <p:nvPr/>
        </p:nvGrpSpPr>
        <p:grpSpPr>
          <a:xfrm>
            <a:off x="481880" y="4692141"/>
            <a:ext cx="215096" cy="215096"/>
            <a:chOff x="462830" y="1680379"/>
            <a:chExt cx="253196" cy="253196"/>
          </a:xfrm>
        </p:grpSpPr>
        <p:sp>
          <p:nvSpPr>
            <p:cNvPr id="33" name="Oval 32">
              <a:extLst>
                <a:ext uri="{FF2B5EF4-FFF2-40B4-BE49-F238E27FC236}">
                  <a16:creationId xmlns:a16="http://schemas.microsoft.com/office/drawing/2014/main" id="{F466E0D3-DE9D-4179-B493-0FA0905870C0}"/>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4" name="Oval 33">
              <a:extLst>
                <a:ext uri="{FF2B5EF4-FFF2-40B4-BE49-F238E27FC236}">
                  <a16:creationId xmlns:a16="http://schemas.microsoft.com/office/drawing/2014/main" id="{0E00C4E2-7FBC-4C3D-85F4-2054C082FDD6}"/>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nvGrpSpPr>
          <p:cNvPr id="35" name="Group 34">
            <a:extLst>
              <a:ext uri="{FF2B5EF4-FFF2-40B4-BE49-F238E27FC236}">
                <a16:creationId xmlns:a16="http://schemas.microsoft.com/office/drawing/2014/main" id="{974DB4CB-D6F6-44F8-96C3-7861C1249FCB}"/>
              </a:ext>
            </a:extLst>
          </p:cNvPr>
          <p:cNvGrpSpPr/>
          <p:nvPr/>
        </p:nvGrpSpPr>
        <p:grpSpPr>
          <a:xfrm>
            <a:off x="7314190" y="1695389"/>
            <a:ext cx="3539074" cy="2185900"/>
            <a:chOff x="6262604" y="835933"/>
            <a:chExt cx="3016607" cy="1863200"/>
          </a:xfrm>
        </p:grpSpPr>
        <p:pic>
          <p:nvPicPr>
            <p:cNvPr id="36" name="Picture 35">
              <a:extLst>
                <a:ext uri="{FF2B5EF4-FFF2-40B4-BE49-F238E27FC236}">
                  <a16:creationId xmlns:a16="http://schemas.microsoft.com/office/drawing/2014/main" id="{96583B5A-7920-428D-BDB2-6F95E5CB86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69748" y="873425"/>
              <a:ext cx="2964223" cy="1717054"/>
            </a:xfrm>
            <a:prstGeom prst="rect">
              <a:avLst/>
            </a:prstGeom>
          </p:spPr>
        </p:pic>
        <p:pic>
          <p:nvPicPr>
            <p:cNvPr id="37" name="Picture 36" descr="A flat screen television&#10;&#10;Description automatically generated">
              <a:extLst>
                <a:ext uri="{FF2B5EF4-FFF2-40B4-BE49-F238E27FC236}">
                  <a16:creationId xmlns:a16="http://schemas.microsoft.com/office/drawing/2014/main" id="{7B9AB37A-0DBB-49FC-AE96-EC7BF15C026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62604" y="835933"/>
              <a:ext cx="3016607" cy="1863200"/>
            </a:xfrm>
            <a:prstGeom prst="rect">
              <a:avLst/>
            </a:prstGeom>
          </p:spPr>
        </p:pic>
      </p:grpSp>
      <p:grpSp>
        <p:nvGrpSpPr>
          <p:cNvPr id="38" name="Group 37">
            <a:extLst>
              <a:ext uri="{FF2B5EF4-FFF2-40B4-BE49-F238E27FC236}">
                <a16:creationId xmlns:a16="http://schemas.microsoft.com/office/drawing/2014/main" id="{B22B806E-4F8B-4FC7-9391-65D0B44850BC}"/>
              </a:ext>
            </a:extLst>
          </p:cNvPr>
          <p:cNvGrpSpPr/>
          <p:nvPr/>
        </p:nvGrpSpPr>
        <p:grpSpPr>
          <a:xfrm>
            <a:off x="6030852" y="2705525"/>
            <a:ext cx="3059146" cy="2185900"/>
            <a:chOff x="4831288" y="1436460"/>
            <a:chExt cx="7360712" cy="5259563"/>
          </a:xfrm>
        </p:grpSpPr>
        <p:grpSp>
          <p:nvGrpSpPr>
            <p:cNvPr id="39" name="Group 38">
              <a:extLst>
                <a:ext uri="{FF2B5EF4-FFF2-40B4-BE49-F238E27FC236}">
                  <a16:creationId xmlns:a16="http://schemas.microsoft.com/office/drawing/2014/main" id="{4E300DAE-0CAB-4BA3-8121-5A9CC831EBCB}"/>
                </a:ext>
              </a:extLst>
            </p:cNvPr>
            <p:cNvGrpSpPr/>
            <p:nvPr/>
          </p:nvGrpSpPr>
          <p:grpSpPr>
            <a:xfrm>
              <a:off x="4831288" y="1436460"/>
              <a:ext cx="7360712" cy="5259563"/>
              <a:chOff x="4831288" y="1439231"/>
              <a:chExt cx="7360712" cy="5259563"/>
            </a:xfrm>
          </p:grpSpPr>
          <p:grpSp>
            <p:nvGrpSpPr>
              <p:cNvPr id="48" name="Group 47">
                <a:extLst>
                  <a:ext uri="{FF2B5EF4-FFF2-40B4-BE49-F238E27FC236}">
                    <a16:creationId xmlns:a16="http://schemas.microsoft.com/office/drawing/2014/main" id="{29DCF09D-610C-4AA7-8ABE-7414E0EDE600}"/>
                  </a:ext>
                </a:extLst>
              </p:cNvPr>
              <p:cNvGrpSpPr/>
              <p:nvPr/>
            </p:nvGrpSpPr>
            <p:grpSpPr>
              <a:xfrm>
                <a:off x="4831288" y="1439231"/>
                <a:ext cx="7360712" cy="5259563"/>
                <a:chOff x="4295120" y="1503123"/>
                <a:chExt cx="7362629" cy="5260933"/>
              </a:xfrm>
            </p:grpSpPr>
            <p:pic>
              <p:nvPicPr>
                <p:cNvPr id="50" name="Picture 49">
                  <a:extLst>
                    <a:ext uri="{FF2B5EF4-FFF2-40B4-BE49-F238E27FC236}">
                      <a16:creationId xmlns:a16="http://schemas.microsoft.com/office/drawing/2014/main" id="{9E48D3FB-28D9-46A2-9393-95EE300806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79863" y="1747793"/>
                  <a:ext cx="6173324" cy="3472495"/>
                </a:xfrm>
                <a:prstGeom prst="rect">
                  <a:avLst/>
                </a:prstGeom>
              </p:spPr>
            </p:pic>
            <p:pic>
              <p:nvPicPr>
                <p:cNvPr id="51" name="Picture 50">
                  <a:extLst>
                    <a:ext uri="{FF2B5EF4-FFF2-40B4-BE49-F238E27FC236}">
                      <a16:creationId xmlns:a16="http://schemas.microsoft.com/office/drawing/2014/main" id="{797BFB17-0444-4506-8D84-B3966EE245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95120" y="1503123"/>
                  <a:ext cx="7362629" cy="5260933"/>
                </a:xfrm>
                <a:prstGeom prst="rect">
                  <a:avLst/>
                </a:prstGeom>
              </p:spPr>
            </p:pic>
          </p:grpSp>
          <p:pic>
            <p:nvPicPr>
              <p:cNvPr id="49" name="Picture 48">
                <a:extLst>
                  <a:ext uri="{FF2B5EF4-FFF2-40B4-BE49-F238E27FC236}">
                    <a16:creationId xmlns:a16="http://schemas.microsoft.com/office/drawing/2014/main" id="{CF047CAF-B217-4B86-8203-D42EDA8C265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432453" y="1675522"/>
                <a:ext cx="6144057" cy="3452536"/>
              </a:xfrm>
              <a:prstGeom prst="rect">
                <a:avLst/>
              </a:prstGeom>
            </p:spPr>
          </p:pic>
        </p:grpSp>
        <p:pic>
          <p:nvPicPr>
            <p:cNvPr id="40" name="Picture 39" descr="A screenshot of a cell phone&#10;&#10;Description generated with very high confidence">
              <a:extLst>
                <a:ext uri="{FF2B5EF4-FFF2-40B4-BE49-F238E27FC236}">
                  <a16:creationId xmlns:a16="http://schemas.microsoft.com/office/drawing/2014/main" id="{1BB88BB7-DAAD-4BAD-A260-BFE00AA60D0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820799" y="2409554"/>
              <a:ext cx="2689471" cy="168685"/>
            </a:xfrm>
            <a:prstGeom prst="rect">
              <a:avLst/>
            </a:prstGeom>
          </p:spPr>
        </p:pic>
        <p:sp>
          <p:nvSpPr>
            <p:cNvPr id="47" name="TextBox 46">
              <a:extLst>
                <a:ext uri="{FF2B5EF4-FFF2-40B4-BE49-F238E27FC236}">
                  <a16:creationId xmlns:a16="http://schemas.microsoft.com/office/drawing/2014/main" id="{21A58614-9CD1-4373-925B-8019C9001AD0}"/>
                </a:ext>
              </a:extLst>
            </p:cNvPr>
            <p:cNvSpPr txBox="1"/>
            <p:nvPr/>
          </p:nvSpPr>
          <p:spPr>
            <a:xfrm>
              <a:off x="5945881" y="2300051"/>
              <a:ext cx="2068251" cy="200407"/>
            </a:xfrm>
            <a:prstGeom prst="rect">
              <a:avLst/>
            </a:prstGeom>
            <a:solidFill>
              <a:srgbClr val="93ABBD"/>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0" normalizeH="0" baseline="0" noProof="0">
                  <a:ln>
                    <a:noFill/>
                  </a:ln>
                  <a:solidFill>
                    <a:srgbClr val="000000"/>
                  </a:solidFill>
                  <a:effectLst/>
                  <a:uLnTx/>
                  <a:uFillTx/>
                  <a:latin typeface="Segoe UI Semibold"/>
                  <a:ea typeface="+mn-ea"/>
                  <a:cs typeface="+mn-cs"/>
                </a:rPr>
                <a:t>Budget Allocation</a:t>
              </a:r>
            </a:p>
          </p:txBody>
        </p:sp>
      </p:grpSp>
      <p:grpSp>
        <p:nvGrpSpPr>
          <p:cNvPr id="52" name="Group 51">
            <a:extLst>
              <a:ext uri="{FF2B5EF4-FFF2-40B4-BE49-F238E27FC236}">
                <a16:creationId xmlns:a16="http://schemas.microsoft.com/office/drawing/2014/main" id="{71FE7B32-0AFE-41C4-84CA-E1E0AF27D9F2}"/>
              </a:ext>
            </a:extLst>
          </p:cNvPr>
          <p:cNvGrpSpPr/>
          <p:nvPr/>
        </p:nvGrpSpPr>
        <p:grpSpPr>
          <a:xfrm>
            <a:off x="8804508" y="3556579"/>
            <a:ext cx="3041705" cy="1434917"/>
            <a:chOff x="5884451" y="3552841"/>
            <a:chExt cx="6947729" cy="3277588"/>
          </a:xfrm>
        </p:grpSpPr>
        <p:pic>
          <p:nvPicPr>
            <p:cNvPr id="53" name="Picture 52">
              <a:extLst>
                <a:ext uri="{FF2B5EF4-FFF2-40B4-BE49-F238E27FC236}">
                  <a16:creationId xmlns:a16="http://schemas.microsoft.com/office/drawing/2014/main" id="{93730C6A-C38D-497A-B682-2D4EC240BB5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27767" y="4697237"/>
              <a:ext cx="532312" cy="133078"/>
            </a:xfrm>
            <a:prstGeom prst="rect">
              <a:avLst/>
            </a:prstGeom>
          </p:spPr>
        </p:pic>
        <p:grpSp>
          <p:nvGrpSpPr>
            <p:cNvPr id="54" name="Group 53">
              <a:extLst>
                <a:ext uri="{FF2B5EF4-FFF2-40B4-BE49-F238E27FC236}">
                  <a16:creationId xmlns:a16="http://schemas.microsoft.com/office/drawing/2014/main" id="{B3EDCAE6-DBAE-4D18-97D1-43ACE8010965}"/>
                </a:ext>
              </a:extLst>
            </p:cNvPr>
            <p:cNvGrpSpPr/>
            <p:nvPr/>
          </p:nvGrpSpPr>
          <p:grpSpPr>
            <a:xfrm>
              <a:off x="5884451" y="3552841"/>
              <a:ext cx="6947729" cy="3277588"/>
              <a:chOff x="5705777" y="3383280"/>
              <a:chExt cx="6947729" cy="3277588"/>
            </a:xfrm>
          </p:grpSpPr>
          <p:pic>
            <p:nvPicPr>
              <p:cNvPr id="58" name="Picture 2" descr="Image result for laptop">
                <a:extLst>
                  <a:ext uri="{FF2B5EF4-FFF2-40B4-BE49-F238E27FC236}">
                    <a16:creationId xmlns:a16="http://schemas.microsoft.com/office/drawing/2014/main" id="{99F68689-7FFA-4173-B30D-0AEAF995DE65}"/>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705777" y="3383280"/>
                <a:ext cx="6947729" cy="327758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5">
                <a:extLst>
                  <a:ext uri="{FF2B5EF4-FFF2-40B4-BE49-F238E27FC236}">
                    <a16:creationId xmlns:a16="http://schemas.microsoft.com/office/drawing/2014/main" id="{231DB5F4-0CA3-4626-99C7-7E4280FE3E1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954566" y="3540327"/>
                <a:ext cx="4370697" cy="2458517"/>
              </a:xfrm>
              <a:prstGeom prst="rect">
                <a:avLst/>
              </a:prstGeom>
            </p:spPr>
          </p:pic>
        </p:grpSp>
        <p:pic>
          <p:nvPicPr>
            <p:cNvPr id="55" name="Picture 54" descr="A screenshot of a cell phone&#10;&#10;Description generated with very high confidence">
              <a:extLst>
                <a:ext uri="{FF2B5EF4-FFF2-40B4-BE49-F238E27FC236}">
                  <a16:creationId xmlns:a16="http://schemas.microsoft.com/office/drawing/2014/main" id="{C6678A13-EA8C-47B4-8229-62218AA99973}"/>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353447" y="4260490"/>
              <a:ext cx="3121523" cy="213319"/>
            </a:xfrm>
            <a:prstGeom prst="rect">
              <a:avLst/>
            </a:prstGeom>
          </p:spPr>
        </p:pic>
        <p:pic>
          <p:nvPicPr>
            <p:cNvPr id="56" name="Picture 55" descr="A screenshot of a cell phone&#10;&#10;Description generated with very high confidence">
              <a:extLst>
                <a:ext uri="{FF2B5EF4-FFF2-40B4-BE49-F238E27FC236}">
                  <a16:creationId xmlns:a16="http://schemas.microsoft.com/office/drawing/2014/main" id="{A28772BD-9094-4337-A388-D65CD6F3B0C5}"/>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353447" y="4079494"/>
              <a:ext cx="3027324" cy="206882"/>
            </a:xfrm>
            <a:prstGeom prst="rect">
              <a:avLst/>
            </a:prstGeom>
          </p:spPr>
        </p:pic>
        <p:sp>
          <p:nvSpPr>
            <p:cNvPr id="57" name="TextBox 56">
              <a:extLst>
                <a:ext uri="{FF2B5EF4-FFF2-40B4-BE49-F238E27FC236}">
                  <a16:creationId xmlns:a16="http://schemas.microsoft.com/office/drawing/2014/main" id="{A82F1ABC-ACB3-4F66-86E7-444CE524AB79}"/>
                </a:ext>
              </a:extLst>
            </p:cNvPr>
            <p:cNvSpPr txBox="1"/>
            <p:nvPr/>
          </p:nvSpPr>
          <p:spPr>
            <a:xfrm>
              <a:off x="7473048" y="4029389"/>
              <a:ext cx="2661199" cy="23947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Segoe UI Semibold"/>
                  <a:ea typeface="+mn-ea"/>
                  <a:cs typeface="+mn-cs"/>
                </a:rPr>
                <a:t>Budget Allocation</a:t>
              </a:r>
            </a:p>
          </p:txBody>
        </p:sp>
      </p:grpSp>
      <p:grpSp>
        <p:nvGrpSpPr>
          <p:cNvPr id="60" name="Group 59">
            <a:extLst>
              <a:ext uri="{FF2B5EF4-FFF2-40B4-BE49-F238E27FC236}">
                <a16:creationId xmlns:a16="http://schemas.microsoft.com/office/drawing/2014/main" id="{E9098DEA-9AFD-4391-AA36-C9B92BE03094}"/>
              </a:ext>
            </a:extLst>
          </p:cNvPr>
          <p:cNvGrpSpPr/>
          <p:nvPr/>
        </p:nvGrpSpPr>
        <p:grpSpPr>
          <a:xfrm>
            <a:off x="6568680" y="3887292"/>
            <a:ext cx="738211" cy="1312539"/>
            <a:chOff x="10423426" y="2441158"/>
            <a:chExt cx="1768574" cy="3113394"/>
          </a:xfrm>
        </p:grpSpPr>
        <p:grpSp>
          <p:nvGrpSpPr>
            <p:cNvPr id="61" name="Group 60">
              <a:extLst>
                <a:ext uri="{FF2B5EF4-FFF2-40B4-BE49-F238E27FC236}">
                  <a16:creationId xmlns:a16="http://schemas.microsoft.com/office/drawing/2014/main" id="{AE25B022-6021-4903-A52B-8D2242E395BD}"/>
                </a:ext>
              </a:extLst>
            </p:cNvPr>
            <p:cNvGrpSpPr/>
            <p:nvPr/>
          </p:nvGrpSpPr>
          <p:grpSpPr>
            <a:xfrm>
              <a:off x="10423426" y="2441158"/>
              <a:ext cx="1768574" cy="3113394"/>
              <a:chOff x="9026801" y="240830"/>
              <a:chExt cx="2741788" cy="4826638"/>
            </a:xfrm>
          </p:grpSpPr>
          <p:pic>
            <p:nvPicPr>
              <p:cNvPr id="66" name="Picture 65">
                <a:extLst>
                  <a:ext uri="{FF2B5EF4-FFF2-40B4-BE49-F238E27FC236}">
                    <a16:creationId xmlns:a16="http://schemas.microsoft.com/office/drawing/2014/main" id="{C057806D-3756-41E9-8A43-16166D097E9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026801" y="240830"/>
                <a:ext cx="2741788" cy="4826638"/>
              </a:xfrm>
              <a:prstGeom prst="rect">
                <a:avLst/>
              </a:prstGeom>
            </p:spPr>
          </p:pic>
          <p:grpSp>
            <p:nvGrpSpPr>
              <p:cNvPr id="67" name="Group 66">
                <a:extLst>
                  <a:ext uri="{FF2B5EF4-FFF2-40B4-BE49-F238E27FC236}">
                    <a16:creationId xmlns:a16="http://schemas.microsoft.com/office/drawing/2014/main" id="{84B37728-B28C-44E9-8E8B-0FEF1C124A7B}"/>
                  </a:ext>
                </a:extLst>
              </p:cNvPr>
              <p:cNvGrpSpPr/>
              <p:nvPr/>
            </p:nvGrpSpPr>
            <p:grpSpPr>
              <a:xfrm>
                <a:off x="9430750" y="762129"/>
                <a:ext cx="1868440" cy="3325927"/>
                <a:chOff x="7078482" y="1980163"/>
                <a:chExt cx="1868440" cy="3325927"/>
              </a:xfrm>
            </p:grpSpPr>
            <p:pic>
              <p:nvPicPr>
                <p:cNvPr id="68" name="Picture 67">
                  <a:extLst>
                    <a:ext uri="{FF2B5EF4-FFF2-40B4-BE49-F238E27FC236}">
                      <a16:creationId xmlns:a16="http://schemas.microsoft.com/office/drawing/2014/main" id="{FE172102-7C55-4410-BFD2-6B1B4A8D2DA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078482" y="1983918"/>
                  <a:ext cx="1867788" cy="3322172"/>
                </a:xfrm>
                <a:prstGeom prst="rect">
                  <a:avLst/>
                </a:prstGeom>
              </p:spPr>
            </p:pic>
            <p:pic>
              <p:nvPicPr>
                <p:cNvPr id="69" name="Picture 68">
                  <a:extLst>
                    <a:ext uri="{FF2B5EF4-FFF2-40B4-BE49-F238E27FC236}">
                      <a16:creationId xmlns:a16="http://schemas.microsoft.com/office/drawing/2014/main" id="{A6CC72AE-FA81-486D-8B9C-AA7FCD82917E}"/>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078482" y="1980163"/>
                  <a:ext cx="1867788" cy="3322172"/>
                </a:xfrm>
                <a:prstGeom prst="rect">
                  <a:avLst/>
                </a:prstGeom>
              </p:spPr>
            </p:pic>
            <p:pic>
              <p:nvPicPr>
                <p:cNvPr id="70" name="Picture 69">
                  <a:extLst>
                    <a:ext uri="{FF2B5EF4-FFF2-40B4-BE49-F238E27FC236}">
                      <a16:creationId xmlns:a16="http://schemas.microsoft.com/office/drawing/2014/main" id="{2F2186DE-B24B-4621-887E-E1804DF5F7AB}"/>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080872" y="3118565"/>
                  <a:ext cx="1866050" cy="1026328"/>
                </a:xfrm>
                <a:prstGeom prst="rect">
                  <a:avLst/>
                </a:prstGeom>
              </p:spPr>
            </p:pic>
          </p:grpSp>
        </p:grpSp>
        <p:grpSp>
          <p:nvGrpSpPr>
            <p:cNvPr id="62" name="Group 61">
              <a:extLst>
                <a:ext uri="{FF2B5EF4-FFF2-40B4-BE49-F238E27FC236}">
                  <a16:creationId xmlns:a16="http://schemas.microsoft.com/office/drawing/2014/main" id="{B95AFF2C-1F1D-46F4-AB51-692626FB1362}"/>
                </a:ext>
              </a:extLst>
            </p:cNvPr>
            <p:cNvGrpSpPr/>
            <p:nvPr/>
          </p:nvGrpSpPr>
          <p:grpSpPr>
            <a:xfrm>
              <a:off x="10688868" y="3553272"/>
              <a:ext cx="1149825" cy="163563"/>
              <a:chOff x="4622131" y="654383"/>
              <a:chExt cx="4396397" cy="320378"/>
            </a:xfrm>
          </p:grpSpPr>
          <p:pic>
            <p:nvPicPr>
              <p:cNvPr id="64" name="Picture 63" descr="A screenshot of a cell phone&#10;&#10;Description generated with very high confidence">
                <a:extLst>
                  <a:ext uri="{FF2B5EF4-FFF2-40B4-BE49-F238E27FC236}">
                    <a16:creationId xmlns:a16="http://schemas.microsoft.com/office/drawing/2014/main" id="{6A3B7AAD-AAE3-4C1A-B301-C47B85BD3A5F}"/>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4622131" y="814572"/>
                <a:ext cx="4396397" cy="160189"/>
              </a:xfrm>
              <a:prstGeom prst="rect">
                <a:avLst/>
              </a:prstGeom>
            </p:spPr>
          </p:pic>
          <p:pic>
            <p:nvPicPr>
              <p:cNvPr id="65" name="Picture 64" descr="A screenshot of a cell phone&#10;&#10;Description generated with very high confidence">
                <a:extLst>
                  <a:ext uri="{FF2B5EF4-FFF2-40B4-BE49-F238E27FC236}">
                    <a16:creationId xmlns:a16="http://schemas.microsoft.com/office/drawing/2014/main" id="{6F97B7E5-085B-43F3-BC5E-365AAB9A453B}"/>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4622131" y="654383"/>
                <a:ext cx="4396397" cy="160189"/>
              </a:xfrm>
              <a:prstGeom prst="rect">
                <a:avLst/>
              </a:prstGeom>
            </p:spPr>
          </p:pic>
        </p:grpSp>
        <p:sp>
          <p:nvSpPr>
            <p:cNvPr id="63" name="Rectangle 62">
              <a:extLst>
                <a:ext uri="{FF2B5EF4-FFF2-40B4-BE49-F238E27FC236}">
                  <a16:creationId xmlns:a16="http://schemas.microsoft.com/office/drawing/2014/main" id="{139BA247-1B59-47B6-8692-409071B13707}"/>
                </a:ext>
              </a:extLst>
            </p:cNvPr>
            <p:cNvSpPr/>
            <p:nvPr/>
          </p:nvSpPr>
          <p:spPr>
            <a:xfrm>
              <a:off x="10660060" y="3512785"/>
              <a:ext cx="892162" cy="24682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 b="0" i="0" u="none" strike="noStrike" kern="1200" cap="none" spc="0" normalizeH="0" baseline="0" noProof="0">
                  <a:ln>
                    <a:noFill/>
                  </a:ln>
                  <a:solidFill>
                    <a:srgbClr val="000000"/>
                  </a:solidFill>
                  <a:effectLst/>
                  <a:uLnTx/>
                  <a:uFillTx/>
                  <a:latin typeface="Segoe UI Semibold"/>
                  <a:ea typeface="+mn-ea"/>
                  <a:cs typeface="+mn-cs"/>
                </a:rPr>
                <a:t>Budget Allocation</a:t>
              </a:r>
            </a:p>
          </p:txBody>
        </p:sp>
      </p:grpSp>
      <p:grpSp>
        <p:nvGrpSpPr>
          <p:cNvPr id="71" name="Group 70">
            <a:extLst>
              <a:ext uri="{FF2B5EF4-FFF2-40B4-BE49-F238E27FC236}">
                <a16:creationId xmlns:a16="http://schemas.microsoft.com/office/drawing/2014/main" id="{EEDA3836-2C36-40E6-AE40-65584D880C85}"/>
              </a:ext>
            </a:extLst>
          </p:cNvPr>
          <p:cNvGrpSpPr/>
          <p:nvPr/>
        </p:nvGrpSpPr>
        <p:grpSpPr>
          <a:xfrm>
            <a:off x="8286903" y="4407727"/>
            <a:ext cx="1588557" cy="1141616"/>
            <a:chOff x="9421783" y="5579127"/>
            <a:chExt cx="1646771" cy="1183451"/>
          </a:xfrm>
        </p:grpSpPr>
        <p:pic>
          <p:nvPicPr>
            <p:cNvPr id="72" name="Picture 71" descr="A screenshot of a cell phone&#10;&#10;Description automatically generated">
              <a:extLst>
                <a:ext uri="{FF2B5EF4-FFF2-40B4-BE49-F238E27FC236}">
                  <a16:creationId xmlns:a16="http://schemas.microsoft.com/office/drawing/2014/main" id="{94493704-11A1-4087-B456-866390380B7C}"/>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9516192" y="5683984"/>
              <a:ext cx="1455433" cy="970289"/>
            </a:xfrm>
            <a:prstGeom prst="rect">
              <a:avLst/>
            </a:prstGeom>
          </p:spPr>
        </p:pic>
        <p:pic>
          <p:nvPicPr>
            <p:cNvPr id="73" name="Picture 72" descr="A screenshot of a computer&#10;&#10;Description automatically generated">
              <a:extLst>
                <a:ext uri="{FF2B5EF4-FFF2-40B4-BE49-F238E27FC236}">
                  <a16:creationId xmlns:a16="http://schemas.microsoft.com/office/drawing/2014/main" id="{FEAC1298-A63E-4633-94DB-1BA8E6CCEE67}"/>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9421783" y="5579127"/>
              <a:ext cx="1646771" cy="1183451"/>
            </a:xfrm>
            <a:prstGeom prst="rect">
              <a:avLst/>
            </a:prstGeom>
          </p:spPr>
        </p:pic>
      </p:grpSp>
      <p:pic>
        <p:nvPicPr>
          <p:cNvPr id="74" name="Picture 73">
            <a:extLst>
              <a:ext uri="{FF2B5EF4-FFF2-40B4-BE49-F238E27FC236}">
                <a16:creationId xmlns:a16="http://schemas.microsoft.com/office/drawing/2014/main" id="{4FF7825C-D0BD-4428-8487-3292DF89A6A7}"/>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0220978" y="4572683"/>
            <a:ext cx="1872746" cy="1363619"/>
          </a:xfrm>
          <a:prstGeom prst="rect">
            <a:avLst/>
          </a:prstGeom>
        </p:spPr>
      </p:pic>
    </p:spTree>
    <p:extLst>
      <p:ext uri="{BB962C8B-B14F-4D97-AF65-F5344CB8AC3E}">
        <p14:creationId xmlns:p14="http://schemas.microsoft.com/office/powerpoint/2010/main" val="14767118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750" fill="hold"/>
                                        <p:tgtEl>
                                          <p:spTgt spid="35"/>
                                        </p:tgtEl>
                                        <p:attrNameLst>
                                          <p:attrName>ppt_x</p:attrName>
                                        </p:attrNameLst>
                                      </p:cBhvr>
                                      <p:tavLst>
                                        <p:tav tm="0">
                                          <p:val>
                                            <p:strVal val="1+#ppt_w/2"/>
                                          </p:val>
                                        </p:tav>
                                        <p:tav tm="100000">
                                          <p:val>
                                            <p:strVal val="#ppt_x"/>
                                          </p:val>
                                        </p:tav>
                                      </p:tavLst>
                                    </p:anim>
                                    <p:anim calcmode="lin" valueType="num">
                                      <p:cBhvr additive="base">
                                        <p:cTn id="8" dur="75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0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750" fill="hold"/>
                                        <p:tgtEl>
                                          <p:spTgt spid="38"/>
                                        </p:tgtEl>
                                        <p:attrNameLst>
                                          <p:attrName>ppt_x</p:attrName>
                                        </p:attrNameLst>
                                      </p:cBhvr>
                                      <p:tavLst>
                                        <p:tav tm="0">
                                          <p:val>
                                            <p:strVal val="1+#ppt_w/2"/>
                                          </p:val>
                                        </p:tav>
                                        <p:tav tm="100000">
                                          <p:val>
                                            <p:strVal val="#ppt_x"/>
                                          </p:val>
                                        </p:tav>
                                      </p:tavLst>
                                    </p:anim>
                                    <p:anim calcmode="lin" valueType="num">
                                      <p:cBhvr additive="base">
                                        <p:cTn id="12" dur="750" fill="hold"/>
                                        <p:tgtEl>
                                          <p:spTgt spid="3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40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750" fill="hold"/>
                                        <p:tgtEl>
                                          <p:spTgt spid="52"/>
                                        </p:tgtEl>
                                        <p:attrNameLst>
                                          <p:attrName>ppt_x</p:attrName>
                                        </p:attrNameLst>
                                      </p:cBhvr>
                                      <p:tavLst>
                                        <p:tav tm="0">
                                          <p:val>
                                            <p:strVal val="1+#ppt_w/2"/>
                                          </p:val>
                                        </p:tav>
                                        <p:tav tm="100000">
                                          <p:val>
                                            <p:strVal val="#ppt_x"/>
                                          </p:val>
                                        </p:tav>
                                      </p:tavLst>
                                    </p:anim>
                                    <p:anim calcmode="lin" valueType="num">
                                      <p:cBhvr additive="base">
                                        <p:cTn id="16" dur="750" fill="hold"/>
                                        <p:tgtEl>
                                          <p:spTgt spid="52"/>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60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750" fill="hold"/>
                                        <p:tgtEl>
                                          <p:spTgt spid="60"/>
                                        </p:tgtEl>
                                        <p:attrNameLst>
                                          <p:attrName>ppt_x</p:attrName>
                                        </p:attrNameLst>
                                      </p:cBhvr>
                                      <p:tavLst>
                                        <p:tav tm="0">
                                          <p:val>
                                            <p:strVal val="1+#ppt_w/2"/>
                                          </p:val>
                                        </p:tav>
                                        <p:tav tm="100000">
                                          <p:val>
                                            <p:strVal val="#ppt_x"/>
                                          </p:val>
                                        </p:tav>
                                      </p:tavLst>
                                    </p:anim>
                                    <p:anim calcmode="lin" valueType="num">
                                      <p:cBhvr additive="base">
                                        <p:cTn id="20" dur="750" fill="hold"/>
                                        <p:tgtEl>
                                          <p:spTgt spid="60"/>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800"/>
                                  </p:stCondLst>
                                  <p:childTnLst>
                                    <p:set>
                                      <p:cBhvr>
                                        <p:cTn id="22" dur="1" fill="hold">
                                          <p:stCondLst>
                                            <p:cond delay="0"/>
                                          </p:stCondLst>
                                        </p:cTn>
                                        <p:tgtEl>
                                          <p:spTgt spid="71"/>
                                        </p:tgtEl>
                                        <p:attrNameLst>
                                          <p:attrName>style.visibility</p:attrName>
                                        </p:attrNameLst>
                                      </p:cBhvr>
                                      <p:to>
                                        <p:strVal val="visible"/>
                                      </p:to>
                                    </p:set>
                                    <p:anim calcmode="lin" valueType="num">
                                      <p:cBhvr additive="base">
                                        <p:cTn id="23" dur="750" fill="hold"/>
                                        <p:tgtEl>
                                          <p:spTgt spid="71"/>
                                        </p:tgtEl>
                                        <p:attrNameLst>
                                          <p:attrName>ppt_x</p:attrName>
                                        </p:attrNameLst>
                                      </p:cBhvr>
                                      <p:tavLst>
                                        <p:tav tm="0">
                                          <p:val>
                                            <p:strVal val="1+#ppt_w/2"/>
                                          </p:val>
                                        </p:tav>
                                        <p:tav tm="100000">
                                          <p:val>
                                            <p:strVal val="#ppt_x"/>
                                          </p:val>
                                        </p:tav>
                                      </p:tavLst>
                                    </p:anim>
                                    <p:anim calcmode="lin" valueType="num">
                                      <p:cBhvr additive="base">
                                        <p:cTn id="24" dur="750" fill="hold"/>
                                        <p:tgtEl>
                                          <p:spTgt spid="71"/>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1000"/>
                                  </p:stCondLst>
                                  <p:childTnLst>
                                    <p:set>
                                      <p:cBhvr>
                                        <p:cTn id="26" dur="1" fill="hold">
                                          <p:stCondLst>
                                            <p:cond delay="0"/>
                                          </p:stCondLst>
                                        </p:cTn>
                                        <p:tgtEl>
                                          <p:spTgt spid="74"/>
                                        </p:tgtEl>
                                        <p:attrNameLst>
                                          <p:attrName>style.visibility</p:attrName>
                                        </p:attrNameLst>
                                      </p:cBhvr>
                                      <p:to>
                                        <p:strVal val="visible"/>
                                      </p:to>
                                    </p:set>
                                    <p:anim calcmode="lin" valueType="num">
                                      <p:cBhvr additive="base">
                                        <p:cTn id="27" dur="750" fill="hold"/>
                                        <p:tgtEl>
                                          <p:spTgt spid="74"/>
                                        </p:tgtEl>
                                        <p:attrNameLst>
                                          <p:attrName>ppt_x</p:attrName>
                                        </p:attrNameLst>
                                      </p:cBhvr>
                                      <p:tavLst>
                                        <p:tav tm="0">
                                          <p:val>
                                            <p:strVal val="1+#ppt_w/2"/>
                                          </p:val>
                                        </p:tav>
                                        <p:tav tm="100000">
                                          <p:val>
                                            <p:strVal val="#ppt_x"/>
                                          </p:val>
                                        </p:tav>
                                      </p:tavLst>
                                    </p:anim>
                                    <p:anim calcmode="lin" valueType="num">
                                      <p:cBhvr additive="base">
                                        <p:cTn id="28" dur="75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7F9C-581B-4B8A-B380-152216329528}"/>
              </a:ext>
            </a:extLst>
          </p:cNvPr>
          <p:cNvSpPr>
            <a:spLocks noGrp="1"/>
          </p:cNvSpPr>
          <p:nvPr>
            <p:ph type="title"/>
          </p:nvPr>
        </p:nvSpPr>
        <p:spPr/>
        <p:txBody>
          <a:bodyPr/>
          <a:lstStyle/>
          <a:p>
            <a:r>
              <a:rPr lang="en-US">
                <a:solidFill>
                  <a:srgbClr val="4B53BC"/>
                </a:solidFill>
              </a:rPr>
              <a:t>Intelligent and inclusive</a:t>
            </a:r>
          </a:p>
        </p:txBody>
      </p:sp>
      <p:sp>
        <p:nvSpPr>
          <p:cNvPr id="15" name="Freeform: Shape 14">
            <a:extLst>
              <a:ext uri="{FF2B5EF4-FFF2-40B4-BE49-F238E27FC236}">
                <a16:creationId xmlns:a16="http://schemas.microsoft.com/office/drawing/2014/main" id="{82ECF598-A4AC-47A5-868F-460EBD70C4BC}"/>
              </a:ext>
            </a:extLst>
          </p:cNvPr>
          <p:cNvSpPr/>
          <p:nvPr/>
        </p:nvSpPr>
        <p:spPr bwMode="auto">
          <a:xfrm>
            <a:off x="1" y="1357904"/>
            <a:ext cx="12188142" cy="5112344"/>
          </a:xfrm>
          <a:custGeom>
            <a:avLst/>
            <a:gdLst>
              <a:gd name="connsiteX0" fmla="*/ 0 w 5972537"/>
              <a:gd name="connsiteY0" fmla="*/ 0 h 4942390"/>
              <a:gd name="connsiteX1" fmla="*/ 590309 w 5972537"/>
              <a:gd name="connsiteY1" fmla="*/ 0 h 4942390"/>
              <a:gd name="connsiteX2" fmla="*/ 590309 w 5972537"/>
              <a:gd name="connsiteY2" fmla="*/ 4942390 h 4942390"/>
              <a:gd name="connsiteX3" fmla="*/ 5972537 w 5972537"/>
              <a:gd name="connsiteY3" fmla="*/ 4942390 h 4942390"/>
              <a:gd name="connsiteX0" fmla="*/ 0 w 12117690"/>
              <a:gd name="connsiteY0" fmla="*/ 0 h 4942390"/>
              <a:gd name="connsiteX1" fmla="*/ 590309 w 12117690"/>
              <a:gd name="connsiteY1" fmla="*/ 0 h 4942390"/>
              <a:gd name="connsiteX2" fmla="*/ 590309 w 12117690"/>
              <a:gd name="connsiteY2" fmla="*/ 4942390 h 4942390"/>
              <a:gd name="connsiteX3" fmla="*/ 12117690 w 12117690"/>
              <a:gd name="connsiteY3" fmla="*/ 4942390 h 4942390"/>
            </a:gdLst>
            <a:ahLst/>
            <a:cxnLst>
              <a:cxn ang="0">
                <a:pos x="connsiteX0" y="connsiteY0"/>
              </a:cxn>
              <a:cxn ang="0">
                <a:pos x="connsiteX1" y="connsiteY1"/>
              </a:cxn>
              <a:cxn ang="0">
                <a:pos x="connsiteX2" y="connsiteY2"/>
              </a:cxn>
              <a:cxn ang="0">
                <a:pos x="connsiteX3" y="connsiteY3"/>
              </a:cxn>
            </a:cxnLst>
            <a:rect l="l" t="t" r="r" b="b"/>
            <a:pathLst>
              <a:path w="12117690" h="4942390">
                <a:moveTo>
                  <a:pt x="0" y="0"/>
                </a:moveTo>
                <a:lnTo>
                  <a:pt x="590309" y="0"/>
                </a:lnTo>
                <a:lnTo>
                  <a:pt x="590309" y="4942390"/>
                </a:lnTo>
                <a:lnTo>
                  <a:pt x="12117690" y="4942390"/>
                </a:lnTo>
              </a:path>
            </a:pathLst>
          </a:custGeom>
          <a:noFill/>
          <a:ln w="1270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7" name="Rectangle 16">
            <a:extLst>
              <a:ext uri="{FF2B5EF4-FFF2-40B4-BE49-F238E27FC236}">
                <a16:creationId xmlns:a16="http://schemas.microsoft.com/office/drawing/2014/main" id="{740DC26C-26B1-4BC6-BA57-670ABDF390A8}"/>
              </a:ext>
            </a:extLst>
          </p:cNvPr>
          <p:cNvSpPr/>
          <p:nvPr/>
        </p:nvSpPr>
        <p:spPr>
          <a:xfrm>
            <a:off x="833120" y="1553621"/>
            <a:ext cx="4595407" cy="4591000"/>
          </a:xfrm>
          <a:prstGeom prst="rect">
            <a:avLst/>
          </a:prstGeom>
        </p:spPr>
        <p:txBody>
          <a:bodyPr wrap="square" lIns="0" tIns="0" rIns="0" bIns="0">
            <a:spAutoFit/>
          </a:bodyPr>
          <a:lstStyle/>
          <a:p>
            <a:pPr marL="0" marR="0" lvl="0" indent="0" algn="l" defTabSz="914367" rtl="0" eaLnBrk="1" fontAlgn="auto" latinLnBrk="0" hangingPunct="1">
              <a:lnSpc>
                <a:spcPct val="100000"/>
              </a:lnSpc>
              <a:spcBef>
                <a:spcPts val="0"/>
              </a:spcBef>
              <a:spcAft>
                <a:spcPts val="1400"/>
              </a:spcAft>
              <a:buClrTx/>
              <a:buSzTx/>
              <a:buFontTx/>
              <a:buNone/>
              <a:tabLst>
                <a:tab pos="224097" algn="l"/>
              </a:tabLst>
              <a:defRPr/>
            </a:pPr>
            <a:r>
              <a:rPr kumimoji="0" lang="en-US" sz="1600" b="0" i="0" u="none" strike="noStrike" kern="1200" cap="none" spc="0" normalizeH="0" baseline="0" noProof="0">
                <a:ln>
                  <a:noFill/>
                </a:ln>
                <a:solidFill>
                  <a:srgbClr val="4B53BC"/>
                </a:solidFill>
                <a:effectLst/>
                <a:uLnTx/>
                <a:uFillTx/>
                <a:latin typeface="Segoe UI Semibold"/>
                <a:ea typeface="+mn-ea"/>
                <a:cs typeface="+mn-cs"/>
              </a:rPr>
              <a:t>Share desktop </a:t>
            </a: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and </a:t>
            </a:r>
            <a:r>
              <a:rPr kumimoji="0" lang="en-US" sz="1600" b="0" i="0" u="none" strike="noStrike" kern="1200" cap="none" spc="0" normalizeH="0" baseline="0" noProof="0">
                <a:ln>
                  <a:noFill/>
                </a:ln>
                <a:solidFill>
                  <a:srgbClr val="4B53BC"/>
                </a:solidFill>
                <a:effectLst/>
                <a:uLnTx/>
                <a:uFillTx/>
                <a:latin typeface="Segoe UI Semibold"/>
                <a:ea typeface="+mn-ea"/>
                <a:cs typeface="+mn-cs"/>
              </a:rPr>
              <a:t>applications</a:t>
            </a: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 with ease, including content from mobile devices</a:t>
            </a:r>
          </a:p>
          <a:p>
            <a:pPr marL="0" marR="0" lvl="0" indent="0" algn="l" defTabSz="914367" rtl="0" eaLnBrk="1" fontAlgn="auto" latinLnBrk="0" hangingPunct="1">
              <a:lnSpc>
                <a:spcPct val="100000"/>
              </a:lnSpc>
              <a:spcBef>
                <a:spcPts val="0"/>
              </a:spcBef>
              <a:spcAft>
                <a:spcPts val="1400"/>
              </a:spcAft>
              <a:buClrTx/>
              <a:buSzTx/>
              <a:buFontTx/>
              <a:buNone/>
              <a:tabLst>
                <a:tab pos="224097" algn="l"/>
              </a:tabLst>
              <a:defRPr/>
            </a:pPr>
            <a:r>
              <a:rPr kumimoji="0" lang="en-US" sz="1600" b="0" i="0" u="none" strike="noStrike" kern="1200" cap="none" spc="0" normalizeH="0" baseline="0" noProof="0">
                <a:ln>
                  <a:noFill/>
                </a:ln>
                <a:solidFill>
                  <a:srgbClr val="4B53BC"/>
                </a:solidFill>
                <a:effectLst/>
                <a:uLnTx/>
                <a:uFillTx/>
                <a:latin typeface="Segoe UI Semibold"/>
                <a:ea typeface="+mn-ea"/>
                <a:cs typeface="+mn-cs"/>
              </a:rPr>
              <a:t>Meetings lifecycle </a:t>
            </a: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keeps everyone in the know before, during, and after a meeting</a:t>
            </a:r>
          </a:p>
          <a:p>
            <a:pPr marL="0" marR="0" lvl="0" indent="0" algn="l" defTabSz="914367" rtl="0" eaLnBrk="1" fontAlgn="auto" latinLnBrk="0" hangingPunct="1">
              <a:lnSpc>
                <a:spcPct val="100000"/>
              </a:lnSpc>
              <a:spcBef>
                <a:spcPts val="0"/>
              </a:spcBef>
              <a:spcAft>
                <a:spcPts val="1400"/>
              </a:spcAft>
              <a:buClrTx/>
              <a:buSzTx/>
              <a:buFontTx/>
              <a:buNone/>
              <a:tabLst>
                <a:tab pos="224097" algn="l"/>
              </a:tabLst>
              <a:defRPr/>
            </a:pP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Get more out of your meetings with </a:t>
            </a:r>
            <a:r>
              <a:rPr kumimoji="0" lang="en-US" sz="1600" b="0" i="0" u="none" strike="noStrike" kern="1200" cap="none" spc="0" normalizeH="0" baseline="0" noProof="0">
                <a:ln>
                  <a:noFill/>
                </a:ln>
                <a:solidFill>
                  <a:srgbClr val="4B53BC"/>
                </a:solidFill>
                <a:effectLst/>
                <a:uLnTx/>
                <a:uFillTx/>
                <a:latin typeface="Segoe UI Semibold"/>
                <a:ea typeface="+mn-ea"/>
                <a:cs typeface="+mn-cs"/>
              </a:rPr>
              <a:t>automatic live captions and searchable transcripts</a:t>
            </a:r>
          </a:p>
          <a:p>
            <a:pPr marL="0" marR="0" lvl="0" indent="0" algn="l" defTabSz="914367" rtl="0" eaLnBrk="1" fontAlgn="auto" latinLnBrk="0" hangingPunct="1">
              <a:lnSpc>
                <a:spcPct val="100000"/>
              </a:lnSpc>
              <a:spcBef>
                <a:spcPts val="0"/>
              </a:spcBef>
              <a:spcAft>
                <a:spcPts val="1400"/>
              </a:spcAft>
              <a:buClrTx/>
              <a:buSzTx/>
              <a:buFontTx/>
              <a:buNone/>
              <a:tabLst>
                <a:tab pos="224097" algn="l"/>
              </a:tabLst>
              <a:defRPr/>
            </a:pPr>
            <a:r>
              <a:rPr kumimoji="0" lang="en-US" sz="1600" b="0" i="0" u="none" strike="noStrike" kern="1200" cap="none" spc="0" normalizeH="0" baseline="0" noProof="0">
                <a:ln>
                  <a:noFill/>
                </a:ln>
                <a:solidFill>
                  <a:srgbClr val="4B53BC"/>
                </a:solidFill>
                <a:effectLst/>
                <a:uLnTx/>
                <a:uFillTx/>
                <a:latin typeface="Segoe UI Semibold"/>
                <a:ea typeface="+mn-ea"/>
                <a:cs typeface="+mn-cs"/>
              </a:rPr>
              <a:t>Cloud recording </a:t>
            </a: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and </a:t>
            </a:r>
            <a:r>
              <a:rPr kumimoji="0" lang="en-US" sz="1600" b="0" i="0" u="none" strike="noStrike" kern="1200" cap="none" spc="0" normalizeH="0" baseline="0" noProof="0">
                <a:ln>
                  <a:noFill/>
                </a:ln>
                <a:solidFill>
                  <a:srgbClr val="4B53BC"/>
                </a:solidFill>
                <a:effectLst/>
                <a:uLnTx/>
                <a:uFillTx/>
                <a:latin typeface="Segoe UI Semibold"/>
                <a:ea typeface="+mn-ea"/>
                <a:cs typeface="+mn-cs"/>
              </a:rPr>
              <a:t>playback</a:t>
            </a: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 with </a:t>
            </a:r>
            <a:r>
              <a:rPr kumimoji="0" lang="en-US" sz="1600" b="0" i="0" u="none" strike="noStrike" kern="1200" cap="none" spc="0" normalizeH="0" baseline="0" noProof="0">
                <a:ln>
                  <a:noFill/>
                </a:ln>
                <a:solidFill>
                  <a:srgbClr val="4B53BC"/>
                </a:solidFill>
                <a:effectLst/>
                <a:uLnTx/>
                <a:uFillTx/>
                <a:latin typeface="Segoe UI Semibold"/>
                <a:ea typeface="+mn-ea"/>
                <a:cs typeface="+mn-cs"/>
              </a:rPr>
              <a:t>Stream</a:t>
            </a: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 means you won't miss the meeting, even if you missed the meeting</a:t>
            </a:r>
          </a:p>
          <a:p>
            <a:pPr marL="0" marR="0" lvl="0" indent="0" algn="l" defTabSz="914367" rtl="0" eaLnBrk="1" fontAlgn="auto" latinLnBrk="0" hangingPunct="1">
              <a:lnSpc>
                <a:spcPct val="100000"/>
              </a:lnSpc>
              <a:spcBef>
                <a:spcPts val="0"/>
              </a:spcBef>
              <a:spcAft>
                <a:spcPts val="1400"/>
              </a:spcAft>
              <a:buClrTx/>
              <a:buSzTx/>
              <a:buFontTx/>
              <a:buNone/>
              <a:tabLst>
                <a:tab pos="224097" algn="l"/>
              </a:tabLst>
              <a:defRPr/>
            </a:pP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Bring everybody together with the </a:t>
            </a:r>
            <a:r>
              <a:rPr kumimoji="0" lang="en-US" sz="1600" b="0" i="0" u="none" strike="noStrike" kern="1200" cap="none" spc="0" normalizeH="0" baseline="0" noProof="0">
                <a:ln>
                  <a:noFill/>
                </a:ln>
                <a:solidFill>
                  <a:srgbClr val="4B53BC"/>
                </a:solidFill>
                <a:effectLst/>
                <a:uLnTx/>
                <a:uFillTx/>
                <a:latin typeface="Segoe UI Semibold"/>
                <a:ea typeface="+mn-ea"/>
                <a:cs typeface="+mn-cs"/>
              </a:rPr>
              <a:t>integrated Microsoft Whiteboard</a:t>
            </a: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 and contribute in real-time  with </a:t>
            </a:r>
            <a:r>
              <a:rPr kumimoji="0" lang="en-US" sz="1600" b="0" i="0" u="none" strike="noStrike" kern="1200" cap="none" spc="0" normalizeH="0" baseline="0" noProof="0">
                <a:ln>
                  <a:noFill/>
                </a:ln>
                <a:solidFill>
                  <a:srgbClr val="4B53BC"/>
                </a:solidFill>
                <a:effectLst/>
                <a:uLnTx/>
                <a:uFillTx/>
                <a:latin typeface="Segoe UI Semibold"/>
                <a:ea typeface="+mn-ea"/>
                <a:cs typeface="+mn-cs"/>
              </a:rPr>
              <a:t>digital ink</a:t>
            </a:r>
          </a:p>
          <a:p>
            <a:pPr marL="0" marR="0" lvl="0" indent="0" algn="l" defTabSz="914367" rtl="0" eaLnBrk="1" fontAlgn="auto" latinLnBrk="0" hangingPunct="1">
              <a:lnSpc>
                <a:spcPct val="100000"/>
              </a:lnSpc>
              <a:spcBef>
                <a:spcPts val="0"/>
              </a:spcBef>
              <a:spcAft>
                <a:spcPts val="1400"/>
              </a:spcAft>
              <a:buClrTx/>
              <a:buSzTx/>
              <a:buFontTx/>
              <a:buNone/>
              <a:tabLst>
                <a:tab pos="224097" algn="l"/>
              </a:tabLst>
              <a:defRPr/>
            </a:pP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Use </a:t>
            </a:r>
            <a:r>
              <a:rPr kumimoji="0" lang="en-US" sz="1600" b="0" i="0" u="none" strike="noStrike" kern="1200" cap="none" spc="0" normalizeH="0" baseline="0" noProof="0">
                <a:ln>
                  <a:noFill/>
                </a:ln>
                <a:solidFill>
                  <a:srgbClr val="4B53BC"/>
                </a:solidFill>
                <a:effectLst/>
                <a:uLnTx/>
                <a:uFillTx/>
                <a:latin typeface="Segoe UI Semibold"/>
                <a:ea typeface="+mn-ea"/>
                <a:cs typeface="+mn-cs"/>
              </a:rPr>
              <a:t>background blur </a:t>
            </a: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and </a:t>
            </a:r>
            <a:r>
              <a:rPr kumimoji="0" lang="en-US" sz="1600" b="0" i="0" u="none" strike="noStrike" kern="1200" cap="none" spc="0" normalizeH="0" baseline="0" noProof="0">
                <a:ln>
                  <a:noFill/>
                </a:ln>
                <a:solidFill>
                  <a:srgbClr val="4B53BC"/>
                </a:solidFill>
                <a:effectLst/>
                <a:uLnTx/>
                <a:uFillTx/>
                <a:latin typeface="Segoe UI Semibold"/>
                <a:ea typeface="+mn-ea"/>
                <a:cs typeface="+mn-cs"/>
              </a:rPr>
              <a:t>custom backgrounds </a:t>
            </a: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to remove distractions and personalize your video, calling and meeting experiences</a:t>
            </a:r>
          </a:p>
        </p:txBody>
      </p:sp>
      <p:grpSp>
        <p:nvGrpSpPr>
          <p:cNvPr id="18" name="Group 17">
            <a:extLst>
              <a:ext uri="{FF2B5EF4-FFF2-40B4-BE49-F238E27FC236}">
                <a16:creationId xmlns:a16="http://schemas.microsoft.com/office/drawing/2014/main" id="{F05CAF0D-7F3C-4B75-AF7D-251A4BAC928F}"/>
              </a:ext>
            </a:extLst>
          </p:cNvPr>
          <p:cNvGrpSpPr/>
          <p:nvPr/>
        </p:nvGrpSpPr>
        <p:grpSpPr>
          <a:xfrm>
            <a:off x="481880" y="1581561"/>
            <a:ext cx="215096" cy="215096"/>
            <a:chOff x="462830" y="1680379"/>
            <a:chExt cx="253196" cy="253196"/>
          </a:xfrm>
        </p:grpSpPr>
        <p:sp>
          <p:nvSpPr>
            <p:cNvPr id="19" name="Oval 18">
              <a:extLst>
                <a:ext uri="{FF2B5EF4-FFF2-40B4-BE49-F238E27FC236}">
                  <a16:creationId xmlns:a16="http://schemas.microsoft.com/office/drawing/2014/main" id="{DD3E92D7-602C-4B34-BF0B-DE8247258CA0}"/>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0" name="Oval 19">
              <a:extLst>
                <a:ext uri="{FF2B5EF4-FFF2-40B4-BE49-F238E27FC236}">
                  <a16:creationId xmlns:a16="http://schemas.microsoft.com/office/drawing/2014/main" id="{B5C3810F-84E9-426C-837C-15E7A1CA977C}"/>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sp>
        <p:nvSpPr>
          <p:cNvPr id="6" name="Rectangle: Top Corners Rounded 5">
            <a:extLst>
              <a:ext uri="{FF2B5EF4-FFF2-40B4-BE49-F238E27FC236}">
                <a16:creationId xmlns:a16="http://schemas.microsoft.com/office/drawing/2014/main" id="{E9F8126B-1A38-42A2-88BC-47FCB24EC481}"/>
              </a:ext>
            </a:extLst>
          </p:cNvPr>
          <p:cNvSpPr/>
          <p:nvPr/>
        </p:nvSpPr>
        <p:spPr bwMode="auto">
          <a:xfrm rot="16200000">
            <a:off x="6526215" y="472280"/>
            <a:ext cx="4838697" cy="6492875"/>
          </a:xfrm>
          <a:prstGeom prst="round2SameRect">
            <a:avLst>
              <a:gd name="adj1" fmla="val 1874"/>
              <a:gd name="adj2" fmla="val 0"/>
            </a:avLst>
          </a:prstGeom>
          <a:solidFill>
            <a:schemeClr val="tx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8" name="Rectangle: Top Corners Rounded 7">
            <a:extLst>
              <a:ext uri="{FF2B5EF4-FFF2-40B4-BE49-F238E27FC236}">
                <a16:creationId xmlns:a16="http://schemas.microsoft.com/office/drawing/2014/main" id="{017F3B77-20E1-419D-A4A7-ED1F15E6338D}"/>
              </a:ext>
            </a:extLst>
          </p:cNvPr>
          <p:cNvSpPr/>
          <p:nvPr/>
        </p:nvSpPr>
        <p:spPr bwMode="auto">
          <a:xfrm rot="16200000">
            <a:off x="6331248" y="408286"/>
            <a:ext cx="5100641" cy="6620862"/>
          </a:xfrm>
          <a:prstGeom prst="round2SameRect">
            <a:avLst>
              <a:gd name="adj1" fmla="val 2540"/>
              <a:gd name="adj2" fmla="val 0"/>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nvGrpSpPr>
          <p:cNvPr id="75" name="Group 74">
            <a:extLst>
              <a:ext uri="{FF2B5EF4-FFF2-40B4-BE49-F238E27FC236}">
                <a16:creationId xmlns:a16="http://schemas.microsoft.com/office/drawing/2014/main" id="{35B9B2B4-891F-4380-AF18-122CDD1FCC5E}"/>
              </a:ext>
            </a:extLst>
          </p:cNvPr>
          <p:cNvGrpSpPr/>
          <p:nvPr/>
        </p:nvGrpSpPr>
        <p:grpSpPr>
          <a:xfrm>
            <a:off x="481880" y="2245771"/>
            <a:ext cx="215096" cy="215096"/>
            <a:chOff x="462830" y="1680379"/>
            <a:chExt cx="253196" cy="253196"/>
          </a:xfrm>
        </p:grpSpPr>
        <p:sp>
          <p:nvSpPr>
            <p:cNvPr id="76" name="Oval 75">
              <a:extLst>
                <a:ext uri="{FF2B5EF4-FFF2-40B4-BE49-F238E27FC236}">
                  <a16:creationId xmlns:a16="http://schemas.microsoft.com/office/drawing/2014/main" id="{59A40F20-1F2D-4F66-BC89-C68B3E0A1204}"/>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7" name="Oval 76">
              <a:extLst>
                <a:ext uri="{FF2B5EF4-FFF2-40B4-BE49-F238E27FC236}">
                  <a16:creationId xmlns:a16="http://schemas.microsoft.com/office/drawing/2014/main" id="{78896A2D-4F92-431C-9B85-C674C6BD078A}"/>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nvGrpSpPr>
          <p:cNvPr id="78" name="Group 77">
            <a:extLst>
              <a:ext uri="{FF2B5EF4-FFF2-40B4-BE49-F238E27FC236}">
                <a16:creationId xmlns:a16="http://schemas.microsoft.com/office/drawing/2014/main" id="{83AD0300-6B70-45AA-933B-79B49D649665}"/>
              </a:ext>
            </a:extLst>
          </p:cNvPr>
          <p:cNvGrpSpPr/>
          <p:nvPr/>
        </p:nvGrpSpPr>
        <p:grpSpPr>
          <a:xfrm>
            <a:off x="481880" y="2909981"/>
            <a:ext cx="215096" cy="215096"/>
            <a:chOff x="462830" y="1680379"/>
            <a:chExt cx="253196" cy="253196"/>
          </a:xfrm>
        </p:grpSpPr>
        <p:sp>
          <p:nvSpPr>
            <p:cNvPr id="79" name="Oval 78">
              <a:extLst>
                <a:ext uri="{FF2B5EF4-FFF2-40B4-BE49-F238E27FC236}">
                  <a16:creationId xmlns:a16="http://schemas.microsoft.com/office/drawing/2014/main" id="{F6FB36C3-8B53-4D95-9B90-1049014AFC16}"/>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80" name="Oval 79">
              <a:extLst>
                <a:ext uri="{FF2B5EF4-FFF2-40B4-BE49-F238E27FC236}">
                  <a16:creationId xmlns:a16="http://schemas.microsoft.com/office/drawing/2014/main" id="{390B6300-7E67-438C-A915-0A3EAFD7F78E}"/>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nvGrpSpPr>
          <p:cNvPr id="81" name="Group 80">
            <a:extLst>
              <a:ext uri="{FF2B5EF4-FFF2-40B4-BE49-F238E27FC236}">
                <a16:creationId xmlns:a16="http://schemas.microsoft.com/office/drawing/2014/main" id="{A471BEAF-D984-4178-BB61-58426379A619}"/>
              </a:ext>
            </a:extLst>
          </p:cNvPr>
          <p:cNvGrpSpPr/>
          <p:nvPr/>
        </p:nvGrpSpPr>
        <p:grpSpPr>
          <a:xfrm>
            <a:off x="481880" y="3574191"/>
            <a:ext cx="215096" cy="215096"/>
            <a:chOff x="462830" y="1680379"/>
            <a:chExt cx="253196" cy="253196"/>
          </a:xfrm>
        </p:grpSpPr>
        <p:sp>
          <p:nvSpPr>
            <p:cNvPr id="82" name="Oval 81">
              <a:extLst>
                <a:ext uri="{FF2B5EF4-FFF2-40B4-BE49-F238E27FC236}">
                  <a16:creationId xmlns:a16="http://schemas.microsoft.com/office/drawing/2014/main" id="{501CE016-59FF-4136-9056-536209C5B5CE}"/>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83" name="Oval 82">
              <a:extLst>
                <a:ext uri="{FF2B5EF4-FFF2-40B4-BE49-F238E27FC236}">
                  <a16:creationId xmlns:a16="http://schemas.microsoft.com/office/drawing/2014/main" id="{7ECA24DF-A05D-43D5-9402-14EE267CDCCB}"/>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nvGrpSpPr>
          <p:cNvPr id="84" name="Group 83">
            <a:extLst>
              <a:ext uri="{FF2B5EF4-FFF2-40B4-BE49-F238E27FC236}">
                <a16:creationId xmlns:a16="http://schemas.microsoft.com/office/drawing/2014/main" id="{7A1A0111-140A-48B3-A2E3-EB3026EE8142}"/>
              </a:ext>
            </a:extLst>
          </p:cNvPr>
          <p:cNvGrpSpPr/>
          <p:nvPr/>
        </p:nvGrpSpPr>
        <p:grpSpPr>
          <a:xfrm>
            <a:off x="481880" y="4483511"/>
            <a:ext cx="215096" cy="215096"/>
            <a:chOff x="462830" y="1680379"/>
            <a:chExt cx="253196" cy="253196"/>
          </a:xfrm>
        </p:grpSpPr>
        <p:sp>
          <p:nvSpPr>
            <p:cNvPr id="85" name="Oval 84">
              <a:extLst>
                <a:ext uri="{FF2B5EF4-FFF2-40B4-BE49-F238E27FC236}">
                  <a16:creationId xmlns:a16="http://schemas.microsoft.com/office/drawing/2014/main" id="{D0C05BF8-190F-40E1-8CFE-30213487D653}"/>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86" name="Oval 85">
              <a:extLst>
                <a:ext uri="{FF2B5EF4-FFF2-40B4-BE49-F238E27FC236}">
                  <a16:creationId xmlns:a16="http://schemas.microsoft.com/office/drawing/2014/main" id="{358EFC5B-0729-442A-B903-73BC9D5D8D31}"/>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nvGrpSpPr>
          <p:cNvPr id="87" name="Group 86">
            <a:extLst>
              <a:ext uri="{FF2B5EF4-FFF2-40B4-BE49-F238E27FC236}">
                <a16:creationId xmlns:a16="http://schemas.microsoft.com/office/drawing/2014/main" id="{0EAFCD13-4A29-4D33-AA2D-46081ABA96F9}"/>
              </a:ext>
            </a:extLst>
          </p:cNvPr>
          <p:cNvGrpSpPr/>
          <p:nvPr/>
        </p:nvGrpSpPr>
        <p:grpSpPr>
          <a:xfrm>
            <a:off x="481880" y="5408071"/>
            <a:ext cx="215096" cy="215096"/>
            <a:chOff x="462830" y="1680379"/>
            <a:chExt cx="253196" cy="253196"/>
          </a:xfrm>
        </p:grpSpPr>
        <p:sp>
          <p:nvSpPr>
            <p:cNvPr id="88" name="Oval 87">
              <a:extLst>
                <a:ext uri="{FF2B5EF4-FFF2-40B4-BE49-F238E27FC236}">
                  <a16:creationId xmlns:a16="http://schemas.microsoft.com/office/drawing/2014/main" id="{9EFA32BA-95D7-4B92-9EE4-4CAEFBD420FF}"/>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89" name="Oval 88">
              <a:extLst>
                <a:ext uri="{FF2B5EF4-FFF2-40B4-BE49-F238E27FC236}">
                  <a16:creationId xmlns:a16="http://schemas.microsoft.com/office/drawing/2014/main" id="{9BC6E166-B7B1-42CF-B5E8-8EE3ECC72C4A}"/>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pic>
        <p:nvPicPr>
          <p:cNvPr id="91" name="Picture 90" descr="A person standing in front of a computer&#10;&#10;Description automatically generated">
            <a:extLst>
              <a:ext uri="{FF2B5EF4-FFF2-40B4-BE49-F238E27FC236}">
                <a16:creationId xmlns:a16="http://schemas.microsoft.com/office/drawing/2014/main" id="{0728D840-62F0-4324-9EF2-EA7C4BCDDAE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97" t="10531" r="713" b="18562"/>
          <a:stretch/>
        </p:blipFill>
        <p:spPr>
          <a:xfrm>
            <a:off x="5840804" y="1446113"/>
            <a:ext cx="6351196" cy="4545208"/>
          </a:xfrm>
          <a:custGeom>
            <a:avLst/>
            <a:gdLst>
              <a:gd name="connsiteX0" fmla="*/ 97294 w 6351196"/>
              <a:gd name="connsiteY0" fmla="*/ 0 h 4545208"/>
              <a:gd name="connsiteX1" fmla="*/ 6351196 w 6351196"/>
              <a:gd name="connsiteY1" fmla="*/ 0 h 4545208"/>
              <a:gd name="connsiteX2" fmla="*/ 6351196 w 6351196"/>
              <a:gd name="connsiteY2" fmla="*/ 4545208 h 4545208"/>
              <a:gd name="connsiteX3" fmla="*/ 97294 w 6351196"/>
              <a:gd name="connsiteY3" fmla="*/ 4545208 h 4545208"/>
              <a:gd name="connsiteX4" fmla="*/ 0 w 6351196"/>
              <a:gd name="connsiteY4" fmla="*/ 4449940 h 4545208"/>
              <a:gd name="connsiteX5" fmla="*/ 0 w 6351196"/>
              <a:gd name="connsiteY5" fmla="*/ 95268 h 4545208"/>
              <a:gd name="connsiteX6" fmla="*/ 97294 w 6351196"/>
              <a:gd name="connsiteY6" fmla="*/ 0 h 454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1196" h="4545208">
                <a:moveTo>
                  <a:pt x="97294" y="0"/>
                </a:moveTo>
                <a:lnTo>
                  <a:pt x="6351196" y="0"/>
                </a:lnTo>
                <a:lnTo>
                  <a:pt x="6351196" y="4545208"/>
                </a:lnTo>
                <a:lnTo>
                  <a:pt x="97294" y="4545208"/>
                </a:lnTo>
                <a:cubicBezTo>
                  <a:pt x="43560" y="4545208"/>
                  <a:pt x="0" y="4502555"/>
                  <a:pt x="0" y="4449940"/>
                </a:cubicBezTo>
                <a:lnTo>
                  <a:pt x="0" y="95268"/>
                </a:lnTo>
                <a:cubicBezTo>
                  <a:pt x="0" y="42653"/>
                  <a:pt x="43560" y="0"/>
                  <a:pt x="97294" y="0"/>
                </a:cubicBezTo>
                <a:close/>
              </a:path>
            </a:pathLst>
          </a:custGeom>
        </p:spPr>
      </p:pic>
    </p:spTree>
    <p:extLst>
      <p:ext uri="{BB962C8B-B14F-4D97-AF65-F5344CB8AC3E}">
        <p14:creationId xmlns:p14="http://schemas.microsoft.com/office/powerpoint/2010/main" val="263546135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7F9C-581B-4B8A-B380-152216329528}"/>
              </a:ext>
            </a:extLst>
          </p:cNvPr>
          <p:cNvSpPr>
            <a:spLocks noGrp="1"/>
          </p:cNvSpPr>
          <p:nvPr>
            <p:ph type="title"/>
          </p:nvPr>
        </p:nvSpPr>
        <p:spPr>
          <a:xfrm>
            <a:off x="588263" y="457200"/>
            <a:ext cx="11018520" cy="553998"/>
          </a:xfrm>
        </p:spPr>
        <p:txBody>
          <a:bodyPr/>
          <a:lstStyle/>
          <a:p>
            <a:r>
              <a:rPr lang="en-US">
                <a:solidFill>
                  <a:srgbClr val="4B53BC"/>
                </a:solidFill>
              </a:rPr>
              <a:t>Easy and secure to join and use</a:t>
            </a:r>
          </a:p>
        </p:txBody>
      </p:sp>
      <p:sp>
        <p:nvSpPr>
          <p:cNvPr id="15" name="Freeform: Shape 14">
            <a:extLst>
              <a:ext uri="{FF2B5EF4-FFF2-40B4-BE49-F238E27FC236}">
                <a16:creationId xmlns:a16="http://schemas.microsoft.com/office/drawing/2014/main" id="{82ECF598-A4AC-47A5-868F-460EBD70C4BC}"/>
              </a:ext>
            </a:extLst>
          </p:cNvPr>
          <p:cNvSpPr/>
          <p:nvPr/>
        </p:nvSpPr>
        <p:spPr bwMode="auto">
          <a:xfrm>
            <a:off x="1" y="1357904"/>
            <a:ext cx="12188142" cy="5112344"/>
          </a:xfrm>
          <a:custGeom>
            <a:avLst/>
            <a:gdLst>
              <a:gd name="connsiteX0" fmla="*/ 0 w 5972537"/>
              <a:gd name="connsiteY0" fmla="*/ 0 h 4942390"/>
              <a:gd name="connsiteX1" fmla="*/ 590309 w 5972537"/>
              <a:gd name="connsiteY1" fmla="*/ 0 h 4942390"/>
              <a:gd name="connsiteX2" fmla="*/ 590309 w 5972537"/>
              <a:gd name="connsiteY2" fmla="*/ 4942390 h 4942390"/>
              <a:gd name="connsiteX3" fmla="*/ 5972537 w 5972537"/>
              <a:gd name="connsiteY3" fmla="*/ 4942390 h 4942390"/>
              <a:gd name="connsiteX0" fmla="*/ 0 w 12117690"/>
              <a:gd name="connsiteY0" fmla="*/ 0 h 4942390"/>
              <a:gd name="connsiteX1" fmla="*/ 590309 w 12117690"/>
              <a:gd name="connsiteY1" fmla="*/ 0 h 4942390"/>
              <a:gd name="connsiteX2" fmla="*/ 590309 w 12117690"/>
              <a:gd name="connsiteY2" fmla="*/ 4942390 h 4942390"/>
              <a:gd name="connsiteX3" fmla="*/ 12117690 w 12117690"/>
              <a:gd name="connsiteY3" fmla="*/ 4942390 h 4942390"/>
            </a:gdLst>
            <a:ahLst/>
            <a:cxnLst>
              <a:cxn ang="0">
                <a:pos x="connsiteX0" y="connsiteY0"/>
              </a:cxn>
              <a:cxn ang="0">
                <a:pos x="connsiteX1" y="connsiteY1"/>
              </a:cxn>
              <a:cxn ang="0">
                <a:pos x="connsiteX2" y="connsiteY2"/>
              </a:cxn>
              <a:cxn ang="0">
                <a:pos x="connsiteX3" y="connsiteY3"/>
              </a:cxn>
            </a:cxnLst>
            <a:rect l="l" t="t" r="r" b="b"/>
            <a:pathLst>
              <a:path w="12117690" h="4942390">
                <a:moveTo>
                  <a:pt x="0" y="0"/>
                </a:moveTo>
                <a:lnTo>
                  <a:pt x="590309" y="0"/>
                </a:lnTo>
                <a:lnTo>
                  <a:pt x="590309" y="4942390"/>
                </a:lnTo>
                <a:lnTo>
                  <a:pt x="12117690" y="4942390"/>
                </a:lnTo>
              </a:path>
            </a:pathLst>
          </a:custGeom>
          <a:noFill/>
          <a:ln w="1270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7" name="Rectangle 16">
            <a:extLst>
              <a:ext uri="{FF2B5EF4-FFF2-40B4-BE49-F238E27FC236}">
                <a16:creationId xmlns:a16="http://schemas.microsoft.com/office/drawing/2014/main" id="{740DC26C-26B1-4BC6-BA57-670ABDF390A8}"/>
              </a:ext>
            </a:extLst>
          </p:cNvPr>
          <p:cNvSpPr/>
          <p:nvPr/>
        </p:nvSpPr>
        <p:spPr>
          <a:xfrm>
            <a:off x="833120" y="1553621"/>
            <a:ext cx="4595407" cy="3426579"/>
          </a:xfrm>
          <a:prstGeom prst="rect">
            <a:avLst/>
          </a:prstGeom>
        </p:spPr>
        <p:txBody>
          <a:bodyPr wrap="square" lIns="0" tIns="0" rIns="0" bIns="0">
            <a:spAutoFit/>
          </a:bodyPr>
          <a:lstStyle/>
          <a:p>
            <a:pPr marL="0" marR="0" lvl="0" indent="0" algn="l" defTabSz="914367" rtl="0" eaLnBrk="1" fontAlgn="auto" latinLnBrk="0" hangingPunct="1">
              <a:lnSpc>
                <a:spcPct val="100000"/>
              </a:lnSpc>
              <a:spcBef>
                <a:spcPts val="0"/>
              </a:spcBef>
              <a:spcAft>
                <a:spcPts val="1400"/>
              </a:spcAft>
              <a:buClrTx/>
              <a:buSzTx/>
              <a:buFontTx/>
              <a:buNone/>
              <a:tabLst>
                <a:tab pos="224097" algn="l"/>
              </a:tabLst>
              <a:defRPr/>
            </a:pP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Office 365 </a:t>
            </a:r>
            <a:r>
              <a:rPr kumimoji="0" lang="en-US" sz="1600" b="0" i="0" u="none" strike="noStrike" kern="1200" cap="none" spc="0" normalizeH="0" baseline="0" noProof="0">
                <a:ln>
                  <a:noFill/>
                </a:ln>
                <a:solidFill>
                  <a:srgbClr val="4B53BC"/>
                </a:solidFill>
                <a:effectLst/>
                <a:uLnTx/>
                <a:uFillTx/>
                <a:latin typeface="Segoe UI Semibold"/>
                <a:ea typeface="+mn-ea"/>
                <a:cs typeface="+mn-cs"/>
              </a:rPr>
              <a:t>compliance, security</a:t>
            </a: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 and </a:t>
            </a:r>
            <a:r>
              <a:rPr kumimoji="0" lang="en-US" sz="1600" b="0" i="0" u="none" strike="noStrike" kern="1200" cap="none" spc="0" normalizeH="0" baseline="0" noProof="0">
                <a:ln>
                  <a:noFill/>
                </a:ln>
                <a:solidFill>
                  <a:srgbClr val="4B53BC"/>
                </a:solidFill>
                <a:effectLst/>
                <a:uLnTx/>
                <a:uFillTx/>
                <a:latin typeface="Segoe UI Semibold"/>
                <a:ea typeface="+mn-ea"/>
                <a:cs typeface="+mn-cs"/>
              </a:rPr>
              <a:t>manageability</a:t>
            </a: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 means you can call and meet with confidence</a:t>
            </a:r>
          </a:p>
          <a:p>
            <a:pPr marL="0" marR="0" lvl="0" indent="0" algn="l" defTabSz="914367" rtl="0" eaLnBrk="1" fontAlgn="auto" latinLnBrk="0" hangingPunct="1">
              <a:lnSpc>
                <a:spcPct val="100000"/>
              </a:lnSpc>
              <a:spcBef>
                <a:spcPts val="0"/>
              </a:spcBef>
              <a:spcAft>
                <a:spcPts val="1400"/>
              </a:spcAft>
              <a:buClrTx/>
              <a:buSzTx/>
              <a:buFontTx/>
              <a:buNone/>
              <a:tabLst>
                <a:tab pos="224097" algn="l"/>
              </a:tabLst>
              <a:defRPr/>
            </a:pPr>
            <a:r>
              <a:rPr kumimoji="0" lang="en-US" sz="1600" b="0" i="0" u="none" strike="noStrike" kern="1200" cap="none" spc="0" normalizeH="0" baseline="0" noProof="0">
                <a:ln>
                  <a:noFill/>
                </a:ln>
                <a:solidFill>
                  <a:srgbClr val="4B53BC"/>
                </a:solidFill>
                <a:effectLst/>
                <a:uLnTx/>
                <a:uFillTx/>
                <a:latin typeface="Segoe UI Semibold"/>
                <a:ea typeface="+mn-ea"/>
                <a:cs typeface="+mn-cs"/>
              </a:rPr>
              <a:t>Great audio, video </a:t>
            </a: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and </a:t>
            </a:r>
            <a:r>
              <a:rPr kumimoji="0" lang="en-US" sz="1600" b="0" i="0" u="none" strike="noStrike" kern="1200" cap="none" spc="0" normalizeH="0" baseline="0" noProof="0">
                <a:ln>
                  <a:noFill/>
                </a:ln>
                <a:solidFill>
                  <a:srgbClr val="4B53BC"/>
                </a:solidFill>
                <a:effectLst/>
                <a:uLnTx/>
                <a:uFillTx/>
                <a:latin typeface="Segoe UI Semibold"/>
                <a:ea typeface="+mn-ea"/>
                <a:cs typeface="+mn-cs"/>
              </a:rPr>
              <a:t>sharing quality </a:t>
            </a: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over Wi-Fi and cellular networks</a:t>
            </a:r>
          </a:p>
          <a:p>
            <a:pPr marL="0" marR="0" lvl="0" indent="0" algn="l" defTabSz="914367" rtl="0" eaLnBrk="1" fontAlgn="auto" latinLnBrk="0" hangingPunct="1">
              <a:lnSpc>
                <a:spcPct val="100000"/>
              </a:lnSpc>
              <a:spcBef>
                <a:spcPts val="0"/>
              </a:spcBef>
              <a:spcAft>
                <a:spcPts val="1400"/>
              </a:spcAft>
              <a:buClrTx/>
              <a:buSzTx/>
              <a:buFontTx/>
              <a:buNone/>
              <a:tabLst>
                <a:tab pos="224097" algn="l"/>
              </a:tabLst>
              <a:defRPr/>
            </a:pPr>
            <a:r>
              <a:rPr kumimoji="0" lang="en-US" sz="1600" b="0" i="0" u="none" strike="noStrike" kern="1200" cap="none" spc="0" normalizeH="0" baseline="0" noProof="0">
                <a:ln>
                  <a:noFill/>
                </a:ln>
                <a:solidFill>
                  <a:srgbClr val="4B53BC"/>
                </a:solidFill>
                <a:effectLst/>
                <a:uLnTx/>
                <a:uFillTx/>
                <a:latin typeface="Segoe UI Semibold"/>
                <a:ea typeface="+mn-ea"/>
                <a:cs typeface="+mn-cs"/>
              </a:rPr>
              <a:t>Adaptive A/V experiences </a:t>
            </a: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over variable bandwidth networks provides </a:t>
            </a:r>
            <a:r>
              <a:rPr kumimoji="0" lang="en-US" sz="1600" b="0" i="0" u="none" strike="noStrike" kern="1200" cap="none" spc="0" normalizeH="0" baseline="0" noProof="0">
                <a:ln>
                  <a:noFill/>
                </a:ln>
                <a:solidFill>
                  <a:srgbClr val="4B53BC"/>
                </a:solidFill>
                <a:effectLst/>
                <a:uLnTx/>
                <a:uFillTx/>
                <a:latin typeface="Segoe UI Semibold"/>
                <a:ea typeface="+mn-ea"/>
                <a:cs typeface="+mn-cs"/>
              </a:rPr>
              <a:t>optimized calling </a:t>
            </a: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and </a:t>
            </a:r>
            <a:r>
              <a:rPr kumimoji="0" lang="en-US" sz="1600" b="0" i="0" u="none" strike="noStrike" kern="1200" cap="none" spc="0" normalizeH="0" baseline="0" noProof="0">
                <a:ln>
                  <a:noFill/>
                </a:ln>
                <a:solidFill>
                  <a:srgbClr val="4B53BC"/>
                </a:solidFill>
                <a:effectLst/>
                <a:uLnTx/>
                <a:uFillTx/>
                <a:latin typeface="Segoe UI Semibold"/>
                <a:ea typeface="+mn-ea"/>
                <a:cs typeface="+mn-cs"/>
              </a:rPr>
              <a:t>meetings</a:t>
            </a:r>
          </a:p>
          <a:p>
            <a:pPr marL="0" marR="0" lvl="0" indent="0" algn="l" defTabSz="914367" rtl="0" eaLnBrk="1" fontAlgn="auto" latinLnBrk="0" hangingPunct="1">
              <a:lnSpc>
                <a:spcPct val="100000"/>
              </a:lnSpc>
              <a:spcBef>
                <a:spcPts val="0"/>
              </a:spcBef>
              <a:spcAft>
                <a:spcPts val="1400"/>
              </a:spcAft>
              <a:buClrTx/>
              <a:buSzTx/>
              <a:buFontTx/>
              <a:buNone/>
              <a:tabLst>
                <a:tab pos="224097" algn="l"/>
              </a:tabLst>
              <a:defRPr/>
            </a:pPr>
            <a:r>
              <a:rPr kumimoji="0" lang="en-US" sz="1600" b="0" i="0" u="none" strike="noStrike" kern="1200" cap="none" spc="0" normalizeH="0" baseline="0" noProof="0">
                <a:ln>
                  <a:noFill/>
                </a:ln>
                <a:solidFill>
                  <a:srgbClr val="4B53BC"/>
                </a:solidFill>
                <a:effectLst/>
                <a:uLnTx/>
                <a:uFillTx/>
                <a:latin typeface="Segoe UI Semibold"/>
                <a:ea typeface="+mn-ea"/>
                <a:cs typeface="+mn-cs"/>
              </a:rPr>
              <a:t>Speak-while-muted</a:t>
            </a: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 and </a:t>
            </a:r>
            <a:r>
              <a:rPr kumimoji="0" lang="en-US" sz="1600" b="0" i="0" u="none" strike="noStrike" kern="1200" cap="none" spc="0" normalizeH="0" baseline="0" noProof="0">
                <a:ln>
                  <a:noFill/>
                </a:ln>
                <a:solidFill>
                  <a:srgbClr val="4B53BC"/>
                </a:solidFill>
                <a:effectLst/>
                <a:uLnTx/>
                <a:uFillTx/>
                <a:latin typeface="Segoe UI Semibold"/>
                <a:ea typeface="+mn-ea"/>
                <a:cs typeface="+mn-cs"/>
              </a:rPr>
              <a:t>echo suppression </a:t>
            </a: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alerts help you keep your meetings on track</a:t>
            </a:r>
          </a:p>
          <a:p>
            <a:pPr marL="0" marR="0" lvl="0" indent="0" algn="l" defTabSz="914367" rtl="0" eaLnBrk="1" fontAlgn="auto" latinLnBrk="0" hangingPunct="1">
              <a:lnSpc>
                <a:spcPct val="100000"/>
              </a:lnSpc>
              <a:spcBef>
                <a:spcPts val="0"/>
              </a:spcBef>
              <a:spcAft>
                <a:spcPts val="1400"/>
              </a:spcAft>
              <a:buClrTx/>
              <a:buSzTx/>
              <a:buFontTx/>
              <a:buNone/>
              <a:tabLst>
                <a:tab pos="224097" algn="l"/>
              </a:tabLst>
              <a:defRPr/>
            </a:pP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No internet? No problem. </a:t>
            </a:r>
            <a:r>
              <a:rPr kumimoji="0" lang="en-US" sz="1600" b="0" i="0" u="none" strike="noStrike" kern="1200" cap="none" spc="0" normalizeH="0" baseline="0" noProof="0">
                <a:ln>
                  <a:noFill/>
                </a:ln>
                <a:solidFill>
                  <a:srgbClr val="4B53BC"/>
                </a:solidFill>
                <a:effectLst/>
                <a:uLnTx/>
                <a:uFillTx/>
                <a:latin typeface="Segoe UI Semibold"/>
                <a:ea typeface="+mn-ea"/>
                <a:cs typeface="+mn-cs"/>
              </a:rPr>
              <a:t>Dial into meetings </a:t>
            </a: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with </a:t>
            </a:r>
            <a:r>
              <a:rPr kumimoji="0" lang="en-US" sz="1600" b="0" i="0" u="none" strike="noStrike" kern="1200" cap="none" spc="0" normalizeH="0" baseline="0" noProof="0">
                <a:ln>
                  <a:noFill/>
                </a:ln>
                <a:solidFill>
                  <a:srgbClr val="4B53BC"/>
                </a:solidFill>
                <a:effectLst/>
                <a:uLnTx/>
                <a:uFillTx/>
                <a:latin typeface="Segoe UI Semibold"/>
                <a:ea typeface="+mn-ea"/>
                <a:cs typeface="+mn-cs"/>
              </a:rPr>
              <a:t>Audio Conferencing</a:t>
            </a:r>
            <a:r>
              <a:rPr kumimoji="0" lang="en-US" sz="1600" b="0"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 available in 90+ countries</a:t>
            </a:r>
          </a:p>
        </p:txBody>
      </p:sp>
      <p:grpSp>
        <p:nvGrpSpPr>
          <p:cNvPr id="18" name="Group 17">
            <a:extLst>
              <a:ext uri="{FF2B5EF4-FFF2-40B4-BE49-F238E27FC236}">
                <a16:creationId xmlns:a16="http://schemas.microsoft.com/office/drawing/2014/main" id="{F05CAF0D-7F3C-4B75-AF7D-251A4BAC928F}"/>
              </a:ext>
            </a:extLst>
          </p:cNvPr>
          <p:cNvGrpSpPr/>
          <p:nvPr/>
        </p:nvGrpSpPr>
        <p:grpSpPr>
          <a:xfrm>
            <a:off x="481880" y="1581561"/>
            <a:ext cx="215096" cy="215096"/>
            <a:chOff x="462830" y="1680379"/>
            <a:chExt cx="253196" cy="253196"/>
          </a:xfrm>
        </p:grpSpPr>
        <p:sp>
          <p:nvSpPr>
            <p:cNvPr id="19" name="Oval 18">
              <a:extLst>
                <a:ext uri="{FF2B5EF4-FFF2-40B4-BE49-F238E27FC236}">
                  <a16:creationId xmlns:a16="http://schemas.microsoft.com/office/drawing/2014/main" id="{DD3E92D7-602C-4B34-BF0B-DE8247258CA0}"/>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0" name="Oval 19">
              <a:extLst>
                <a:ext uri="{FF2B5EF4-FFF2-40B4-BE49-F238E27FC236}">
                  <a16:creationId xmlns:a16="http://schemas.microsoft.com/office/drawing/2014/main" id="{B5C3810F-84E9-426C-837C-15E7A1CA977C}"/>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sp>
        <p:nvSpPr>
          <p:cNvPr id="6" name="Rectangle: Top Corners Rounded 5">
            <a:extLst>
              <a:ext uri="{FF2B5EF4-FFF2-40B4-BE49-F238E27FC236}">
                <a16:creationId xmlns:a16="http://schemas.microsoft.com/office/drawing/2014/main" id="{E9F8126B-1A38-42A2-88BC-47FCB24EC481}"/>
              </a:ext>
            </a:extLst>
          </p:cNvPr>
          <p:cNvSpPr/>
          <p:nvPr/>
        </p:nvSpPr>
        <p:spPr bwMode="auto">
          <a:xfrm rot="16200000">
            <a:off x="6526215" y="472280"/>
            <a:ext cx="4838697" cy="6492875"/>
          </a:xfrm>
          <a:prstGeom prst="round2SameRect">
            <a:avLst>
              <a:gd name="adj1" fmla="val 1874"/>
              <a:gd name="adj2" fmla="val 0"/>
            </a:avLst>
          </a:prstGeom>
          <a:solidFill>
            <a:schemeClr val="tx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8" name="Rectangle: Top Corners Rounded 7">
            <a:extLst>
              <a:ext uri="{FF2B5EF4-FFF2-40B4-BE49-F238E27FC236}">
                <a16:creationId xmlns:a16="http://schemas.microsoft.com/office/drawing/2014/main" id="{017F3B77-20E1-419D-A4A7-ED1F15E6338D}"/>
              </a:ext>
            </a:extLst>
          </p:cNvPr>
          <p:cNvSpPr/>
          <p:nvPr/>
        </p:nvSpPr>
        <p:spPr bwMode="auto">
          <a:xfrm rot="16200000">
            <a:off x="6331248" y="408286"/>
            <a:ext cx="5100641" cy="6620862"/>
          </a:xfrm>
          <a:prstGeom prst="round2SameRect">
            <a:avLst>
              <a:gd name="adj1" fmla="val 2540"/>
              <a:gd name="adj2" fmla="val 0"/>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nvGrpSpPr>
          <p:cNvPr id="75" name="Group 74">
            <a:extLst>
              <a:ext uri="{FF2B5EF4-FFF2-40B4-BE49-F238E27FC236}">
                <a16:creationId xmlns:a16="http://schemas.microsoft.com/office/drawing/2014/main" id="{35B9B2B4-891F-4380-AF18-122CDD1FCC5E}"/>
              </a:ext>
            </a:extLst>
          </p:cNvPr>
          <p:cNvGrpSpPr/>
          <p:nvPr/>
        </p:nvGrpSpPr>
        <p:grpSpPr>
          <a:xfrm>
            <a:off x="481880" y="2493421"/>
            <a:ext cx="215096" cy="215096"/>
            <a:chOff x="462830" y="1680379"/>
            <a:chExt cx="253196" cy="253196"/>
          </a:xfrm>
        </p:grpSpPr>
        <p:sp>
          <p:nvSpPr>
            <p:cNvPr id="76" name="Oval 75">
              <a:extLst>
                <a:ext uri="{FF2B5EF4-FFF2-40B4-BE49-F238E27FC236}">
                  <a16:creationId xmlns:a16="http://schemas.microsoft.com/office/drawing/2014/main" id="{59A40F20-1F2D-4F66-BC89-C68B3E0A1204}"/>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7" name="Oval 76">
              <a:extLst>
                <a:ext uri="{FF2B5EF4-FFF2-40B4-BE49-F238E27FC236}">
                  <a16:creationId xmlns:a16="http://schemas.microsoft.com/office/drawing/2014/main" id="{78896A2D-4F92-431C-9B85-C674C6BD078A}"/>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nvGrpSpPr>
          <p:cNvPr id="27" name="Group 26">
            <a:extLst>
              <a:ext uri="{FF2B5EF4-FFF2-40B4-BE49-F238E27FC236}">
                <a16:creationId xmlns:a16="http://schemas.microsoft.com/office/drawing/2014/main" id="{E9AC02D4-FB92-4509-A60E-8BF0CC35B42A}"/>
              </a:ext>
            </a:extLst>
          </p:cNvPr>
          <p:cNvGrpSpPr/>
          <p:nvPr/>
        </p:nvGrpSpPr>
        <p:grpSpPr>
          <a:xfrm>
            <a:off x="481880" y="3163981"/>
            <a:ext cx="215096" cy="215096"/>
            <a:chOff x="462830" y="1680379"/>
            <a:chExt cx="253196" cy="253196"/>
          </a:xfrm>
        </p:grpSpPr>
        <p:sp>
          <p:nvSpPr>
            <p:cNvPr id="28" name="Oval 27">
              <a:extLst>
                <a:ext uri="{FF2B5EF4-FFF2-40B4-BE49-F238E27FC236}">
                  <a16:creationId xmlns:a16="http://schemas.microsoft.com/office/drawing/2014/main" id="{0FAE2B0E-04BE-440D-8C21-FDA3C3CD5011}"/>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9" name="Oval 28">
              <a:extLst>
                <a:ext uri="{FF2B5EF4-FFF2-40B4-BE49-F238E27FC236}">
                  <a16:creationId xmlns:a16="http://schemas.microsoft.com/office/drawing/2014/main" id="{DF0A48C6-46F5-43E4-AFD3-029F05899C22}"/>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nvGrpSpPr>
          <p:cNvPr id="30" name="Group 29">
            <a:extLst>
              <a:ext uri="{FF2B5EF4-FFF2-40B4-BE49-F238E27FC236}">
                <a16:creationId xmlns:a16="http://schemas.microsoft.com/office/drawing/2014/main" id="{15041D50-AA1B-4678-BEFF-D831ED9BB321}"/>
              </a:ext>
            </a:extLst>
          </p:cNvPr>
          <p:cNvGrpSpPr/>
          <p:nvPr/>
        </p:nvGrpSpPr>
        <p:grpSpPr>
          <a:xfrm>
            <a:off x="481880" y="3826921"/>
            <a:ext cx="215096" cy="215096"/>
            <a:chOff x="462830" y="1680379"/>
            <a:chExt cx="253196" cy="253196"/>
          </a:xfrm>
        </p:grpSpPr>
        <p:sp>
          <p:nvSpPr>
            <p:cNvPr id="31" name="Oval 30">
              <a:extLst>
                <a:ext uri="{FF2B5EF4-FFF2-40B4-BE49-F238E27FC236}">
                  <a16:creationId xmlns:a16="http://schemas.microsoft.com/office/drawing/2014/main" id="{DBD02894-33D1-4F88-B88C-66D4765167A7}"/>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2" name="Oval 31">
              <a:extLst>
                <a:ext uri="{FF2B5EF4-FFF2-40B4-BE49-F238E27FC236}">
                  <a16:creationId xmlns:a16="http://schemas.microsoft.com/office/drawing/2014/main" id="{B19E1036-5BFE-47D7-9134-C83D98E07DA9}"/>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nvGrpSpPr>
          <p:cNvPr id="33" name="Group 32">
            <a:extLst>
              <a:ext uri="{FF2B5EF4-FFF2-40B4-BE49-F238E27FC236}">
                <a16:creationId xmlns:a16="http://schemas.microsoft.com/office/drawing/2014/main" id="{51CB8A53-C819-46E3-9783-BE024B60F7F9}"/>
              </a:ext>
            </a:extLst>
          </p:cNvPr>
          <p:cNvGrpSpPr/>
          <p:nvPr/>
        </p:nvGrpSpPr>
        <p:grpSpPr>
          <a:xfrm>
            <a:off x="481880" y="4493671"/>
            <a:ext cx="215096" cy="215096"/>
            <a:chOff x="462830" y="1680379"/>
            <a:chExt cx="253196" cy="253196"/>
          </a:xfrm>
        </p:grpSpPr>
        <p:sp>
          <p:nvSpPr>
            <p:cNvPr id="34" name="Oval 33">
              <a:extLst>
                <a:ext uri="{FF2B5EF4-FFF2-40B4-BE49-F238E27FC236}">
                  <a16:creationId xmlns:a16="http://schemas.microsoft.com/office/drawing/2014/main" id="{3B463D8D-34B8-468E-81BD-EEA227E1AE37}"/>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5" name="Oval 34">
              <a:extLst>
                <a:ext uri="{FF2B5EF4-FFF2-40B4-BE49-F238E27FC236}">
                  <a16:creationId xmlns:a16="http://schemas.microsoft.com/office/drawing/2014/main" id="{C331696B-310C-49CA-89F9-11D261E2B4CF}"/>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pic>
        <p:nvPicPr>
          <p:cNvPr id="36" name="Picture 35" descr="A picture containing car, train, seat, vehicle&#10;&#10;Description automatically generated">
            <a:extLst>
              <a:ext uri="{FF2B5EF4-FFF2-40B4-BE49-F238E27FC236}">
                <a16:creationId xmlns:a16="http://schemas.microsoft.com/office/drawing/2014/main" id="{9142EB10-B12A-414A-AA59-E49978A402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006" t="18629" r="835" b="11123"/>
          <a:stretch/>
        </p:blipFill>
        <p:spPr>
          <a:xfrm>
            <a:off x="5840804" y="1446113"/>
            <a:ext cx="6351196" cy="4545208"/>
          </a:xfrm>
          <a:custGeom>
            <a:avLst/>
            <a:gdLst>
              <a:gd name="connsiteX0" fmla="*/ 97294 w 6351196"/>
              <a:gd name="connsiteY0" fmla="*/ 0 h 4545208"/>
              <a:gd name="connsiteX1" fmla="*/ 6351196 w 6351196"/>
              <a:gd name="connsiteY1" fmla="*/ 0 h 4545208"/>
              <a:gd name="connsiteX2" fmla="*/ 6351196 w 6351196"/>
              <a:gd name="connsiteY2" fmla="*/ 4545208 h 4545208"/>
              <a:gd name="connsiteX3" fmla="*/ 97294 w 6351196"/>
              <a:gd name="connsiteY3" fmla="*/ 4545208 h 4545208"/>
              <a:gd name="connsiteX4" fmla="*/ 0 w 6351196"/>
              <a:gd name="connsiteY4" fmla="*/ 4449940 h 4545208"/>
              <a:gd name="connsiteX5" fmla="*/ 0 w 6351196"/>
              <a:gd name="connsiteY5" fmla="*/ 95268 h 4545208"/>
              <a:gd name="connsiteX6" fmla="*/ 97294 w 6351196"/>
              <a:gd name="connsiteY6" fmla="*/ 0 h 454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1196" h="4545208">
                <a:moveTo>
                  <a:pt x="97294" y="0"/>
                </a:moveTo>
                <a:lnTo>
                  <a:pt x="6351196" y="0"/>
                </a:lnTo>
                <a:lnTo>
                  <a:pt x="6351196" y="4545208"/>
                </a:lnTo>
                <a:lnTo>
                  <a:pt x="97294" y="4545208"/>
                </a:lnTo>
                <a:cubicBezTo>
                  <a:pt x="43560" y="4545208"/>
                  <a:pt x="0" y="4502555"/>
                  <a:pt x="0" y="4449940"/>
                </a:cubicBezTo>
                <a:lnTo>
                  <a:pt x="0" y="95268"/>
                </a:lnTo>
                <a:cubicBezTo>
                  <a:pt x="0" y="42653"/>
                  <a:pt x="43560" y="0"/>
                  <a:pt x="97294" y="0"/>
                </a:cubicBezTo>
                <a:close/>
              </a:path>
            </a:pathLst>
          </a:custGeom>
        </p:spPr>
      </p:pic>
    </p:spTree>
    <p:extLst>
      <p:ext uri="{BB962C8B-B14F-4D97-AF65-F5344CB8AC3E}">
        <p14:creationId xmlns:p14="http://schemas.microsoft.com/office/powerpoint/2010/main" val="255060950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Rectangle 183">
            <a:extLst>
              <a:ext uri="{FF2B5EF4-FFF2-40B4-BE49-F238E27FC236}">
                <a16:creationId xmlns:a16="http://schemas.microsoft.com/office/drawing/2014/main" id="{08A9A3E8-5510-4AB8-AAD1-3D4ABF62EE76}"/>
              </a:ext>
            </a:extLst>
          </p:cNvPr>
          <p:cNvSpPr/>
          <p:nvPr/>
        </p:nvSpPr>
        <p:spPr>
          <a:xfrm>
            <a:off x="10013950" y="2735579"/>
            <a:ext cx="2178050" cy="868682"/>
          </a:xfrm>
          <a:prstGeom prst="rect">
            <a:avLst/>
          </a:prstGeom>
          <a:solidFill>
            <a:schemeClr val="bg1">
              <a:lumMod val="95000"/>
            </a:schemeClr>
          </a:solidFill>
        </p:spPr>
        <p:txBody>
          <a:bodyPr wrap="square" lIns="457200" tIns="0" rIns="0" bIns="0" anchor="ctr">
            <a:no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Segoe UI Semibold"/>
                <a:ea typeface="Times New Roman" panose="02020603050405020304" pitchFamily="18" charset="0"/>
                <a:cs typeface="Segoe UI"/>
              </a:rPr>
              <a:t>Apps and workflow</a:t>
            </a:r>
          </a:p>
        </p:txBody>
      </p:sp>
      <p:sp>
        <p:nvSpPr>
          <p:cNvPr id="39" name="Title 38">
            <a:extLst>
              <a:ext uri="{FF2B5EF4-FFF2-40B4-BE49-F238E27FC236}">
                <a16:creationId xmlns:a16="http://schemas.microsoft.com/office/drawing/2014/main" id="{6CD35FB6-8EE6-4C71-9241-013DD689E049}"/>
              </a:ext>
            </a:extLst>
          </p:cNvPr>
          <p:cNvSpPr>
            <a:spLocks noGrp="1"/>
          </p:cNvSpPr>
          <p:nvPr>
            <p:ph type="title"/>
          </p:nvPr>
        </p:nvSpPr>
        <p:spPr>
          <a:xfrm>
            <a:off x="588263" y="457200"/>
            <a:ext cx="11018520" cy="553998"/>
          </a:xfrm>
        </p:spPr>
        <p:txBody>
          <a:bodyPr/>
          <a:lstStyle/>
          <a:p>
            <a:r>
              <a:rPr lang="en-US">
                <a:solidFill>
                  <a:srgbClr val="4B53BC"/>
                </a:solidFill>
              </a:rPr>
              <a:t>Microsoft Teams Platform</a:t>
            </a:r>
          </a:p>
        </p:txBody>
      </p:sp>
      <p:sp>
        <p:nvSpPr>
          <p:cNvPr id="4" name="Rectangle 3">
            <a:extLst>
              <a:ext uri="{FF2B5EF4-FFF2-40B4-BE49-F238E27FC236}">
                <a16:creationId xmlns:a16="http://schemas.microsoft.com/office/drawing/2014/main" id="{693DCB59-2692-422D-96FB-A09F0F4055A7}"/>
              </a:ext>
            </a:extLst>
          </p:cNvPr>
          <p:cNvSpPr/>
          <p:nvPr/>
        </p:nvSpPr>
        <p:spPr bwMode="auto">
          <a:xfrm>
            <a:off x="0" y="1203960"/>
            <a:ext cx="9720263" cy="3931920"/>
          </a:xfrm>
          <a:prstGeom prst="rect">
            <a:avLst/>
          </a:pr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9" name="Rectangle 8">
            <a:extLst>
              <a:ext uri="{FF2B5EF4-FFF2-40B4-BE49-F238E27FC236}">
                <a16:creationId xmlns:a16="http://schemas.microsoft.com/office/drawing/2014/main" id="{C82F2EE5-DF5B-48CF-AF14-6FD7B8ED79D9}"/>
              </a:ext>
            </a:extLst>
          </p:cNvPr>
          <p:cNvSpPr/>
          <p:nvPr/>
        </p:nvSpPr>
        <p:spPr>
          <a:xfrm>
            <a:off x="777240" y="1631037"/>
            <a:ext cx="7848599" cy="3077766"/>
          </a:xfrm>
          <a:prstGeom prst="rect">
            <a:avLst/>
          </a:prstGeom>
        </p:spPr>
        <p:txBody>
          <a:bodyPr wrap="square" lIns="0" tIns="0" rIns="0" bIns="0" anchor="ctr">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Segoe UI"/>
                <a:ea typeface="Times New Roman" panose="02020603050405020304" pitchFamily="18" charset="0"/>
                <a:cs typeface="Segoe UI"/>
              </a:rPr>
              <a:t>Microsoft Teams Platform is an integrated workplace solution, fueling organic interactions, fostering a culture of collaboration, and enhancing your organization's productivity.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Segoe UI"/>
                <a:ea typeface="Times New Roman" panose="02020603050405020304" pitchFamily="18" charset="0"/>
                <a:cs typeface="Calibri"/>
              </a:rPr>
              <a:t>On the Microsoft Teams platform, you can stretch far beyond chat, meeting, and calling. Leverage readymade apps, take advantage of low code tools, and develop custom solutions, making Teams the central tool for productivity from the start of the day to the finish.</a:t>
            </a:r>
            <a:endParaRPr kumimoji="0" lang="en-US" sz="2000" b="0" i="0" u="none" strike="noStrike" kern="1200" cap="none" spc="0" normalizeH="0" baseline="0" noProof="0">
              <a:ln>
                <a:noFill/>
              </a:ln>
              <a:solidFill>
                <a:srgbClr val="FFFFFF"/>
              </a:solidFill>
              <a:effectLst/>
              <a:uLnTx/>
              <a:uFillTx/>
              <a:latin typeface="Segoe UI"/>
              <a:ea typeface="+mn-ea"/>
              <a:cs typeface="Segoe UI"/>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Segoe UI"/>
                <a:ea typeface="+mn-ea"/>
                <a:cs typeface="Calibri"/>
              </a:rPr>
              <a:t>It's not just a meeting space, but "the work app" and hub for everything your team does.</a:t>
            </a:r>
          </a:p>
        </p:txBody>
      </p:sp>
      <p:sp>
        <p:nvSpPr>
          <p:cNvPr id="10" name="Oval 9">
            <a:extLst>
              <a:ext uri="{FF2B5EF4-FFF2-40B4-BE49-F238E27FC236}">
                <a16:creationId xmlns:a16="http://schemas.microsoft.com/office/drawing/2014/main" id="{3C6C7FD2-3416-49B7-BA21-A46E6DCC449E}"/>
              </a:ext>
            </a:extLst>
          </p:cNvPr>
          <p:cNvSpPr/>
          <p:nvPr/>
        </p:nvSpPr>
        <p:spPr bwMode="auto">
          <a:xfrm>
            <a:off x="9095423" y="2545080"/>
            <a:ext cx="1249680" cy="1249680"/>
          </a:xfrm>
          <a:prstGeom prst="ellipse">
            <a:avLst/>
          </a:prstGeom>
          <a:solidFill>
            <a:schemeClr val="bg1"/>
          </a:solidFill>
          <a:ln w="444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cxnSp>
        <p:nvCxnSpPr>
          <p:cNvPr id="12" name="Straight Connector 11">
            <a:extLst>
              <a:ext uri="{FF2B5EF4-FFF2-40B4-BE49-F238E27FC236}">
                <a16:creationId xmlns:a16="http://schemas.microsoft.com/office/drawing/2014/main" id="{989D18E6-6D52-4A99-92E6-EC76E6976E22}"/>
              </a:ext>
            </a:extLst>
          </p:cNvPr>
          <p:cNvCxnSpPr>
            <a:cxnSpLocks/>
          </p:cNvCxnSpPr>
          <p:nvPr/>
        </p:nvCxnSpPr>
        <p:spPr>
          <a:xfrm>
            <a:off x="585618" y="1203960"/>
            <a:ext cx="0" cy="3931920"/>
          </a:xfrm>
          <a:prstGeom prst="line">
            <a:avLst/>
          </a:prstGeom>
          <a:ln w="1905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A1542DBB-A4C6-4831-948D-2F253A9060D6}"/>
              </a:ext>
            </a:extLst>
          </p:cNvPr>
          <p:cNvSpPr/>
          <p:nvPr/>
        </p:nvSpPr>
        <p:spPr bwMode="auto">
          <a:xfrm>
            <a:off x="505776" y="1727135"/>
            <a:ext cx="159684" cy="159684"/>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92" name="Oval 191">
            <a:extLst>
              <a:ext uri="{FF2B5EF4-FFF2-40B4-BE49-F238E27FC236}">
                <a16:creationId xmlns:a16="http://schemas.microsoft.com/office/drawing/2014/main" id="{01B5D61F-162A-4833-8991-C949B80548DA}"/>
              </a:ext>
            </a:extLst>
          </p:cNvPr>
          <p:cNvSpPr/>
          <p:nvPr/>
        </p:nvSpPr>
        <p:spPr bwMode="auto">
          <a:xfrm>
            <a:off x="505776" y="2790125"/>
            <a:ext cx="159684" cy="159684"/>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00" name="Oval 199">
            <a:extLst>
              <a:ext uri="{FF2B5EF4-FFF2-40B4-BE49-F238E27FC236}">
                <a16:creationId xmlns:a16="http://schemas.microsoft.com/office/drawing/2014/main" id="{3D99C486-9050-4070-A566-9D42ECDFA686}"/>
              </a:ext>
            </a:extLst>
          </p:cNvPr>
          <p:cNvSpPr/>
          <p:nvPr/>
        </p:nvSpPr>
        <p:spPr bwMode="auto">
          <a:xfrm>
            <a:off x="505776" y="4167440"/>
            <a:ext cx="159684" cy="159684"/>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09" name="Freeform: Shape 208">
            <a:extLst>
              <a:ext uri="{FF2B5EF4-FFF2-40B4-BE49-F238E27FC236}">
                <a16:creationId xmlns:a16="http://schemas.microsoft.com/office/drawing/2014/main" id="{C66B06B6-442D-4053-8034-748449C9E9F3}"/>
              </a:ext>
            </a:extLst>
          </p:cNvPr>
          <p:cNvSpPr/>
          <p:nvPr/>
        </p:nvSpPr>
        <p:spPr bwMode="auto">
          <a:xfrm>
            <a:off x="5243251" y="5275400"/>
            <a:ext cx="4477013" cy="961570"/>
          </a:xfrm>
          <a:custGeom>
            <a:avLst/>
            <a:gdLst>
              <a:gd name="connsiteX0" fmla="*/ 480785 w 4477013"/>
              <a:gd name="connsiteY0" fmla="*/ 0 h 961570"/>
              <a:gd name="connsiteX1" fmla="*/ 4446125 w 4477013"/>
              <a:gd name="connsiteY1" fmla="*/ 0 h 961570"/>
              <a:gd name="connsiteX2" fmla="*/ 4477013 w 4477013"/>
              <a:gd name="connsiteY2" fmla="*/ 3114 h 961570"/>
              <a:gd name="connsiteX3" fmla="*/ 4477013 w 4477013"/>
              <a:gd name="connsiteY3" fmla="*/ 958456 h 961570"/>
              <a:gd name="connsiteX4" fmla="*/ 4446125 w 4477013"/>
              <a:gd name="connsiteY4" fmla="*/ 961570 h 961570"/>
              <a:gd name="connsiteX5" fmla="*/ 480785 w 4477013"/>
              <a:gd name="connsiteY5" fmla="*/ 961570 h 961570"/>
              <a:gd name="connsiteX6" fmla="*/ 0 w 4477013"/>
              <a:gd name="connsiteY6" fmla="*/ 480785 h 961570"/>
              <a:gd name="connsiteX7" fmla="*/ 480785 w 4477013"/>
              <a:gd name="connsiteY7" fmla="*/ 0 h 96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7013" h="961570">
                <a:moveTo>
                  <a:pt x="480785" y="0"/>
                </a:moveTo>
                <a:lnTo>
                  <a:pt x="4446125" y="0"/>
                </a:lnTo>
                <a:lnTo>
                  <a:pt x="4477013" y="3114"/>
                </a:lnTo>
                <a:lnTo>
                  <a:pt x="4477013" y="958456"/>
                </a:lnTo>
                <a:lnTo>
                  <a:pt x="4446125" y="961570"/>
                </a:lnTo>
                <a:lnTo>
                  <a:pt x="480785" y="961570"/>
                </a:lnTo>
                <a:cubicBezTo>
                  <a:pt x="215255" y="961570"/>
                  <a:pt x="0" y="746315"/>
                  <a:pt x="0" y="480785"/>
                </a:cubicBezTo>
                <a:cubicBezTo>
                  <a:pt x="0" y="215255"/>
                  <a:pt x="215255" y="0"/>
                  <a:pt x="480785" y="0"/>
                </a:cubicBezTo>
                <a:close/>
              </a:path>
            </a:pathLst>
          </a:cu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0" tIns="146304" rIns="182880" bIns="146304"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0"/>
              </a:spcAft>
              <a:buClrTx/>
              <a:buSzPct val="90000"/>
              <a:buFontTx/>
              <a:buNone/>
              <a:tabLst/>
              <a:defRPr/>
            </a:pPr>
            <a:r>
              <a:rPr kumimoji="0" lang="en-US" sz="2000" b="0" i="0" u="none" strike="noStrike" kern="1200" cap="none" spc="0" normalizeH="0" baseline="0" noProof="0">
                <a:ln>
                  <a:noFill/>
                </a:ln>
                <a:solidFill>
                  <a:srgbClr val="000000"/>
                </a:solidFill>
                <a:effectLst/>
                <a:uLnTx/>
                <a:uFillTx/>
                <a:latin typeface="Segoe UI Semibold"/>
                <a:ea typeface="+mn-ea"/>
                <a:cs typeface="Segoe UI"/>
              </a:rPr>
              <a:t>Meetings and Calling </a:t>
            </a:r>
          </a:p>
        </p:txBody>
      </p:sp>
      <p:sp>
        <p:nvSpPr>
          <p:cNvPr id="214" name="Freeform: Shape 213">
            <a:extLst>
              <a:ext uri="{FF2B5EF4-FFF2-40B4-BE49-F238E27FC236}">
                <a16:creationId xmlns:a16="http://schemas.microsoft.com/office/drawing/2014/main" id="{4D1FA144-EFFA-4C5E-8202-1077A6C24EB6}"/>
              </a:ext>
            </a:extLst>
          </p:cNvPr>
          <p:cNvSpPr/>
          <p:nvPr/>
        </p:nvSpPr>
        <p:spPr bwMode="auto">
          <a:xfrm>
            <a:off x="584199" y="5275400"/>
            <a:ext cx="4477013" cy="961570"/>
          </a:xfrm>
          <a:custGeom>
            <a:avLst/>
            <a:gdLst>
              <a:gd name="connsiteX0" fmla="*/ 480785 w 4477013"/>
              <a:gd name="connsiteY0" fmla="*/ 0 h 961570"/>
              <a:gd name="connsiteX1" fmla="*/ 4446125 w 4477013"/>
              <a:gd name="connsiteY1" fmla="*/ 0 h 961570"/>
              <a:gd name="connsiteX2" fmla="*/ 4477013 w 4477013"/>
              <a:gd name="connsiteY2" fmla="*/ 3114 h 961570"/>
              <a:gd name="connsiteX3" fmla="*/ 4477013 w 4477013"/>
              <a:gd name="connsiteY3" fmla="*/ 958456 h 961570"/>
              <a:gd name="connsiteX4" fmla="*/ 4446125 w 4477013"/>
              <a:gd name="connsiteY4" fmla="*/ 961570 h 961570"/>
              <a:gd name="connsiteX5" fmla="*/ 480785 w 4477013"/>
              <a:gd name="connsiteY5" fmla="*/ 961570 h 961570"/>
              <a:gd name="connsiteX6" fmla="*/ 0 w 4477013"/>
              <a:gd name="connsiteY6" fmla="*/ 480785 h 961570"/>
              <a:gd name="connsiteX7" fmla="*/ 480785 w 4477013"/>
              <a:gd name="connsiteY7" fmla="*/ 0 h 96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7013" h="961570">
                <a:moveTo>
                  <a:pt x="480785" y="0"/>
                </a:moveTo>
                <a:lnTo>
                  <a:pt x="4446125" y="0"/>
                </a:lnTo>
                <a:lnTo>
                  <a:pt x="4477013" y="3114"/>
                </a:lnTo>
                <a:lnTo>
                  <a:pt x="4477013" y="958456"/>
                </a:lnTo>
                <a:lnTo>
                  <a:pt x="4446125" y="961570"/>
                </a:lnTo>
                <a:lnTo>
                  <a:pt x="480785" y="961570"/>
                </a:lnTo>
                <a:cubicBezTo>
                  <a:pt x="215255" y="961570"/>
                  <a:pt x="0" y="746315"/>
                  <a:pt x="0" y="480785"/>
                </a:cubicBezTo>
                <a:cubicBezTo>
                  <a:pt x="0" y="215255"/>
                  <a:pt x="215255" y="0"/>
                  <a:pt x="480785" y="0"/>
                </a:cubicBezTo>
                <a:close/>
              </a:path>
            </a:pathLst>
          </a:cu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0" tIns="146304" rIns="182880" bIns="146304"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0"/>
              </a:spcAft>
              <a:buClrTx/>
              <a:buSzPct val="90000"/>
              <a:buFontTx/>
              <a:buNone/>
              <a:tabLst/>
              <a:defRPr/>
            </a:pPr>
            <a:r>
              <a:rPr kumimoji="0" lang="en-US" sz="2000" b="0" i="0" u="none" strike="noStrike" kern="1200" cap="none" spc="0" normalizeH="0" baseline="0" noProof="0">
                <a:ln>
                  <a:noFill/>
                </a:ln>
                <a:solidFill>
                  <a:srgbClr val="000000"/>
                </a:solidFill>
                <a:effectLst/>
                <a:uLnTx/>
                <a:uFillTx/>
                <a:latin typeface="Segoe UI Semibold"/>
                <a:ea typeface="+mn-ea"/>
                <a:cs typeface="Segoe UI"/>
              </a:rPr>
              <a:t>Chat and Collaboration</a:t>
            </a:r>
          </a:p>
        </p:txBody>
      </p:sp>
      <p:grpSp>
        <p:nvGrpSpPr>
          <p:cNvPr id="20" name="Group 19">
            <a:extLst>
              <a:ext uri="{FF2B5EF4-FFF2-40B4-BE49-F238E27FC236}">
                <a16:creationId xmlns:a16="http://schemas.microsoft.com/office/drawing/2014/main" id="{FA0E6C8F-2830-4B5A-A6DC-C91532D9EE20}"/>
              </a:ext>
            </a:extLst>
          </p:cNvPr>
          <p:cNvGrpSpPr/>
          <p:nvPr/>
        </p:nvGrpSpPr>
        <p:grpSpPr>
          <a:xfrm>
            <a:off x="5296322" y="5324931"/>
            <a:ext cx="862508" cy="862510"/>
            <a:chOff x="5296322" y="5324931"/>
            <a:chExt cx="862508" cy="862510"/>
          </a:xfrm>
        </p:grpSpPr>
        <p:sp>
          <p:nvSpPr>
            <p:cNvPr id="215" name="Arc 214">
              <a:extLst>
                <a:ext uri="{FF2B5EF4-FFF2-40B4-BE49-F238E27FC236}">
                  <a16:creationId xmlns:a16="http://schemas.microsoft.com/office/drawing/2014/main" id="{57ACAA93-8679-4C28-9E1F-BC4D9276D3D9}"/>
                </a:ext>
              </a:extLst>
            </p:cNvPr>
            <p:cNvSpPr/>
            <p:nvPr/>
          </p:nvSpPr>
          <p:spPr bwMode="auto">
            <a:xfrm rot="2700000">
              <a:off x="5296321" y="5324932"/>
              <a:ext cx="862510" cy="862508"/>
            </a:xfrm>
            <a:prstGeom prst="arc">
              <a:avLst/>
            </a:prstGeom>
            <a:solidFill>
              <a:srgbClr val="DBDDF2"/>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mn-ea"/>
                <a:cs typeface="Segoe UI" pitchFamily="34" charset="0"/>
              </a:endParaRPr>
            </a:p>
          </p:txBody>
        </p:sp>
        <p:sp>
          <p:nvSpPr>
            <p:cNvPr id="206" name="Oval 205">
              <a:extLst>
                <a:ext uri="{FF2B5EF4-FFF2-40B4-BE49-F238E27FC236}">
                  <a16:creationId xmlns:a16="http://schemas.microsoft.com/office/drawing/2014/main" id="{D34AB4EF-520D-4598-86CE-45126841BDA9}"/>
                </a:ext>
              </a:extLst>
            </p:cNvPr>
            <p:cNvSpPr/>
            <p:nvPr/>
          </p:nvSpPr>
          <p:spPr bwMode="auto">
            <a:xfrm>
              <a:off x="5354071" y="5382682"/>
              <a:ext cx="747010" cy="747008"/>
            </a:xfrm>
            <a:prstGeom prst="ellipse">
              <a:avLst/>
            </a:prstGeom>
            <a:solidFill>
              <a:srgbClr val="4B53BC"/>
            </a:solidFill>
            <a:ln w="444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nvGrpSpPr>
          <p:cNvPr id="19" name="Group 18">
            <a:extLst>
              <a:ext uri="{FF2B5EF4-FFF2-40B4-BE49-F238E27FC236}">
                <a16:creationId xmlns:a16="http://schemas.microsoft.com/office/drawing/2014/main" id="{DAC37798-1750-4ED8-8E2E-1B342AA1F340}"/>
              </a:ext>
            </a:extLst>
          </p:cNvPr>
          <p:cNvGrpSpPr/>
          <p:nvPr/>
        </p:nvGrpSpPr>
        <p:grpSpPr>
          <a:xfrm>
            <a:off x="637270" y="5324931"/>
            <a:ext cx="862508" cy="862510"/>
            <a:chOff x="637270" y="5324931"/>
            <a:chExt cx="862508" cy="862510"/>
          </a:xfrm>
        </p:grpSpPr>
        <p:sp>
          <p:nvSpPr>
            <p:cNvPr id="216" name="Arc 215">
              <a:extLst>
                <a:ext uri="{FF2B5EF4-FFF2-40B4-BE49-F238E27FC236}">
                  <a16:creationId xmlns:a16="http://schemas.microsoft.com/office/drawing/2014/main" id="{F392D4F1-7C61-4402-81DA-E77C7AB1F6B0}"/>
                </a:ext>
              </a:extLst>
            </p:cNvPr>
            <p:cNvSpPr/>
            <p:nvPr/>
          </p:nvSpPr>
          <p:spPr bwMode="auto">
            <a:xfrm rot="2700000">
              <a:off x="637269" y="5324932"/>
              <a:ext cx="862510" cy="862508"/>
            </a:xfrm>
            <a:prstGeom prst="arc">
              <a:avLst/>
            </a:prstGeom>
            <a:solidFill>
              <a:srgbClr val="DBDDF2"/>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mn-ea"/>
                <a:cs typeface="Segoe UI" pitchFamily="34" charset="0"/>
              </a:endParaRPr>
            </a:p>
          </p:txBody>
        </p:sp>
        <p:sp>
          <p:nvSpPr>
            <p:cNvPr id="213" name="Oval 212">
              <a:extLst>
                <a:ext uri="{FF2B5EF4-FFF2-40B4-BE49-F238E27FC236}">
                  <a16:creationId xmlns:a16="http://schemas.microsoft.com/office/drawing/2014/main" id="{A06141C3-E06B-47CF-B086-51D19021ABCE}"/>
                </a:ext>
              </a:extLst>
            </p:cNvPr>
            <p:cNvSpPr/>
            <p:nvPr/>
          </p:nvSpPr>
          <p:spPr bwMode="auto">
            <a:xfrm>
              <a:off x="695019" y="5382682"/>
              <a:ext cx="747010" cy="747008"/>
            </a:xfrm>
            <a:prstGeom prst="ellipse">
              <a:avLst/>
            </a:prstGeom>
            <a:solidFill>
              <a:srgbClr val="4B53BC"/>
            </a:solidFill>
            <a:ln w="444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sp>
        <p:nvSpPr>
          <p:cNvPr id="21" name="BarChartHorizontal_E9EB" title="Icon of a horizontal bar graph">
            <a:extLst>
              <a:ext uri="{FF2B5EF4-FFF2-40B4-BE49-F238E27FC236}">
                <a16:creationId xmlns:a16="http://schemas.microsoft.com/office/drawing/2014/main" id="{27B0E684-E86F-4219-B7DD-17104CDE6192}"/>
              </a:ext>
            </a:extLst>
          </p:cNvPr>
          <p:cNvSpPr>
            <a:spLocks noChangeAspect="1" noEditPoints="1"/>
          </p:cNvSpPr>
          <p:nvPr/>
        </p:nvSpPr>
        <p:spPr bwMode="auto">
          <a:xfrm>
            <a:off x="9407843" y="2857500"/>
            <a:ext cx="624840" cy="624840"/>
          </a:xfrm>
          <a:custGeom>
            <a:avLst/>
            <a:gdLst>
              <a:gd name="T0" fmla="*/ 105 w 709"/>
              <a:gd name="T1" fmla="*/ 184 h 709"/>
              <a:gd name="T2" fmla="*/ 105 w 709"/>
              <a:gd name="T3" fmla="*/ 79 h 709"/>
              <a:gd name="T4" fmla="*/ 525 w 709"/>
              <a:gd name="T5" fmla="*/ 79 h 709"/>
              <a:gd name="T6" fmla="*/ 525 w 709"/>
              <a:gd name="T7" fmla="*/ 184 h 709"/>
              <a:gd name="T8" fmla="*/ 105 w 709"/>
              <a:gd name="T9" fmla="*/ 184 h 709"/>
              <a:gd name="T10" fmla="*/ 420 w 709"/>
              <a:gd name="T11" fmla="*/ 394 h 709"/>
              <a:gd name="T12" fmla="*/ 420 w 709"/>
              <a:gd name="T13" fmla="*/ 289 h 709"/>
              <a:gd name="T14" fmla="*/ 105 w 709"/>
              <a:gd name="T15" fmla="*/ 289 h 709"/>
              <a:gd name="T16" fmla="*/ 105 w 709"/>
              <a:gd name="T17" fmla="*/ 394 h 709"/>
              <a:gd name="T18" fmla="*/ 420 w 709"/>
              <a:gd name="T19" fmla="*/ 394 h 709"/>
              <a:gd name="T20" fmla="*/ 630 w 709"/>
              <a:gd name="T21" fmla="*/ 604 h 709"/>
              <a:gd name="T22" fmla="*/ 630 w 709"/>
              <a:gd name="T23" fmla="*/ 499 h 709"/>
              <a:gd name="T24" fmla="*/ 105 w 709"/>
              <a:gd name="T25" fmla="*/ 499 h 709"/>
              <a:gd name="T26" fmla="*/ 105 w 709"/>
              <a:gd name="T27" fmla="*/ 604 h 709"/>
              <a:gd name="T28" fmla="*/ 630 w 709"/>
              <a:gd name="T29" fmla="*/ 604 h 709"/>
              <a:gd name="T30" fmla="*/ 0 w 709"/>
              <a:gd name="T31" fmla="*/ 0 h 709"/>
              <a:gd name="T32" fmla="*/ 0 w 709"/>
              <a:gd name="T33" fmla="*/ 709 h 709"/>
              <a:gd name="T34" fmla="*/ 709 w 709"/>
              <a:gd name="T35" fmla="*/ 70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9" h="709">
                <a:moveTo>
                  <a:pt x="105" y="184"/>
                </a:moveTo>
                <a:lnTo>
                  <a:pt x="105" y="79"/>
                </a:lnTo>
                <a:lnTo>
                  <a:pt x="525" y="79"/>
                </a:lnTo>
                <a:lnTo>
                  <a:pt x="525" y="184"/>
                </a:lnTo>
                <a:lnTo>
                  <a:pt x="105" y="184"/>
                </a:lnTo>
                <a:moveTo>
                  <a:pt x="420" y="394"/>
                </a:moveTo>
                <a:lnTo>
                  <a:pt x="420" y="289"/>
                </a:lnTo>
                <a:lnTo>
                  <a:pt x="105" y="289"/>
                </a:lnTo>
                <a:lnTo>
                  <a:pt x="105" y="394"/>
                </a:lnTo>
                <a:lnTo>
                  <a:pt x="420" y="394"/>
                </a:lnTo>
                <a:moveTo>
                  <a:pt x="630" y="604"/>
                </a:moveTo>
                <a:lnTo>
                  <a:pt x="630" y="499"/>
                </a:lnTo>
                <a:lnTo>
                  <a:pt x="105" y="499"/>
                </a:lnTo>
                <a:lnTo>
                  <a:pt x="105" y="604"/>
                </a:lnTo>
                <a:lnTo>
                  <a:pt x="630" y="604"/>
                </a:lnTo>
                <a:moveTo>
                  <a:pt x="0" y="0"/>
                </a:moveTo>
                <a:lnTo>
                  <a:pt x="0" y="709"/>
                </a:lnTo>
                <a:lnTo>
                  <a:pt x="709" y="709"/>
                </a:lnTo>
              </a:path>
            </a:pathLst>
          </a:custGeom>
          <a:noFill/>
          <a:ln w="12700" cap="sq">
            <a:solidFill>
              <a:srgbClr val="4B53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sp>
        <p:nvSpPr>
          <p:cNvPr id="22" name="phone_5" title="Icon of a phone facing down with an arrow pointed down below it">
            <a:extLst>
              <a:ext uri="{FF2B5EF4-FFF2-40B4-BE49-F238E27FC236}">
                <a16:creationId xmlns:a16="http://schemas.microsoft.com/office/drawing/2014/main" id="{B910A390-CBE7-45D6-90BE-6B457CD12564}"/>
              </a:ext>
            </a:extLst>
          </p:cNvPr>
          <p:cNvSpPr>
            <a:spLocks noChangeAspect="1" noEditPoints="1"/>
          </p:cNvSpPr>
          <p:nvPr/>
        </p:nvSpPr>
        <p:spPr bwMode="auto">
          <a:xfrm>
            <a:off x="5522684" y="5573306"/>
            <a:ext cx="409785" cy="365760"/>
          </a:xfrm>
          <a:custGeom>
            <a:avLst/>
            <a:gdLst>
              <a:gd name="T0" fmla="*/ 14 w 330"/>
              <a:gd name="T1" fmla="*/ 88 h 294"/>
              <a:gd name="T2" fmla="*/ 315 w 330"/>
              <a:gd name="T3" fmla="*/ 81 h 294"/>
              <a:gd name="T4" fmla="*/ 327 w 330"/>
              <a:gd name="T5" fmla="*/ 136 h 294"/>
              <a:gd name="T6" fmla="*/ 305 w 330"/>
              <a:gd name="T7" fmla="*/ 156 h 294"/>
              <a:gd name="T8" fmla="*/ 259 w 330"/>
              <a:gd name="T9" fmla="*/ 158 h 294"/>
              <a:gd name="T10" fmla="*/ 239 w 330"/>
              <a:gd name="T11" fmla="*/ 136 h 294"/>
              <a:gd name="T12" fmla="*/ 240 w 330"/>
              <a:gd name="T13" fmla="*/ 118 h 294"/>
              <a:gd name="T14" fmla="*/ 220 w 330"/>
              <a:gd name="T15" fmla="*/ 96 h 294"/>
              <a:gd name="T16" fmla="*/ 112 w 330"/>
              <a:gd name="T17" fmla="*/ 96 h 294"/>
              <a:gd name="T18" fmla="*/ 90 w 330"/>
              <a:gd name="T19" fmla="*/ 116 h 294"/>
              <a:gd name="T20" fmla="*/ 91 w 330"/>
              <a:gd name="T21" fmla="*/ 139 h 294"/>
              <a:gd name="T22" fmla="*/ 69 w 330"/>
              <a:gd name="T23" fmla="*/ 159 h 294"/>
              <a:gd name="T24" fmla="*/ 24 w 330"/>
              <a:gd name="T25" fmla="*/ 160 h 294"/>
              <a:gd name="T26" fmla="*/ 3 w 330"/>
              <a:gd name="T27" fmla="*/ 138 h 294"/>
              <a:gd name="T28" fmla="*/ 14 w 330"/>
              <a:gd name="T29" fmla="*/ 88 h 294"/>
              <a:gd name="T30" fmla="*/ 165 w 330"/>
              <a:gd name="T31" fmla="*/ 158 h 294"/>
              <a:gd name="T32" fmla="*/ 165 w 330"/>
              <a:gd name="T33" fmla="*/ 294 h 294"/>
              <a:gd name="T34" fmla="*/ 95 w 330"/>
              <a:gd name="T35" fmla="*/ 224 h 294"/>
              <a:gd name="T36" fmla="*/ 165 w 330"/>
              <a:gd name="T37" fmla="*/ 294 h 294"/>
              <a:gd name="T38" fmla="*/ 235 w 330"/>
              <a:gd name="T39" fmla="*/ 22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0" h="294">
                <a:moveTo>
                  <a:pt x="14" y="88"/>
                </a:moveTo>
                <a:cubicBezTo>
                  <a:pt x="95" y="3"/>
                  <a:pt x="230" y="0"/>
                  <a:pt x="315" y="81"/>
                </a:cubicBezTo>
                <a:cubicBezTo>
                  <a:pt x="315" y="81"/>
                  <a:pt x="330" y="100"/>
                  <a:pt x="327" y="136"/>
                </a:cubicBezTo>
                <a:cubicBezTo>
                  <a:pt x="325" y="152"/>
                  <a:pt x="316" y="157"/>
                  <a:pt x="305" y="156"/>
                </a:cubicBezTo>
                <a:cubicBezTo>
                  <a:pt x="259" y="158"/>
                  <a:pt x="259" y="158"/>
                  <a:pt x="259" y="158"/>
                </a:cubicBezTo>
                <a:cubicBezTo>
                  <a:pt x="247" y="157"/>
                  <a:pt x="238" y="147"/>
                  <a:pt x="239" y="136"/>
                </a:cubicBezTo>
                <a:cubicBezTo>
                  <a:pt x="240" y="118"/>
                  <a:pt x="240" y="118"/>
                  <a:pt x="240" y="118"/>
                </a:cubicBezTo>
                <a:cubicBezTo>
                  <a:pt x="241" y="106"/>
                  <a:pt x="232" y="97"/>
                  <a:pt x="220" y="96"/>
                </a:cubicBezTo>
                <a:cubicBezTo>
                  <a:pt x="112" y="96"/>
                  <a:pt x="112" y="96"/>
                  <a:pt x="112" y="96"/>
                </a:cubicBezTo>
                <a:cubicBezTo>
                  <a:pt x="100" y="95"/>
                  <a:pt x="91" y="105"/>
                  <a:pt x="90" y="116"/>
                </a:cubicBezTo>
                <a:cubicBezTo>
                  <a:pt x="91" y="139"/>
                  <a:pt x="91" y="139"/>
                  <a:pt x="91" y="139"/>
                </a:cubicBezTo>
                <a:cubicBezTo>
                  <a:pt x="91" y="150"/>
                  <a:pt x="81" y="159"/>
                  <a:pt x="69" y="159"/>
                </a:cubicBezTo>
                <a:cubicBezTo>
                  <a:pt x="24" y="160"/>
                  <a:pt x="24" y="160"/>
                  <a:pt x="24" y="160"/>
                </a:cubicBezTo>
                <a:cubicBezTo>
                  <a:pt x="12" y="160"/>
                  <a:pt x="5" y="150"/>
                  <a:pt x="3" y="138"/>
                </a:cubicBezTo>
                <a:cubicBezTo>
                  <a:pt x="0" y="106"/>
                  <a:pt x="14" y="88"/>
                  <a:pt x="14" y="88"/>
                </a:cubicBezTo>
                <a:close/>
                <a:moveTo>
                  <a:pt x="165" y="158"/>
                </a:moveTo>
                <a:cubicBezTo>
                  <a:pt x="165" y="294"/>
                  <a:pt x="165" y="294"/>
                  <a:pt x="165" y="294"/>
                </a:cubicBezTo>
                <a:moveTo>
                  <a:pt x="95" y="224"/>
                </a:moveTo>
                <a:cubicBezTo>
                  <a:pt x="165" y="294"/>
                  <a:pt x="165" y="294"/>
                  <a:pt x="165" y="294"/>
                </a:cubicBezTo>
                <a:cubicBezTo>
                  <a:pt x="235" y="224"/>
                  <a:pt x="235" y="224"/>
                  <a:pt x="235" y="224"/>
                </a:cubicBezTo>
              </a:path>
            </a:pathLst>
          </a:custGeom>
          <a:noFill/>
          <a:ln w="1270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23" name="speech_5" title="Icon of two overlapping chat bubbles">
            <a:extLst>
              <a:ext uri="{FF2B5EF4-FFF2-40B4-BE49-F238E27FC236}">
                <a16:creationId xmlns:a16="http://schemas.microsoft.com/office/drawing/2014/main" id="{0F899CD0-F9E1-49A2-9E13-4DA69802646A}"/>
              </a:ext>
            </a:extLst>
          </p:cNvPr>
          <p:cNvSpPr>
            <a:spLocks noChangeAspect="1" noEditPoints="1"/>
          </p:cNvSpPr>
          <p:nvPr/>
        </p:nvSpPr>
        <p:spPr bwMode="auto">
          <a:xfrm>
            <a:off x="837838" y="5575814"/>
            <a:ext cx="461372" cy="360744"/>
          </a:xfrm>
          <a:custGeom>
            <a:avLst/>
            <a:gdLst>
              <a:gd name="T0" fmla="*/ 167 w 243"/>
              <a:gd name="T1" fmla="*/ 56 h 190"/>
              <a:gd name="T2" fmla="*/ 167 w 243"/>
              <a:gd name="T3" fmla="*/ 114 h 190"/>
              <a:gd name="T4" fmla="*/ 60 w 243"/>
              <a:gd name="T5" fmla="*/ 114 h 190"/>
              <a:gd name="T6" fmla="*/ 21 w 243"/>
              <a:gd name="T7" fmla="*/ 155 h 190"/>
              <a:gd name="T8" fmla="*/ 21 w 243"/>
              <a:gd name="T9" fmla="*/ 114 h 190"/>
              <a:gd name="T10" fmla="*/ 0 w 243"/>
              <a:gd name="T11" fmla="*/ 114 h 190"/>
              <a:gd name="T12" fmla="*/ 0 w 243"/>
              <a:gd name="T13" fmla="*/ 0 h 190"/>
              <a:gd name="T14" fmla="*/ 167 w 243"/>
              <a:gd name="T15" fmla="*/ 0 h 190"/>
              <a:gd name="T16" fmla="*/ 167 w 243"/>
              <a:gd name="T17" fmla="*/ 56 h 190"/>
              <a:gd name="T18" fmla="*/ 77 w 243"/>
              <a:gd name="T19" fmla="*/ 114 h 190"/>
              <a:gd name="T20" fmla="*/ 77 w 243"/>
              <a:gd name="T21" fmla="*/ 150 h 190"/>
              <a:gd name="T22" fmla="*/ 183 w 243"/>
              <a:gd name="T23" fmla="*/ 150 h 190"/>
              <a:gd name="T24" fmla="*/ 222 w 243"/>
              <a:gd name="T25" fmla="*/ 190 h 190"/>
              <a:gd name="T26" fmla="*/ 222 w 243"/>
              <a:gd name="T27" fmla="*/ 150 h 190"/>
              <a:gd name="T28" fmla="*/ 243 w 243"/>
              <a:gd name="T29" fmla="*/ 150 h 190"/>
              <a:gd name="T30" fmla="*/ 243 w 243"/>
              <a:gd name="T31" fmla="*/ 36 h 190"/>
              <a:gd name="T32" fmla="*/ 167 w 243"/>
              <a:gd name="T33" fmla="*/ 3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190">
                <a:moveTo>
                  <a:pt x="167" y="56"/>
                </a:moveTo>
                <a:lnTo>
                  <a:pt x="167" y="114"/>
                </a:lnTo>
                <a:lnTo>
                  <a:pt x="60" y="114"/>
                </a:lnTo>
                <a:lnTo>
                  <a:pt x="21" y="155"/>
                </a:lnTo>
                <a:lnTo>
                  <a:pt x="21" y="114"/>
                </a:lnTo>
                <a:lnTo>
                  <a:pt x="0" y="114"/>
                </a:lnTo>
                <a:lnTo>
                  <a:pt x="0" y="0"/>
                </a:lnTo>
                <a:lnTo>
                  <a:pt x="167" y="0"/>
                </a:lnTo>
                <a:lnTo>
                  <a:pt x="167" y="56"/>
                </a:lnTo>
                <a:moveTo>
                  <a:pt x="77" y="114"/>
                </a:moveTo>
                <a:lnTo>
                  <a:pt x="77" y="150"/>
                </a:lnTo>
                <a:lnTo>
                  <a:pt x="183" y="150"/>
                </a:lnTo>
                <a:lnTo>
                  <a:pt x="222" y="190"/>
                </a:lnTo>
                <a:lnTo>
                  <a:pt x="222" y="150"/>
                </a:lnTo>
                <a:lnTo>
                  <a:pt x="243" y="150"/>
                </a:lnTo>
                <a:lnTo>
                  <a:pt x="243" y="36"/>
                </a:lnTo>
                <a:lnTo>
                  <a:pt x="167" y="36"/>
                </a:lnTo>
              </a:path>
            </a:pathLst>
          </a:custGeom>
          <a:noFill/>
          <a:ln w="1270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Tree>
    <p:extLst>
      <p:ext uri="{BB962C8B-B14F-4D97-AF65-F5344CB8AC3E}">
        <p14:creationId xmlns:p14="http://schemas.microsoft.com/office/powerpoint/2010/main" val="406788552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4249528-E0E0-4EB4-A65E-61CC55230143}"/>
              </a:ext>
            </a:extLst>
          </p:cNvPr>
          <p:cNvSpPr/>
          <p:nvPr/>
        </p:nvSpPr>
        <p:spPr bwMode="auto">
          <a:xfrm>
            <a:off x="0" y="2775933"/>
            <a:ext cx="12192000" cy="731196"/>
          </a:xfrm>
          <a:prstGeom prst="rect">
            <a:avLst/>
          </a:pr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Segoe UI"/>
              <a:ea typeface="+mn-ea"/>
              <a:cs typeface="Segoe UI"/>
            </a:endParaRPr>
          </a:p>
        </p:txBody>
      </p:sp>
      <p:sp>
        <p:nvSpPr>
          <p:cNvPr id="2" name="Title 1">
            <a:extLst>
              <a:ext uri="{FF2B5EF4-FFF2-40B4-BE49-F238E27FC236}">
                <a16:creationId xmlns:a16="http://schemas.microsoft.com/office/drawing/2014/main" id="{B8F2D1C4-BE43-4529-BEE4-1C818F909925}"/>
              </a:ext>
            </a:extLst>
          </p:cNvPr>
          <p:cNvSpPr>
            <a:spLocks noGrp="1"/>
          </p:cNvSpPr>
          <p:nvPr>
            <p:ph type="title"/>
          </p:nvPr>
        </p:nvSpPr>
        <p:spPr/>
        <p:txBody>
          <a:bodyPr/>
          <a:lstStyle/>
          <a:p>
            <a:r>
              <a:rPr lang="en-US">
                <a:solidFill>
                  <a:srgbClr val="4B53BC"/>
                </a:solidFill>
              </a:rPr>
              <a:t>Connecting digital workplace communities</a:t>
            </a:r>
          </a:p>
        </p:txBody>
      </p:sp>
      <p:sp>
        <p:nvSpPr>
          <p:cNvPr id="4" name="Rectangle 3">
            <a:extLst>
              <a:ext uri="{FF2B5EF4-FFF2-40B4-BE49-F238E27FC236}">
                <a16:creationId xmlns:a16="http://schemas.microsoft.com/office/drawing/2014/main" id="{4AB020F0-D8F5-4986-A51A-141864D02ADB}"/>
              </a:ext>
            </a:extLst>
          </p:cNvPr>
          <p:cNvSpPr/>
          <p:nvPr/>
        </p:nvSpPr>
        <p:spPr bwMode="auto">
          <a:xfrm>
            <a:off x="0" y="1798322"/>
            <a:ext cx="12192000" cy="381964"/>
          </a:xfrm>
          <a:prstGeom prst="rect">
            <a:avLst/>
          </a:prstGeom>
          <a:solidFill>
            <a:srgbClr val="DBDD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 name="Oval 4">
            <a:extLst>
              <a:ext uri="{FF2B5EF4-FFF2-40B4-BE49-F238E27FC236}">
                <a16:creationId xmlns:a16="http://schemas.microsoft.com/office/drawing/2014/main" id="{9C7721CC-A888-48ED-8085-843DAF090438}"/>
              </a:ext>
            </a:extLst>
          </p:cNvPr>
          <p:cNvSpPr/>
          <p:nvPr/>
        </p:nvSpPr>
        <p:spPr bwMode="auto">
          <a:xfrm>
            <a:off x="1737969" y="1364464"/>
            <a:ext cx="1249680" cy="1249680"/>
          </a:xfrm>
          <a:prstGeom prst="ellipse">
            <a:avLst/>
          </a:prstGeom>
          <a:solidFill>
            <a:schemeClr val="bg1"/>
          </a:solidFill>
          <a:ln w="444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1" name="Oval 10">
            <a:extLst>
              <a:ext uri="{FF2B5EF4-FFF2-40B4-BE49-F238E27FC236}">
                <a16:creationId xmlns:a16="http://schemas.microsoft.com/office/drawing/2014/main" id="{F00E43DF-26E6-43BB-BBE6-FA3F2E85689B}"/>
              </a:ext>
            </a:extLst>
          </p:cNvPr>
          <p:cNvSpPr/>
          <p:nvPr/>
        </p:nvSpPr>
        <p:spPr bwMode="auto">
          <a:xfrm>
            <a:off x="5471161" y="1364464"/>
            <a:ext cx="1249680" cy="1249680"/>
          </a:xfrm>
          <a:prstGeom prst="ellipse">
            <a:avLst/>
          </a:prstGeom>
          <a:solidFill>
            <a:schemeClr val="bg1"/>
          </a:solidFill>
          <a:ln w="444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2" name="Oval 11">
            <a:extLst>
              <a:ext uri="{FF2B5EF4-FFF2-40B4-BE49-F238E27FC236}">
                <a16:creationId xmlns:a16="http://schemas.microsoft.com/office/drawing/2014/main" id="{CD176BBB-A0B6-40EB-82E6-A63020C9014F}"/>
              </a:ext>
            </a:extLst>
          </p:cNvPr>
          <p:cNvSpPr/>
          <p:nvPr/>
        </p:nvSpPr>
        <p:spPr bwMode="auto">
          <a:xfrm>
            <a:off x="9204352" y="1364464"/>
            <a:ext cx="1249680" cy="1249680"/>
          </a:xfrm>
          <a:prstGeom prst="ellipse">
            <a:avLst/>
          </a:prstGeom>
          <a:solidFill>
            <a:schemeClr val="bg1"/>
          </a:solidFill>
          <a:ln w="444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nvGrpSpPr>
          <p:cNvPr id="3" name="Group 2">
            <a:extLst>
              <a:ext uri="{FF2B5EF4-FFF2-40B4-BE49-F238E27FC236}">
                <a16:creationId xmlns:a16="http://schemas.microsoft.com/office/drawing/2014/main" id="{6934223C-1C09-486E-B91E-519C217649A8}"/>
              </a:ext>
            </a:extLst>
          </p:cNvPr>
          <p:cNvGrpSpPr/>
          <p:nvPr/>
        </p:nvGrpSpPr>
        <p:grpSpPr>
          <a:xfrm>
            <a:off x="585438" y="2775933"/>
            <a:ext cx="3554742" cy="3695782"/>
            <a:chOff x="585438" y="2775933"/>
            <a:chExt cx="3554742" cy="3695782"/>
          </a:xfrm>
        </p:grpSpPr>
        <p:sp>
          <p:nvSpPr>
            <p:cNvPr id="6" name="Rectangle 5">
              <a:extLst>
                <a:ext uri="{FF2B5EF4-FFF2-40B4-BE49-F238E27FC236}">
                  <a16:creationId xmlns:a16="http://schemas.microsoft.com/office/drawing/2014/main" id="{8FD92FFC-F6CA-4AC2-9DFA-D4943A0CD1A8}"/>
                </a:ext>
              </a:extLst>
            </p:cNvPr>
            <p:cNvSpPr/>
            <p:nvPr/>
          </p:nvSpPr>
          <p:spPr bwMode="auto">
            <a:xfrm>
              <a:off x="585438" y="2775933"/>
              <a:ext cx="3554742" cy="73119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Segoe UI Semibold"/>
                  <a:ea typeface="+mn-lt"/>
                  <a:cs typeface="Segoe UI"/>
                </a:rPr>
                <a:t>Enhanced virtual communication</a:t>
              </a:r>
              <a:endParaRPr kumimoji="0" lang="en-US" sz="2000" b="0" i="0" u="none" strike="noStrike" kern="1200" cap="none" spc="0" normalizeH="0" baseline="0" noProof="0">
                <a:ln>
                  <a:noFill/>
                </a:ln>
                <a:solidFill>
                  <a:srgbClr val="FFFFFF"/>
                </a:solidFill>
                <a:effectLst/>
                <a:uLnTx/>
                <a:uFillTx/>
                <a:latin typeface="Segoe UI Semibold"/>
                <a:ea typeface="+mn-ea"/>
                <a:cs typeface="Segoe UI"/>
              </a:endParaRPr>
            </a:p>
          </p:txBody>
        </p:sp>
        <p:sp>
          <p:nvSpPr>
            <p:cNvPr id="17" name="Rectangle 16">
              <a:extLst>
                <a:ext uri="{FF2B5EF4-FFF2-40B4-BE49-F238E27FC236}">
                  <a16:creationId xmlns:a16="http://schemas.microsoft.com/office/drawing/2014/main" id="{D40CC0E8-8BF6-4A0D-A767-5E963B52D116}"/>
                </a:ext>
              </a:extLst>
            </p:cNvPr>
            <p:cNvSpPr/>
            <p:nvPr/>
          </p:nvSpPr>
          <p:spPr bwMode="auto">
            <a:xfrm>
              <a:off x="585438" y="3563010"/>
              <a:ext cx="3554742" cy="290870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a:ea typeface="+mn-lt"/>
                  <a:cs typeface="Segoe UI"/>
                </a:rPr>
                <a:t>Connect in real time with threaded, persistent, and contextual chat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a:ea typeface="+mn-lt"/>
                  <a:cs typeface="Segoe UI"/>
                </a:rPr>
                <a:t>Integrate your favorite tools</a:t>
              </a:r>
              <a:br>
                <a:rPr kumimoji="0" lang="en-US" sz="1600" b="0" i="0" u="none" strike="noStrike" kern="1200" cap="none" spc="0" normalizeH="0" baseline="0" noProof="0">
                  <a:ln>
                    <a:noFill/>
                  </a:ln>
                  <a:solidFill>
                    <a:srgbClr val="000000"/>
                  </a:solidFill>
                  <a:effectLst/>
                  <a:uLnTx/>
                  <a:uFillTx/>
                  <a:latin typeface="Segoe UI"/>
                  <a:ea typeface="+mn-lt"/>
                  <a:cs typeface="Segoe UI"/>
                </a:rPr>
              </a:br>
              <a:r>
                <a:rPr kumimoji="0" lang="en-US" sz="1600" b="0" i="0" u="none" strike="noStrike" kern="1200" cap="none" spc="0" normalizeH="0" baseline="0" noProof="0">
                  <a:ln>
                    <a:noFill/>
                  </a:ln>
                  <a:solidFill>
                    <a:srgbClr val="000000"/>
                  </a:solidFill>
                  <a:effectLst/>
                  <a:uLnTx/>
                  <a:uFillTx/>
                  <a:latin typeface="Segoe UI"/>
                  <a:ea typeface="+mn-lt"/>
                  <a:cs typeface="Segoe UI"/>
                </a:rPr>
                <a:t>across Office 365</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a:ea typeface="+mn-lt"/>
                  <a:cs typeface="Segoe UI"/>
                </a:rPr>
                <a:t>Communicate across geographies with anyone through phone systems and calling plans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a:ea typeface="+mn-lt"/>
                  <a:cs typeface="Segoe UI"/>
                </a:rPr>
                <a:t>Drive meaningful collaboration with intelligent meetings</a:t>
              </a:r>
            </a:p>
          </p:txBody>
        </p:sp>
      </p:grpSp>
      <p:grpSp>
        <p:nvGrpSpPr>
          <p:cNvPr id="13" name="Group 12">
            <a:extLst>
              <a:ext uri="{FF2B5EF4-FFF2-40B4-BE49-F238E27FC236}">
                <a16:creationId xmlns:a16="http://schemas.microsoft.com/office/drawing/2014/main" id="{AAC5C71F-05C7-4A57-A03F-6C5ACE89DCEC}"/>
              </a:ext>
            </a:extLst>
          </p:cNvPr>
          <p:cNvGrpSpPr/>
          <p:nvPr/>
        </p:nvGrpSpPr>
        <p:grpSpPr>
          <a:xfrm>
            <a:off x="4318630" y="2775933"/>
            <a:ext cx="3554742" cy="3695782"/>
            <a:chOff x="4318630" y="2775933"/>
            <a:chExt cx="3554742" cy="3695782"/>
          </a:xfrm>
        </p:grpSpPr>
        <p:sp>
          <p:nvSpPr>
            <p:cNvPr id="7" name="Rectangle 6">
              <a:extLst>
                <a:ext uri="{FF2B5EF4-FFF2-40B4-BE49-F238E27FC236}">
                  <a16:creationId xmlns:a16="http://schemas.microsoft.com/office/drawing/2014/main" id="{9A1BFBDB-6069-476A-BED9-6A2D5850632D}"/>
                </a:ext>
              </a:extLst>
            </p:cNvPr>
            <p:cNvSpPr/>
            <p:nvPr/>
          </p:nvSpPr>
          <p:spPr bwMode="auto">
            <a:xfrm>
              <a:off x="4318630" y="2775933"/>
              <a:ext cx="3554742" cy="73119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Segoe UI Semibold"/>
                  <a:ea typeface="+mn-ea"/>
                  <a:cs typeface="Segoe UI"/>
                </a:rPr>
                <a:t>Ready made apps</a:t>
              </a:r>
              <a:br>
                <a:rPr kumimoji="0" lang="en-US" sz="2000" b="0" i="0" u="none" strike="noStrike" kern="1200" cap="none" spc="0" normalizeH="0" baseline="0" noProof="0">
                  <a:ln>
                    <a:noFill/>
                  </a:ln>
                  <a:solidFill>
                    <a:srgbClr val="FFFFFF"/>
                  </a:solidFill>
                  <a:effectLst/>
                  <a:uLnTx/>
                  <a:uFillTx/>
                  <a:latin typeface="Segoe UI Semibold"/>
                  <a:ea typeface="+mn-ea"/>
                  <a:cs typeface="Segoe UI"/>
                </a:rPr>
              </a:br>
              <a:r>
                <a:rPr kumimoji="0" lang="en-US" sz="2000" b="0" i="0" u="none" strike="noStrike" kern="1200" cap="none" spc="0" normalizeH="0" baseline="0" noProof="0">
                  <a:ln>
                    <a:noFill/>
                  </a:ln>
                  <a:solidFill>
                    <a:srgbClr val="FFFFFF"/>
                  </a:solidFill>
                  <a:effectLst/>
                  <a:uLnTx/>
                  <a:uFillTx/>
                  <a:latin typeface="Segoe UI Semibold"/>
                  <a:ea typeface="+mn-ea"/>
                  <a:cs typeface="Segoe UI"/>
                </a:rPr>
                <a:t>and low code tools</a:t>
              </a:r>
            </a:p>
          </p:txBody>
        </p:sp>
        <p:sp>
          <p:nvSpPr>
            <p:cNvPr id="18" name="Rectangle 17">
              <a:extLst>
                <a:ext uri="{FF2B5EF4-FFF2-40B4-BE49-F238E27FC236}">
                  <a16:creationId xmlns:a16="http://schemas.microsoft.com/office/drawing/2014/main" id="{A73D9FBE-8499-4F27-B60B-3156211479A9}"/>
                </a:ext>
              </a:extLst>
            </p:cNvPr>
            <p:cNvSpPr/>
            <p:nvPr/>
          </p:nvSpPr>
          <p:spPr bwMode="auto">
            <a:xfrm>
              <a:off x="4318630" y="3563010"/>
              <a:ext cx="3554742" cy="290870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Segoe UI"/>
                </a:rPr>
                <a:t>Build customized workflows, applications, and bots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Segoe UI"/>
                </a:rPr>
                <a:t>Discover a library of partner apps for off-the-shelf access to useful features and integrations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Segoe UI"/>
                </a:rPr>
                <a:t>Explore custom applications and boost productivity by automating routine tasks</a:t>
              </a:r>
            </a:p>
          </p:txBody>
        </p:sp>
      </p:grpSp>
      <p:grpSp>
        <p:nvGrpSpPr>
          <p:cNvPr id="14" name="Group 13">
            <a:extLst>
              <a:ext uri="{FF2B5EF4-FFF2-40B4-BE49-F238E27FC236}">
                <a16:creationId xmlns:a16="http://schemas.microsoft.com/office/drawing/2014/main" id="{D3E823D7-7CE2-44A5-B8BC-1E54584CB88D}"/>
              </a:ext>
            </a:extLst>
          </p:cNvPr>
          <p:cNvGrpSpPr/>
          <p:nvPr/>
        </p:nvGrpSpPr>
        <p:grpSpPr>
          <a:xfrm>
            <a:off x="8051821" y="2775933"/>
            <a:ext cx="3554742" cy="3695782"/>
            <a:chOff x="8051821" y="2775933"/>
            <a:chExt cx="3554742" cy="3695782"/>
          </a:xfrm>
        </p:grpSpPr>
        <p:sp>
          <p:nvSpPr>
            <p:cNvPr id="8" name="Rectangle 7">
              <a:extLst>
                <a:ext uri="{FF2B5EF4-FFF2-40B4-BE49-F238E27FC236}">
                  <a16:creationId xmlns:a16="http://schemas.microsoft.com/office/drawing/2014/main" id="{F9E7880B-A539-42E9-8224-B632FA5775B5}"/>
                </a:ext>
              </a:extLst>
            </p:cNvPr>
            <p:cNvSpPr/>
            <p:nvPr/>
          </p:nvSpPr>
          <p:spPr bwMode="auto">
            <a:xfrm>
              <a:off x="8051821" y="2775933"/>
              <a:ext cx="3554742" cy="73119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Segoe UI Semibold"/>
                  <a:ea typeface="+mn-ea"/>
                  <a:cs typeface="Segoe UI"/>
                </a:rPr>
                <a:t>Enterprise</a:t>
              </a:r>
              <a:br>
                <a:rPr kumimoji="0" lang="en-US" sz="2000" b="0" i="0" u="none" strike="noStrike" kern="1200" cap="none" spc="0" normalizeH="0" baseline="0" noProof="0">
                  <a:ln>
                    <a:noFill/>
                  </a:ln>
                  <a:solidFill>
                    <a:srgbClr val="FFFFFF"/>
                  </a:solidFill>
                  <a:effectLst/>
                  <a:uLnTx/>
                  <a:uFillTx/>
                  <a:latin typeface="Segoe UI Semibold"/>
                  <a:ea typeface="+mn-ea"/>
                  <a:cs typeface="Segoe UI"/>
                </a:rPr>
              </a:br>
              <a:r>
                <a:rPr kumimoji="0" lang="en-US" sz="2000" b="0" i="0" u="none" strike="noStrike" kern="1200" cap="none" spc="0" normalizeH="0" baseline="0" noProof="0">
                  <a:ln>
                    <a:noFill/>
                  </a:ln>
                  <a:solidFill>
                    <a:srgbClr val="FFFFFF"/>
                  </a:solidFill>
                  <a:effectLst/>
                  <a:uLnTx/>
                  <a:uFillTx/>
                  <a:latin typeface="Segoe UI Semibold"/>
                  <a:ea typeface="+mn-ea"/>
                  <a:cs typeface="Segoe UI"/>
                </a:rPr>
                <a:t>grade security</a:t>
              </a:r>
            </a:p>
          </p:txBody>
        </p:sp>
        <p:sp>
          <p:nvSpPr>
            <p:cNvPr id="19" name="Rectangle 18">
              <a:extLst>
                <a:ext uri="{FF2B5EF4-FFF2-40B4-BE49-F238E27FC236}">
                  <a16:creationId xmlns:a16="http://schemas.microsoft.com/office/drawing/2014/main" id="{8A4AA8E7-D07E-4E90-A299-ACFC0DFAFC33}"/>
                </a:ext>
              </a:extLst>
            </p:cNvPr>
            <p:cNvSpPr/>
            <p:nvPr/>
          </p:nvSpPr>
          <p:spPr bwMode="auto">
            <a:xfrm>
              <a:off x="8051821" y="3563010"/>
              <a:ext cx="3554742" cy="290870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Segoe UI"/>
                </a:rPr>
                <a:t>Utilize built-in information protection with a global hyper scale cloud</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Segoe UI"/>
                </a:rPr>
                <a:t>Create secure access with Multi-Factor Authentication and protect your data</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a:ea typeface="+mn-ea"/>
                  <a:cs typeface="Segoe UI"/>
                </a:rPr>
                <a:t>Ensure compliance and governance across the board</a:t>
              </a:r>
            </a:p>
          </p:txBody>
        </p:sp>
      </p:grpSp>
      <p:grpSp>
        <p:nvGrpSpPr>
          <p:cNvPr id="9" name="Group 8">
            <a:extLst>
              <a:ext uri="{FF2B5EF4-FFF2-40B4-BE49-F238E27FC236}">
                <a16:creationId xmlns:a16="http://schemas.microsoft.com/office/drawing/2014/main" id="{8FCE918C-3341-431B-82CF-09D8C2C65C82}"/>
              </a:ext>
            </a:extLst>
          </p:cNvPr>
          <p:cNvGrpSpPr/>
          <p:nvPr/>
        </p:nvGrpSpPr>
        <p:grpSpPr>
          <a:xfrm>
            <a:off x="4229405" y="3253932"/>
            <a:ext cx="0" cy="3113267"/>
            <a:chOff x="4229405" y="3253932"/>
            <a:chExt cx="0" cy="3113267"/>
          </a:xfrm>
        </p:grpSpPr>
        <p:cxnSp>
          <p:nvCxnSpPr>
            <p:cNvPr id="21" name="Straight Connector 20">
              <a:extLst>
                <a:ext uri="{FF2B5EF4-FFF2-40B4-BE49-F238E27FC236}">
                  <a16:creationId xmlns:a16="http://schemas.microsoft.com/office/drawing/2014/main" id="{3163210F-0995-4996-8D5C-3E1C91DF2DFB}"/>
                </a:ext>
              </a:extLst>
            </p:cNvPr>
            <p:cNvCxnSpPr/>
            <p:nvPr/>
          </p:nvCxnSpPr>
          <p:spPr>
            <a:xfrm>
              <a:off x="4229405" y="3253932"/>
              <a:ext cx="0" cy="324091"/>
            </a:xfrm>
            <a:prstGeom prst="line">
              <a:avLst/>
            </a:prstGeom>
            <a:ln w="47625"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6686E53-D0C4-432B-B763-0171A52A0293}"/>
                </a:ext>
              </a:extLst>
            </p:cNvPr>
            <p:cNvCxnSpPr/>
            <p:nvPr/>
          </p:nvCxnSpPr>
          <p:spPr>
            <a:xfrm>
              <a:off x="4229405" y="3507128"/>
              <a:ext cx="0" cy="2860071"/>
            </a:xfrm>
            <a:prstGeom prst="line">
              <a:avLst/>
            </a:prstGeom>
            <a:ln w="6350" cap="rnd">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03D3F2D4-5F6B-4216-A71E-415E558DD3A9}"/>
              </a:ext>
            </a:extLst>
          </p:cNvPr>
          <p:cNvGrpSpPr/>
          <p:nvPr/>
        </p:nvGrpSpPr>
        <p:grpSpPr>
          <a:xfrm>
            <a:off x="7962597" y="3253932"/>
            <a:ext cx="0" cy="3113267"/>
            <a:chOff x="7962597" y="3253932"/>
            <a:chExt cx="0" cy="3113267"/>
          </a:xfrm>
        </p:grpSpPr>
        <p:cxnSp>
          <p:nvCxnSpPr>
            <p:cNvPr id="22" name="Straight Connector 21">
              <a:extLst>
                <a:ext uri="{FF2B5EF4-FFF2-40B4-BE49-F238E27FC236}">
                  <a16:creationId xmlns:a16="http://schemas.microsoft.com/office/drawing/2014/main" id="{898C62F5-4C6A-44EB-AB9E-F7755D12282F}"/>
                </a:ext>
              </a:extLst>
            </p:cNvPr>
            <p:cNvCxnSpPr/>
            <p:nvPr/>
          </p:nvCxnSpPr>
          <p:spPr>
            <a:xfrm>
              <a:off x="7962597" y="3253932"/>
              <a:ext cx="0" cy="324091"/>
            </a:xfrm>
            <a:prstGeom prst="line">
              <a:avLst/>
            </a:prstGeom>
            <a:ln w="47625"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35FB06C-4674-47F8-A2DE-3B0AADD9423C}"/>
                </a:ext>
              </a:extLst>
            </p:cNvPr>
            <p:cNvCxnSpPr/>
            <p:nvPr/>
          </p:nvCxnSpPr>
          <p:spPr>
            <a:xfrm>
              <a:off x="7962597" y="3507128"/>
              <a:ext cx="0" cy="2860071"/>
            </a:xfrm>
            <a:prstGeom prst="line">
              <a:avLst/>
            </a:prstGeom>
            <a:ln w="6350" cap="rnd">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grpSp>
      <p:pic>
        <p:nvPicPr>
          <p:cNvPr id="31" name="Picture 30" descr="A person sitting at a desk looking at a computer&#10;&#10;Description automatically generated">
            <a:extLst>
              <a:ext uri="{FF2B5EF4-FFF2-40B4-BE49-F238E27FC236}">
                <a16:creationId xmlns:a16="http://schemas.microsoft.com/office/drawing/2014/main" id="{101DE85D-B3C8-4ACD-A7E8-FC693E1B7D3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522" t="3661" r="2930" b="1790"/>
          <a:stretch/>
        </p:blipFill>
        <p:spPr>
          <a:xfrm>
            <a:off x="1798930" y="1425425"/>
            <a:ext cx="1127758" cy="1127758"/>
          </a:xfrm>
          <a:custGeom>
            <a:avLst/>
            <a:gdLst>
              <a:gd name="connsiteX0" fmla="*/ 563879 w 1127758"/>
              <a:gd name="connsiteY0" fmla="*/ 0 h 1127758"/>
              <a:gd name="connsiteX1" fmla="*/ 1127758 w 1127758"/>
              <a:gd name="connsiteY1" fmla="*/ 563879 h 1127758"/>
              <a:gd name="connsiteX2" fmla="*/ 563879 w 1127758"/>
              <a:gd name="connsiteY2" fmla="*/ 1127758 h 1127758"/>
              <a:gd name="connsiteX3" fmla="*/ 0 w 1127758"/>
              <a:gd name="connsiteY3" fmla="*/ 563879 h 1127758"/>
              <a:gd name="connsiteX4" fmla="*/ 563879 w 1127758"/>
              <a:gd name="connsiteY4" fmla="*/ 0 h 1127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758" h="1127758">
                <a:moveTo>
                  <a:pt x="563879" y="0"/>
                </a:moveTo>
                <a:cubicBezTo>
                  <a:pt x="875301" y="0"/>
                  <a:pt x="1127758" y="252457"/>
                  <a:pt x="1127758" y="563879"/>
                </a:cubicBezTo>
                <a:cubicBezTo>
                  <a:pt x="1127758" y="875301"/>
                  <a:pt x="875301" y="1127758"/>
                  <a:pt x="563879" y="1127758"/>
                </a:cubicBezTo>
                <a:cubicBezTo>
                  <a:pt x="252457" y="1127758"/>
                  <a:pt x="0" y="875301"/>
                  <a:pt x="0" y="563879"/>
                </a:cubicBezTo>
                <a:cubicBezTo>
                  <a:pt x="0" y="252457"/>
                  <a:pt x="252457" y="0"/>
                  <a:pt x="563879" y="0"/>
                </a:cubicBezTo>
                <a:close/>
              </a:path>
            </a:pathLst>
          </a:custGeom>
        </p:spPr>
      </p:pic>
      <p:pic>
        <p:nvPicPr>
          <p:cNvPr id="33" name="Picture 32" descr="A person standing in a kitchen&#10;&#10;Description automatically generated">
            <a:extLst>
              <a:ext uri="{FF2B5EF4-FFF2-40B4-BE49-F238E27FC236}">
                <a16:creationId xmlns:a16="http://schemas.microsoft.com/office/drawing/2014/main" id="{F35E470F-F4F2-45E3-84E3-0A3B9FB8F91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830" t="4311" r="3352" b="4871"/>
          <a:stretch/>
        </p:blipFill>
        <p:spPr>
          <a:xfrm>
            <a:off x="5532122" y="1425425"/>
            <a:ext cx="1127758" cy="1127758"/>
          </a:xfrm>
          <a:custGeom>
            <a:avLst/>
            <a:gdLst>
              <a:gd name="connsiteX0" fmla="*/ 563879 w 1127758"/>
              <a:gd name="connsiteY0" fmla="*/ 0 h 1127758"/>
              <a:gd name="connsiteX1" fmla="*/ 1127758 w 1127758"/>
              <a:gd name="connsiteY1" fmla="*/ 563879 h 1127758"/>
              <a:gd name="connsiteX2" fmla="*/ 563879 w 1127758"/>
              <a:gd name="connsiteY2" fmla="*/ 1127758 h 1127758"/>
              <a:gd name="connsiteX3" fmla="*/ 0 w 1127758"/>
              <a:gd name="connsiteY3" fmla="*/ 563879 h 1127758"/>
              <a:gd name="connsiteX4" fmla="*/ 563879 w 1127758"/>
              <a:gd name="connsiteY4" fmla="*/ 0 h 1127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758" h="1127758">
                <a:moveTo>
                  <a:pt x="563879" y="0"/>
                </a:moveTo>
                <a:cubicBezTo>
                  <a:pt x="875301" y="0"/>
                  <a:pt x="1127758" y="252457"/>
                  <a:pt x="1127758" y="563879"/>
                </a:cubicBezTo>
                <a:cubicBezTo>
                  <a:pt x="1127758" y="875301"/>
                  <a:pt x="875301" y="1127758"/>
                  <a:pt x="563879" y="1127758"/>
                </a:cubicBezTo>
                <a:cubicBezTo>
                  <a:pt x="252457" y="1127758"/>
                  <a:pt x="0" y="875301"/>
                  <a:pt x="0" y="563879"/>
                </a:cubicBezTo>
                <a:cubicBezTo>
                  <a:pt x="0" y="252457"/>
                  <a:pt x="252457" y="0"/>
                  <a:pt x="563879" y="0"/>
                </a:cubicBezTo>
                <a:close/>
              </a:path>
            </a:pathLst>
          </a:custGeom>
        </p:spPr>
      </p:pic>
      <p:pic>
        <p:nvPicPr>
          <p:cNvPr id="35" name="Picture 34" descr="Two people standing in front of a building&#10;&#10;Description automatically generated">
            <a:extLst>
              <a:ext uri="{FF2B5EF4-FFF2-40B4-BE49-F238E27FC236}">
                <a16:creationId xmlns:a16="http://schemas.microsoft.com/office/drawing/2014/main" id="{D1A26588-CA44-4FD0-B087-02D0F52D413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555" t="550" r="3267" b="4272"/>
          <a:stretch/>
        </p:blipFill>
        <p:spPr>
          <a:xfrm>
            <a:off x="9265313" y="1425425"/>
            <a:ext cx="1127758" cy="1127758"/>
          </a:xfrm>
          <a:custGeom>
            <a:avLst/>
            <a:gdLst>
              <a:gd name="connsiteX0" fmla="*/ 563879 w 1127758"/>
              <a:gd name="connsiteY0" fmla="*/ 0 h 1127758"/>
              <a:gd name="connsiteX1" fmla="*/ 1127758 w 1127758"/>
              <a:gd name="connsiteY1" fmla="*/ 563879 h 1127758"/>
              <a:gd name="connsiteX2" fmla="*/ 563879 w 1127758"/>
              <a:gd name="connsiteY2" fmla="*/ 1127758 h 1127758"/>
              <a:gd name="connsiteX3" fmla="*/ 0 w 1127758"/>
              <a:gd name="connsiteY3" fmla="*/ 563879 h 1127758"/>
              <a:gd name="connsiteX4" fmla="*/ 563879 w 1127758"/>
              <a:gd name="connsiteY4" fmla="*/ 0 h 1127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758" h="1127758">
                <a:moveTo>
                  <a:pt x="563879" y="0"/>
                </a:moveTo>
                <a:cubicBezTo>
                  <a:pt x="875301" y="0"/>
                  <a:pt x="1127758" y="252457"/>
                  <a:pt x="1127758" y="563879"/>
                </a:cubicBezTo>
                <a:cubicBezTo>
                  <a:pt x="1127758" y="875301"/>
                  <a:pt x="875301" y="1127758"/>
                  <a:pt x="563879" y="1127758"/>
                </a:cubicBezTo>
                <a:cubicBezTo>
                  <a:pt x="252457" y="1127758"/>
                  <a:pt x="0" y="875301"/>
                  <a:pt x="0" y="563879"/>
                </a:cubicBezTo>
                <a:cubicBezTo>
                  <a:pt x="0" y="252457"/>
                  <a:pt x="252457" y="0"/>
                  <a:pt x="563879" y="0"/>
                </a:cubicBezTo>
                <a:close/>
              </a:path>
            </a:pathLst>
          </a:custGeom>
        </p:spPr>
      </p:pic>
    </p:spTree>
    <p:extLst>
      <p:ext uri="{BB962C8B-B14F-4D97-AF65-F5344CB8AC3E}">
        <p14:creationId xmlns:p14="http://schemas.microsoft.com/office/powerpoint/2010/main" val="35838501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750"/>
                                        <p:tgtEl>
                                          <p:spTgt spid="9"/>
                                        </p:tgtEl>
                                      </p:cBhvr>
                                    </p:animEffect>
                                    <p:anim calcmode="lin" valueType="num">
                                      <p:cBhvr>
                                        <p:cTn id="14" dur="750" fill="hold"/>
                                        <p:tgtEl>
                                          <p:spTgt spid="9"/>
                                        </p:tgtEl>
                                        <p:attrNameLst>
                                          <p:attrName>ppt_x</p:attrName>
                                        </p:attrNameLst>
                                      </p:cBhvr>
                                      <p:tavLst>
                                        <p:tav tm="0">
                                          <p:val>
                                            <p:strVal val="#ppt_x"/>
                                          </p:val>
                                        </p:tav>
                                        <p:tav tm="100000">
                                          <p:val>
                                            <p:strVal val="#ppt_x"/>
                                          </p:val>
                                        </p:tav>
                                      </p:tavLst>
                                    </p:anim>
                                    <p:anim calcmode="lin" valueType="num">
                                      <p:cBhvr>
                                        <p:cTn id="15" dur="75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750"/>
                                        <p:tgtEl>
                                          <p:spTgt spid="13"/>
                                        </p:tgtEl>
                                      </p:cBhvr>
                                    </p:animEffect>
                                    <p:anim calcmode="lin" valueType="num">
                                      <p:cBhvr>
                                        <p:cTn id="19" dur="750" fill="hold"/>
                                        <p:tgtEl>
                                          <p:spTgt spid="13"/>
                                        </p:tgtEl>
                                        <p:attrNameLst>
                                          <p:attrName>ppt_x</p:attrName>
                                        </p:attrNameLst>
                                      </p:cBhvr>
                                      <p:tavLst>
                                        <p:tav tm="0">
                                          <p:val>
                                            <p:strVal val="#ppt_x"/>
                                          </p:val>
                                        </p:tav>
                                        <p:tav tm="100000">
                                          <p:val>
                                            <p:strVal val="#ppt_x"/>
                                          </p:val>
                                        </p:tav>
                                      </p:tavLst>
                                    </p:anim>
                                    <p:anim calcmode="lin" valueType="num">
                                      <p:cBhvr>
                                        <p:cTn id="20" dur="750" fill="hold"/>
                                        <p:tgtEl>
                                          <p:spTgt spid="13"/>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750"/>
                                        <p:tgtEl>
                                          <p:spTgt spid="10"/>
                                        </p:tgtEl>
                                      </p:cBhvr>
                                    </p:animEffect>
                                    <p:anim calcmode="lin" valueType="num">
                                      <p:cBhvr>
                                        <p:cTn id="25" dur="750" fill="hold"/>
                                        <p:tgtEl>
                                          <p:spTgt spid="10"/>
                                        </p:tgtEl>
                                        <p:attrNameLst>
                                          <p:attrName>ppt_x</p:attrName>
                                        </p:attrNameLst>
                                      </p:cBhvr>
                                      <p:tavLst>
                                        <p:tav tm="0">
                                          <p:val>
                                            <p:strVal val="#ppt_x"/>
                                          </p:val>
                                        </p:tav>
                                        <p:tav tm="100000">
                                          <p:val>
                                            <p:strVal val="#ppt_x"/>
                                          </p:val>
                                        </p:tav>
                                      </p:tavLst>
                                    </p:anim>
                                    <p:anim calcmode="lin" valueType="num">
                                      <p:cBhvr>
                                        <p:cTn id="26" dur="75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750"/>
                                        <p:tgtEl>
                                          <p:spTgt spid="14"/>
                                        </p:tgtEl>
                                      </p:cBhvr>
                                    </p:animEffect>
                                    <p:anim calcmode="lin" valueType="num">
                                      <p:cBhvr>
                                        <p:cTn id="30" dur="750" fill="hold"/>
                                        <p:tgtEl>
                                          <p:spTgt spid="14"/>
                                        </p:tgtEl>
                                        <p:attrNameLst>
                                          <p:attrName>ppt_x</p:attrName>
                                        </p:attrNameLst>
                                      </p:cBhvr>
                                      <p:tavLst>
                                        <p:tav tm="0">
                                          <p:val>
                                            <p:strVal val="#ppt_x"/>
                                          </p:val>
                                        </p:tav>
                                        <p:tav tm="100000">
                                          <p:val>
                                            <p:strVal val="#ppt_x"/>
                                          </p:val>
                                        </p:tav>
                                      </p:tavLst>
                                    </p:anim>
                                    <p:anim calcmode="lin" valueType="num">
                                      <p:cBhvr>
                                        <p:cTn id="31"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B1D6F9E4-DE81-43DE-886B-5288685EB4B7}"/>
              </a:ext>
            </a:extLst>
          </p:cNvPr>
          <p:cNvSpPr/>
          <p:nvPr/>
        </p:nvSpPr>
        <p:spPr bwMode="auto">
          <a:xfrm>
            <a:off x="589280" y="1402080"/>
            <a:ext cx="6563360" cy="5466080"/>
          </a:xfrm>
          <a:custGeom>
            <a:avLst/>
            <a:gdLst>
              <a:gd name="connsiteX0" fmla="*/ 0 w 6563360"/>
              <a:gd name="connsiteY0" fmla="*/ 0 h 5466080"/>
              <a:gd name="connsiteX1" fmla="*/ 0 w 6563360"/>
              <a:gd name="connsiteY1" fmla="*/ 5019040 h 5466080"/>
              <a:gd name="connsiteX2" fmla="*/ 6563360 w 6563360"/>
              <a:gd name="connsiteY2" fmla="*/ 5019040 h 5466080"/>
              <a:gd name="connsiteX3" fmla="*/ 6563360 w 6563360"/>
              <a:gd name="connsiteY3" fmla="*/ 5466080 h 5466080"/>
            </a:gdLst>
            <a:ahLst/>
            <a:cxnLst>
              <a:cxn ang="0">
                <a:pos x="connsiteX0" y="connsiteY0"/>
              </a:cxn>
              <a:cxn ang="0">
                <a:pos x="connsiteX1" y="connsiteY1"/>
              </a:cxn>
              <a:cxn ang="0">
                <a:pos x="connsiteX2" y="connsiteY2"/>
              </a:cxn>
              <a:cxn ang="0">
                <a:pos x="connsiteX3" y="connsiteY3"/>
              </a:cxn>
            </a:cxnLst>
            <a:rect l="l" t="t" r="r" b="b"/>
            <a:pathLst>
              <a:path w="6563360" h="5466080">
                <a:moveTo>
                  <a:pt x="0" y="0"/>
                </a:moveTo>
                <a:lnTo>
                  <a:pt x="0" y="5019040"/>
                </a:lnTo>
                <a:lnTo>
                  <a:pt x="6563360" y="5019040"/>
                </a:lnTo>
                <a:lnTo>
                  <a:pt x="6563360" y="5466080"/>
                </a:lnTo>
              </a:path>
            </a:pathLst>
          </a:custGeom>
          <a:ln w="12700">
            <a:solidFill>
              <a:srgbClr val="4B53BC"/>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9" name="Rectangle 8">
            <a:extLst>
              <a:ext uri="{FF2B5EF4-FFF2-40B4-BE49-F238E27FC236}">
                <a16:creationId xmlns:a16="http://schemas.microsoft.com/office/drawing/2014/main" id="{2EC8BC2C-F8E6-4BED-9746-2F522762EC3D}"/>
              </a:ext>
            </a:extLst>
          </p:cNvPr>
          <p:cNvSpPr/>
          <p:nvPr/>
        </p:nvSpPr>
        <p:spPr bwMode="auto">
          <a:xfrm>
            <a:off x="0" y="0"/>
            <a:ext cx="7376160" cy="1412112"/>
          </a:xfrm>
          <a:prstGeom prst="rect">
            <a:avLst/>
          </a:pr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7" name="Picture 6" descr="A group of people sitting at a table in front of a computer&#10;&#10;Description automatically generated">
            <a:extLst>
              <a:ext uri="{FF2B5EF4-FFF2-40B4-BE49-F238E27FC236}">
                <a16:creationId xmlns:a16="http://schemas.microsoft.com/office/drawing/2014/main" id="{C7B93DC0-850E-464D-A097-637D800CEEB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369" t="308" r="5963" b="564"/>
          <a:stretch/>
        </p:blipFill>
        <p:spPr>
          <a:xfrm>
            <a:off x="7376160" y="0"/>
            <a:ext cx="4815840" cy="6858000"/>
          </a:xfrm>
          <a:custGeom>
            <a:avLst/>
            <a:gdLst>
              <a:gd name="connsiteX0" fmla="*/ 0 w 4815840"/>
              <a:gd name="connsiteY0" fmla="*/ 0 h 6858000"/>
              <a:gd name="connsiteX1" fmla="*/ 4815840 w 4815840"/>
              <a:gd name="connsiteY1" fmla="*/ 0 h 6858000"/>
              <a:gd name="connsiteX2" fmla="*/ 4815840 w 4815840"/>
              <a:gd name="connsiteY2" fmla="*/ 6858000 h 6858000"/>
              <a:gd name="connsiteX3" fmla="*/ 0 w 481584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15840" h="6858000">
                <a:moveTo>
                  <a:pt x="0" y="0"/>
                </a:moveTo>
                <a:lnTo>
                  <a:pt x="4815840" y="0"/>
                </a:lnTo>
                <a:lnTo>
                  <a:pt x="4815840" y="6858000"/>
                </a:lnTo>
                <a:lnTo>
                  <a:pt x="0" y="6858000"/>
                </a:lnTo>
                <a:close/>
              </a:path>
            </a:pathLst>
          </a:custGeom>
        </p:spPr>
      </p:pic>
      <p:sp>
        <p:nvSpPr>
          <p:cNvPr id="2" name="Title 1">
            <a:extLst>
              <a:ext uri="{FF2B5EF4-FFF2-40B4-BE49-F238E27FC236}">
                <a16:creationId xmlns:a16="http://schemas.microsoft.com/office/drawing/2014/main" id="{F1917D87-2551-486E-B1D8-3E50C559081E}"/>
              </a:ext>
            </a:extLst>
          </p:cNvPr>
          <p:cNvSpPr>
            <a:spLocks noGrp="1"/>
          </p:cNvSpPr>
          <p:nvPr>
            <p:ph type="title"/>
          </p:nvPr>
        </p:nvSpPr>
        <p:spPr>
          <a:xfrm>
            <a:off x="588263" y="457200"/>
            <a:ext cx="11018520" cy="553998"/>
          </a:xfrm>
        </p:spPr>
        <p:txBody>
          <a:bodyPr/>
          <a:lstStyle/>
          <a:p>
            <a:r>
              <a:rPr lang="en-US">
                <a:solidFill>
                  <a:schemeClr val="bg1"/>
                </a:solidFill>
              </a:rPr>
              <a:t>Enhanced virtual communication</a:t>
            </a:r>
          </a:p>
        </p:txBody>
      </p:sp>
      <p:sp>
        <p:nvSpPr>
          <p:cNvPr id="8" name="Rectangle 7">
            <a:extLst>
              <a:ext uri="{FF2B5EF4-FFF2-40B4-BE49-F238E27FC236}">
                <a16:creationId xmlns:a16="http://schemas.microsoft.com/office/drawing/2014/main" id="{0CC108F6-FB99-40BE-B6CA-D9B00A59E84D}"/>
              </a:ext>
            </a:extLst>
          </p:cNvPr>
          <p:cNvSpPr/>
          <p:nvPr/>
        </p:nvSpPr>
        <p:spPr bwMode="auto">
          <a:xfrm>
            <a:off x="7530489" y="127323"/>
            <a:ext cx="4507182" cy="6603356"/>
          </a:xfrm>
          <a:prstGeom prst="rect">
            <a:avLst/>
          </a:prstGeom>
          <a:no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0" name="Rectangle 19">
            <a:extLst>
              <a:ext uri="{FF2B5EF4-FFF2-40B4-BE49-F238E27FC236}">
                <a16:creationId xmlns:a16="http://schemas.microsoft.com/office/drawing/2014/main" id="{5FB6483D-CA34-4CBE-B3A4-5B0739C6EFFB}"/>
              </a:ext>
            </a:extLst>
          </p:cNvPr>
          <p:cNvSpPr/>
          <p:nvPr/>
        </p:nvSpPr>
        <p:spPr>
          <a:xfrm>
            <a:off x="833120" y="1671489"/>
            <a:ext cx="6387200" cy="715581"/>
          </a:xfrm>
          <a:prstGeom prst="rect">
            <a:avLst/>
          </a:prstGeom>
        </p:spPr>
        <p:txBody>
          <a:bodyPr wrap="square" lIns="0" tIns="0" rIns="0" bIns="0">
            <a:spAutoFit/>
          </a:bodyPr>
          <a:lstStyle/>
          <a:p>
            <a:pPr marL="0" marR="0" lvl="0" indent="0" algn="l" defTabSz="932563" rtl="0" eaLnBrk="1" fontAlgn="auto" latinLnBrk="0" hangingPunct="1">
              <a:lnSpc>
                <a:spcPct val="100000"/>
              </a:lnSpc>
              <a:spcBef>
                <a:spcPts val="300"/>
              </a:spcBef>
              <a:spcAft>
                <a:spcPts val="0"/>
              </a:spcAft>
              <a:buClrTx/>
              <a:buSzPct val="90000"/>
              <a:buFontTx/>
              <a:buNone/>
              <a:tabLst/>
              <a:defRPr/>
            </a:pPr>
            <a:r>
              <a:rPr kumimoji="0" lang="en-US" sz="1600" b="1" i="0" u="none" strike="noStrike" kern="1200" cap="none" spc="0" normalizeH="0" baseline="0" noProof="0">
                <a:ln>
                  <a:noFill/>
                </a:ln>
                <a:solidFill>
                  <a:srgbClr val="4B53BC"/>
                </a:solidFill>
                <a:effectLst/>
                <a:uLnTx/>
                <a:uFillTx/>
                <a:latin typeface="Segoe UI"/>
                <a:ea typeface="+mn-ea"/>
                <a:cs typeface="Segoe UI"/>
              </a:rPr>
              <a:t>Connect in real time with threaded, persistent, and contextual chat</a:t>
            </a:r>
            <a:endParaRPr kumimoji="0" lang="en-US" sz="1600" b="1" i="0" u="none" strike="noStrike" kern="1200" cap="none" spc="0" normalizeH="0" baseline="0" noProof="0">
              <a:ln>
                <a:noFill/>
              </a:ln>
              <a:solidFill>
                <a:srgbClr val="4B53BC"/>
              </a:solidFill>
              <a:effectLst/>
              <a:uLnTx/>
              <a:uFillTx/>
              <a:latin typeface="Segoe UI"/>
              <a:ea typeface="+mn-lt"/>
              <a:cs typeface="Segoe UI"/>
            </a:endParaRPr>
          </a:p>
          <a:p>
            <a:pPr marL="0" marR="0" lvl="1" indent="0" algn="l" defTabSz="932563" rtl="0" eaLnBrk="1" fontAlgn="auto" latinLnBrk="0" hangingPunct="1">
              <a:lnSpc>
                <a:spcPct val="100000"/>
              </a:lnSpc>
              <a:spcBef>
                <a:spcPts val="300"/>
              </a:spcBef>
              <a:spcAft>
                <a:spcPts val="0"/>
              </a:spcAft>
              <a:buClrTx/>
              <a:buSzPct val="90000"/>
              <a:buFontTx/>
              <a:buNone/>
              <a:tabLst/>
              <a:defRPr/>
            </a:pPr>
            <a:r>
              <a:rPr kumimoji="0" lang="en-US" sz="1400" b="0" i="0" u="none" strike="noStrike" kern="1200" cap="none" spc="0" normalizeH="0" baseline="0" noProof="0">
                <a:ln>
                  <a:noFill/>
                </a:ln>
                <a:solidFill>
                  <a:srgbClr val="000000"/>
                </a:solidFill>
                <a:effectLst/>
                <a:uLnTx/>
                <a:uFillTx/>
                <a:latin typeface="Segoe UI"/>
                <a:ea typeface="+mn-lt"/>
                <a:cs typeface="Segoe UI"/>
              </a:rPr>
              <a:t>Host 1:1 meetings, group conversations, or virtual events and chat in a humanized digital workspace</a:t>
            </a:r>
          </a:p>
        </p:txBody>
      </p:sp>
      <p:sp>
        <p:nvSpPr>
          <p:cNvPr id="24" name="Rectangle 23">
            <a:extLst>
              <a:ext uri="{FF2B5EF4-FFF2-40B4-BE49-F238E27FC236}">
                <a16:creationId xmlns:a16="http://schemas.microsoft.com/office/drawing/2014/main" id="{F83D11BB-3EAF-4C63-B228-427055E7DCEB}"/>
              </a:ext>
            </a:extLst>
          </p:cNvPr>
          <p:cNvSpPr/>
          <p:nvPr/>
        </p:nvSpPr>
        <p:spPr>
          <a:xfrm>
            <a:off x="833120" y="2723255"/>
            <a:ext cx="6387200" cy="931024"/>
          </a:xfrm>
          <a:prstGeom prst="rect">
            <a:avLst/>
          </a:prstGeom>
        </p:spPr>
        <p:txBody>
          <a:bodyPr wrap="square" lIns="0" tIns="0" rIns="0" bIns="0">
            <a:spAutoFit/>
          </a:bodyPr>
          <a:lstStyle/>
          <a:p>
            <a:pPr marL="0" marR="0" lvl="0" indent="0" algn="l" defTabSz="932563" rtl="0" eaLnBrk="1" fontAlgn="auto" latinLnBrk="0" hangingPunct="1">
              <a:lnSpc>
                <a:spcPct val="100000"/>
              </a:lnSpc>
              <a:spcBef>
                <a:spcPts val="300"/>
              </a:spcBef>
              <a:spcAft>
                <a:spcPts val="0"/>
              </a:spcAft>
              <a:buClrTx/>
              <a:buSzPct val="90000"/>
              <a:buFontTx/>
              <a:buNone/>
              <a:tabLst/>
              <a:defRPr/>
            </a:pPr>
            <a:r>
              <a:rPr kumimoji="0" lang="en-US" sz="1600" b="1" i="0" u="none" strike="noStrike" kern="1200" cap="none" spc="0" normalizeH="0" baseline="0" noProof="0">
                <a:ln>
                  <a:noFill/>
                </a:ln>
                <a:solidFill>
                  <a:srgbClr val="4B53BC"/>
                </a:solidFill>
                <a:effectLst/>
                <a:uLnTx/>
                <a:uFillTx/>
                <a:latin typeface="Segoe UI"/>
                <a:ea typeface="+mn-ea"/>
                <a:cs typeface="Segoe UI"/>
              </a:rPr>
              <a:t>Integrate your favorite tools across Office 365</a:t>
            </a:r>
          </a:p>
          <a:p>
            <a:pPr marL="0" marR="0" lvl="1" indent="0" algn="l" defTabSz="932563" rtl="0" eaLnBrk="1" fontAlgn="auto" latinLnBrk="0" hangingPunct="1">
              <a:lnSpc>
                <a:spcPct val="100000"/>
              </a:lnSpc>
              <a:spcBef>
                <a:spcPts val="300"/>
              </a:spcBef>
              <a:spcAft>
                <a:spcPts val="0"/>
              </a:spcAft>
              <a:buClrTx/>
              <a:buSzPct val="90000"/>
              <a:buFontTx/>
              <a:buNone/>
              <a:tabLst/>
              <a:defRPr/>
            </a:pPr>
            <a:r>
              <a:rPr kumimoji="0" lang="en-US" sz="1400" b="0" i="0" u="none" strike="noStrike" kern="1200" cap="none" spc="0" normalizeH="0" baseline="0" noProof="0">
                <a:ln>
                  <a:noFill/>
                </a:ln>
                <a:solidFill>
                  <a:srgbClr val="000000"/>
                </a:solidFill>
                <a:effectLst/>
                <a:uLnTx/>
                <a:uFillTx/>
                <a:latin typeface="Segoe UI"/>
                <a:ea typeface="+mn-lt"/>
                <a:cs typeface="Segoe UI"/>
              </a:rPr>
              <a:t>All your common tools, all the Office apps that people use every day - Word, Excel, PowerPoint, OneNote, SharePoint, even Power BI - are all built-in, giving people access to the files and tools they need right within Microsoft Teams</a:t>
            </a:r>
          </a:p>
        </p:txBody>
      </p:sp>
      <p:sp>
        <p:nvSpPr>
          <p:cNvPr id="28" name="Rectangle 27">
            <a:extLst>
              <a:ext uri="{FF2B5EF4-FFF2-40B4-BE49-F238E27FC236}">
                <a16:creationId xmlns:a16="http://schemas.microsoft.com/office/drawing/2014/main" id="{FAF3FF00-C21B-45D4-8103-16EA01F57E05}"/>
              </a:ext>
            </a:extLst>
          </p:cNvPr>
          <p:cNvSpPr/>
          <p:nvPr/>
        </p:nvSpPr>
        <p:spPr>
          <a:xfrm>
            <a:off x="833120" y="3990464"/>
            <a:ext cx="6387200" cy="961802"/>
          </a:xfrm>
          <a:prstGeom prst="rect">
            <a:avLst/>
          </a:prstGeom>
        </p:spPr>
        <p:txBody>
          <a:bodyPr wrap="square" lIns="0" tIns="0" rIns="0" bIns="0">
            <a:spAutoFit/>
          </a:bodyPr>
          <a:lstStyle/>
          <a:p>
            <a:pPr marL="0" marR="0" lvl="0" indent="0" algn="l" defTabSz="932563" rtl="0" eaLnBrk="1" fontAlgn="auto" latinLnBrk="0" hangingPunct="1">
              <a:lnSpc>
                <a:spcPct val="100000"/>
              </a:lnSpc>
              <a:spcBef>
                <a:spcPts val="300"/>
              </a:spcBef>
              <a:spcAft>
                <a:spcPts val="0"/>
              </a:spcAft>
              <a:buClrTx/>
              <a:buSzPct val="90000"/>
              <a:buFontTx/>
              <a:buNone/>
              <a:tabLst/>
              <a:defRPr/>
            </a:pPr>
            <a:r>
              <a:rPr kumimoji="0" lang="en-US" sz="1600" b="1" i="0" u="none" strike="noStrike" kern="1200" cap="none" spc="0" normalizeH="0" baseline="0" noProof="0">
                <a:ln>
                  <a:noFill/>
                </a:ln>
                <a:solidFill>
                  <a:srgbClr val="4B53BC"/>
                </a:solidFill>
                <a:effectLst/>
                <a:uLnTx/>
                <a:uFillTx/>
                <a:latin typeface="Segoe UI"/>
                <a:ea typeface="+mn-ea"/>
                <a:cs typeface="Segoe UI"/>
              </a:rPr>
              <a:t>Communicate across geographies with anyone through phone system and calling plans</a:t>
            </a:r>
          </a:p>
          <a:p>
            <a:pPr marL="0" marR="0" lvl="1" indent="0" algn="l" defTabSz="932563" rtl="0" eaLnBrk="1" fontAlgn="auto" latinLnBrk="0" hangingPunct="1">
              <a:lnSpc>
                <a:spcPct val="100000"/>
              </a:lnSpc>
              <a:spcBef>
                <a:spcPts val="300"/>
              </a:spcBef>
              <a:spcAft>
                <a:spcPts val="0"/>
              </a:spcAft>
              <a:buClrTx/>
              <a:buSzPct val="90000"/>
              <a:buFontTx/>
              <a:buNone/>
              <a:tabLst/>
              <a:defRPr/>
            </a:pPr>
            <a:r>
              <a:rPr kumimoji="0" lang="en-US" sz="1400" b="0" i="0" u="none" strike="noStrike" kern="1200" cap="none" spc="0" normalizeH="0" baseline="0" noProof="0">
                <a:ln>
                  <a:noFill/>
                </a:ln>
                <a:solidFill>
                  <a:srgbClr val="000000"/>
                </a:solidFill>
                <a:effectLst/>
                <a:uLnTx/>
                <a:uFillTx/>
                <a:latin typeface="Segoe UI"/>
                <a:ea typeface="+mn-lt"/>
                <a:cs typeface="Segoe UI"/>
              </a:rPr>
              <a:t>Access a dedicated phone number for domestic and international calls with advanced features including voicemail, transfer, and emergency calling</a:t>
            </a:r>
          </a:p>
        </p:txBody>
      </p:sp>
      <p:sp>
        <p:nvSpPr>
          <p:cNvPr id="32" name="Rectangle 31">
            <a:extLst>
              <a:ext uri="{FF2B5EF4-FFF2-40B4-BE49-F238E27FC236}">
                <a16:creationId xmlns:a16="http://schemas.microsoft.com/office/drawing/2014/main" id="{D9C248C3-F002-40F1-B279-C7233322AC48}"/>
              </a:ext>
            </a:extLst>
          </p:cNvPr>
          <p:cNvSpPr/>
          <p:nvPr/>
        </p:nvSpPr>
        <p:spPr>
          <a:xfrm>
            <a:off x="833120" y="5288449"/>
            <a:ext cx="6387200" cy="715581"/>
          </a:xfrm>
          <a:prstGeom prst="rect">
            <a:avLst/>
          </a:prstGeom>
        </p:spPr>
        <p:txBody>
          <a:bodyPr wrap="square" lIns="0" tIns="0" rIns="0" bIns="0">
            <a:spAutoFit/>
          </a:bodyPr>
          <a:lstStyle/>
          <a:p>
            <a:pPr marL="0" marR="0" lvl="0" indent="0" algn="l" defTabSz="932563" rtl="0" eaLnBrk="1" fontAlgn="auto" latinLnBrk="0" hangingPunct="1">
              <a:lnSpc>
                <a:spcPct val="100000"/>
              </a:lnSpc>
              <a:spcBef>
                <a:spcPts val="300"/>
              </a:spcBef>
              <a:spcAft>
                <a:spcPts val="0"/>
              </a:spcAft>
              <a:buClrTx/>
              <a:buSzPct val="90000"/>
              <a:buFontTx/>
              <a:buNone/>
              <a:tabLst/>
              <a:defRPr/>
            </a:pPr>
            <a:r>
              <a:rPr kumimoji="0" lang="en-US" sz="1600" b="1" i="0" u="none" strike="noStrike" kern="1200" cap="none" spc="0" normalizeH="0" baseline="0" noProof="0">
                <a:ln>
                  <a:noFill/>
                </a:ln>
                <a:solidFill>
                  <a:srgbClr val="4B53BC"/>
                </a:solidFill>
                <a:effectLst/>
                <a:uLnTx/>
                <a:uFillTx/>
                <a:latin typeface="Segoe UI"/>
                <a:ea typeface="+mn-ea"/>
                <a:cs typeface="Segoe UI"/>
              </a:rPr>
              <a:t>Drive meaningful collaboration with intelligent meetings</a:t>
            </a:r>
          </a:p>
          <a:p>
            <a:pPr marL="0" marR="0" lvl="1" indent="0" algn="l" defTabSz="932563" rtl="0" eaLnBrk="1" fontAlgn="auto" latinLnBrk="0" hangingPunct="1">
              <a:lnSpc>
                <a:spcPct val="100000"/>
              </a:lnSpc>
              <a:spcBef>
                <a:spcPts val="300"/>
              </a:spcBef>
              <a:spcAft>
                <a:spcPts val="0"/>
              </a:spcAft>
              <a:buClrTx/>
              <a:buSzPct val="90000"/>
              <a:buFontTx/>
              <a:buNone/>
              <a:tabLst/>
              <a:defRPr/>
            </a:pPr>
            <a:r>
              <a:rPr kumimoji="0" lang="en-US" sz="1400" b="0" i="0" u="none" strike="noStrike" kern="1200" cap="none" spc="0" normalizeH="0" baseline="0" noProof="0">
                <a:ln>
                  <a:noFill/>
                </a:ln>
                <a:solidFill>
                  <a:srgbClr val="000000"/>
                </a:solidFill>
                <a:effectLst/>
                <a:uLnTx/>
                <a:uFillTx/>
                <a:latin typeface="Segoe UI"/>
                <a:ea typeface="+mn-lt"/>
                <a:cs typeface="Segoe UI"/>
              </a:rPr>
              <a:t>Find related files or chat histories at your fingertips with cloud recording with transcription and translation, indexed for searching  </a:t>
            </a:r>
          </a:p>
        </p:txBody>
      </p:sp>
      <p:cxnSp>
        <p:nvCxnSpPr>
          <p:cNvPr id="37" name="Straight Connector 36">
            <a:extLst>
              <a:ext uri="{FF2B5EF4-FFF2-40B4-BE49-F238E27FC236}">
                <a16:creationId xmlns:a16="http://schemas.microsoft.com/office/drawing/2014/main" id="{8D9F7DEE-0B67-49A0-81DA-CE9470A73814}"/>
              </a:ext>
            </a:extLst>
          </p:cNvPr>
          <p:cNvCxnSpPr>
            <a:cxnSpLocks/>
          </p:cNvCxnSpPr>
          <p:nvPr/>
        </p:nvCxnSpPr>
        <p:spPr>
          <a:xfrm flipV="1">
            <a:off x="858809" y="2555162"/>
            <a:ext cx="6517353" cy="1"/>
          </a:xfrm>
          <a:prstGeom prst="line">
            <a:avLst/>
          </a:prstGeom>
          <a:ln w="6350" cap="rnd">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0CE5AD9-7D34-40E2-A687-9D48F1889F71}"/>
              </a:ext>
            </a:extLst>
          </p:cNvPr>
          <p:cNvCxnSpPr>
            <a:cxnSpLocks/>
          </p:cNvCxnSpPr>
          <p:nvPr/>
        </p:nvCxnSpPr>
        <p:spPr>
          <a:xfrm flipV="1">
            <a:off x="858809" y="3822371"/>
            <a:ext cx="6517353" cy="1"/>
          </a:xfrm>
          <a:prstGeom prst="line">
            <a:avLst/>
          </a:prstGeom>
          <a:ln w="6350" cap="rnd">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BC383DB-3033-45E4-A79B-FE7837D886A9}"/>
              </a:ext>
            </a:extLst>
          </p:cNvPr>
          <p:cNvCxnSpPr>
            <a:cxnSpLocks/>
          </p:cNvCxnSpPr>
          <p:nvPr/>
        </p:nvCxnSpPr>
        <p:spPr>
          <a:xfrm flipV="1">
            <a:off x="858809" y="5120358"/>
            <a:ext cx="6517353" cy="1"/>
          </a:xfrm>
          <a:prstGeom prst="line">
            <a:avLst/>
          </a:prstGeom>
          <a:ln w="6350" cap="rnd">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D99C9362-F3BB-445C-B461-9B6A13FEDF5C}"/>
              </a:ext>
            </a:extLst>
          </p:cNvPr>
          <p:cNvGrpSpPr/>
          <p:nvPr/>
        </p:nvGrpSpPr>
        <p:grpSpPr>
          <a:xfrm>
            <a:off x="481880" y="1699429"/>
            <a:ext cx="215096" cy="215096"/>
            <a:chOff x="462830" y="1680379"/>
            <a:chExt cx="253196" cy="253196"/>
          </a:xfrm>
        </p:grpSpPr>
        <p:sp>
          <p:nvSpPr>
            <p:cNvPr id="51" name="Oval 50">
              <a:extLst>
                <a:ext uri="{FF2B5EF4-FFF2-40B4-BE49-F238E27FC236}">
                  <a16:creationId xmlns:a16="http://schemas.microsoft.com/office/drawing/2014/main" id="{305469CC-CBFD-449C-A640-74DEA11DE866}"/>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2" name="Oval 51">
              <a:extLst>
                <a:ext uri="{FF2B5EF4-FFF2-40B4-BE49-F238E27FC236}">
                  <a16:creationId xmlns:a16="http://schemas.microsoft.com/office/drawing/2014/main" id="{1BA02ED9-4BFB-4647-90A0-E85045C17B9C}"/>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nvGrpSpPr>
          <p:cNvPr id="53" name="Group 52">
            <a:extLst>
              <a:ext uri="{FF2B5EF4-FFF2-40B4-BE49-F238E27FC236}">
                <a16:creationId xmlns:a16="http://schemas.microsoft.com/office/drawing/2014/main" id="{4116DC52-4215-4A2F-B071-A0965E20653C}"/>
              </a:ext>
            </a:extLst>
          </p:cNvPr>
          <p:cNvGrpSpPr/>
          <p:nvPr/>
        </p:nvGrpSpPr>
        <p:grpSpPr>
          <a:xfrm>
            <a:off x="481880" y="2751195"/>
            <a:ext cx="215096" cy="215096"/>
            <a:chOff x="462830" y="1680379"/>
            <a:chExt cx="253196" cy="253196"/>
          </a:xfrm>
        </p:grpSpPr>
        <p:sp>
          <p:nvSpPr>
            <p:cNvPr id="54" name="Oval 53">
              <a:extLst>
                <a:ext uri="{FF2B5EF4-FFF2-40B4-BE49-F238E27FC236}">
                  <a16:creationId xmlns:a16="http://schemas.microsoft.com/office/drawing/2014/main" id="{578CECCE-8188-45BA-81E2-78F9167E0B50}"/>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5" name="Oval 54">
              <a:extLst>
                <a:ext uri="{FF2B5EF4-FFF2-40B4-BE49-F238E27FC236}">
                  <a16:creationId xmlns:a16="http://schemas.microsoft.com/office/drawing/2014/main" id="{D56B79C9-BEBA-4772-864F-D9BA46D1E9FF}"/>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nvGrpSpPr>
          <p:cNvPr id="56" name="Group 55">
            <a:extLst>
              <a:ext uri="{FF2B5EF4-FFF2-40B4-BE49-F238E27FC236}">
                <a16:creationId xmlns:a16="http://schemas.microsoft.com/office/drawing/2014/main" id="{5664D898-8AB5-4A4D-9177-7615B5D236C7}"/>
              </a:ext>
            </a:extLst>
          </p:cNvPr>
          <p:cNvGrpSpPr/>
          <p:nvPr/>
        </p:nvGrpSpPr>
        <p:grpSpPr>
          <a:xfrm>
            <a:off x="481880" y="4018404"/>
            <a:ext cx="215096" cy="215096"/>
            <a:chOff x="462830" y="1680379"/>
            <a:chExt cx="253196" cy="253196"/>
          </a:xfrm>
        </p:grpSpPr>
        <p:sp>
          <p:nvSpPr>
            <p:cNvPr id="57" name="Oval 56">
              <a:extLst>
                <a:ext uri="{FF2B5EF4-FFF2-40B4-BE49-F238E27FC236}">
                  <a16:creationId xmlns:a16="http://schemas.microsoft.com/office/drawing/2014/main" id="{874EC3E8-3E03-4A48-B59A-D97D06A1422E}"/>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8" name="Oval 57">
              <a:extLst>
                <a:ext uri="{FF2B5EF4-FFF2-40B4-BE49-F238E27FC236}">
                  <a16:creationId xmlns:a16="http://schemas.microsoft.com/office/drawing/2014/main" id="{D71AD86D-D769-4078-8B93-F201ABF71BFF}"/>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nvGrpSpPr>
          <p:cNvPr id="59" name="Group 58">
            <a:extLst>
              <a:ext uri="{FF2B5EF4-FFF2-40B4-BE49-F238E27FC236}">
                <a16:creationId xmlns:a16="http://schemas.microsoft.com/office/drawing/2014/main" id="{A5EA2AA2-4BAB-469A-870B-CADD3F4C71A2}"/>
              </a:ext>
            </a:extLst>
          </p:cNvPr>
          <p:cNvGrpSpPr/>
          <p:nvPr/>
        </p:nvGrpSpPr>
        <p:grpSpPr>
          <a:xfrm>
            <a:off x="481880" y="5316389"/>
            <a:ext cx="215096" cy="215096"/>
            <a:chOff x="462830" y="1680379"/>
            <a:chExt cx="253196" cy="253196"/>
          </a:xfrm>
        </p:grpSpPr>
        <p:sp>
          <p:nvSpPr>
            <p:cNvPr id="60" name="Oval 59">
              <a:extLst>
                <a:ext uri="{FF2B5EF4-FFF2-40B4-BE49-F238E27FC236}">
                  <a16:creationId xmlns:a16="http://schemas.microsoft.com/office/drawing/2014/main" id="{3A16914C-9EB9-4883-AE62-31425F5EC18D}"/>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1" name="Oval 60">
              <a:extLst>
                <a:ext uri="{FF2B5EF4-FFF2-40B4-BE49-F238E27FC236}">
                  <a16:creationId xmlns:a16="http://schemas.microsoft.com/office/drawing/2014/main" id="{4FF2E915-A274-42A4-A4F4-48610A031D52}"/>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spTree>
    <p:extLst>
      <p:ext uri="{BB962C8B-B14F-4D97-AF65-F5344CB8AC3E}">
        <p14:creationId xmlns:p14="http://schemas.microsoft.com/office/powerpoint/2010/main" val="127475635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B1D6F9E4-DE81-43DE-886B-5288685EB4B7}"/>
              </a:ext>
            </a:extLst>
          </p:cNvPr>
          <p:cNvSpPr/>
          <p:nvPr/>
        </p:nvSpPr>
        <p:spPr bwMode="auto">
          <a:xfrm>
            <a:off x="589280" y="1402080"/>
            <a:ext cx="6563360" cy="5466080"/>
          </a:xfrm>
          <a:custGeom>
            <a:avLst/>
            <a:gdLst>
              <a:gd name="connsiteX0" fmla="*/ 0 w 6563360"/>
              <a:gd name="connsiteY0" fmla="*/ 0 h 5466080"/>
              <a:gd name="connsiteX1" fmla="*/ 0 w 6563360"/>
              <a:gd name="connsiteY1" fmla="*/ 5019040 h 5466080"/>
              <a:gd name="connsiteX2" fmla="*/ 6563360 w 6563360"/>
              <a:gd name="connsiteY2" fmla="*/ 5019040 h 5466080"/>
              <a:gd name="connsiteX3" fmla="*/ 6563360 w 6563360"/>
              <a:gd name="connsiteY3" fmla="*/ 5466080 h 5466080"/>
            </a:gdLst>
            <a:ahLst/>
            <a:cxnLst>
              <a:cxn ang="0">
                <a:pos x="connsiteX0" y="connsiteY0"/>
              </a:cxn>
              <a:cxn ang="0">
                <a:pos x="connsiteX1" y="connsiteY1"/>
              </a:cxn>
              <a:cxn ang="0">
                <a:pos x="connsiteX2" y="connsiteY2"/>
              </a:cxn>
              <a:cxn ang="0">
                <a:pos x="connsiteX3" y="connsiteY3"/>
              </a:cxn>
            </a:cxnLst>
            <a:rect l="l" t="t" r="r" b="b"/>
            <a:pathLst>
              <a:path w="6563360" h="5466080">
                <a:moveTo>
                  <a:pt x="0" y="0"/>
                </a:moveTo>
                <a:lnTo>
                  <a:pt x="0" y="5019040"/>
                </a:lnTo>
                <a:lnTo>
                  <a:pt x="6563360" y="5019040"/>
                </a:lnTo>
                <a:lnTo>
                  <a:pt x="6563360" y="5466080"/>
                </a:lnTo>
              </a:path>
            </a:pathLst>
          </a:custGeom>
          <a:ln w="12700">
            <a:solidFill>
              <a:srgbClr val="4B53BC"/>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9" name="Rectangle 8">
            <a:extLst>
              <a:ext uri="{FF2B5EF4-FFF2-40B4-BE49-F238E27FC236}">
                <a16:creationId xmlns:a16="http://schemas.microsoft.com/office/drawing/2014/main" id="{2EC8BC2C-F8E6-4BED-9746-2F522762EC3D}"/>
              </a:ext>
            </a:extLst>
          </p:cNvPr>
          <p:cNvSpPr/>
          <p:nvPr/>
        </p:nvSpPr>
        <p:spPr bwMode="auto">
          <a:xfrm>
            <a:off x="0" y="0"/>
            <a:ext cx="7376160" cy="1412112"/>
          </a:xfrm>
          <a:prstGeom prst="rect">
            <a:avLst/>
          </a:pr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7" name="Picture 6" descr="A group of people sitting at a table in front of a computer&#10;&#10;Description automatically generated">
            <a:extLst>
              <a:ext uri="{FF2B5EF4-FFF2-40B4-BE49-F238E27FC236}">
                <a16:creationId xmlns:a16="http://schemas.microsoft.com/office/drawing/2014/main" id="{C7B93DC0-850E-464D-A097-637D800CEEB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369" t="308" r="5963" b="564"/>
          <a:stretch/>
        </p:blipFill>
        <p:spPr>
          <a:xfrm>
            <a:off x="7376160" y="0"/>
            <a:ext cx="4815840" cy="6858000"/>
          </a:xfrm>
          <a:custGeom>
            <a:avLst/>
            <a:gdLst>
              <a:gd name="connsiteX0" fmla="*/ 0 w 4815840"/>
              <a:gd name="connsiteY0" fmla="*/ 0 h 6858000"/>
              <a:gd name="connsiteX1" fmla="*/ 4815840 w 4815840"/>
              <a:gd name="connsiteY1" fmla="*/ 0 h 6858000"/>
              <a:gd name="connsiteX2" fmla="*/ 4815840 w 4815840"/>
              <a:gd name="connsiteY2" fmla="*/ 6858000 h 6858000"/>
              <a:gd name="connsiteX3" fmla="*/ 0 w 481584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15840" h="6858000">
                <a:moveTo>
                  <a:pt x="0" y="0"/>
                </a:moveTo>
                <a:lnTo>
                  <a:pt x="4815840" y="0"/>
                </a:lnTo>
                <a:lnTo>
                  <a:pt x="4815840" y="6858000"/>
                </a:lnTo>
                <a:lnTo>
                  <a:pt x="0" y="6858000"/>
                </a:lnTo>
                <a:close/>
              </a:path>
            </a:pathLst>
          </a:custGeom>
        </p:spPr>
      </p:pic>
      <p:sp>
        <p:nvSpPr>
          <p:cNvPr id="2" name="Title 1">
            <a:extLst>
              <a:ext uri="{FF2B5EF4-FFF2-40B4-BE49-F238E27FC236}">
                <a16:creationId xmlns:a16="http://schemas.microsoft.com/office/drawing/2014/main" id="{F1917D87-2551-486E-B1D8-3E50C559081E}"/>
              </a:ext>
            </a:extLst>
          </p:cNvPr>
          <p:cNvSpPr>
            <a:spLocks noGrp="1"/>
          </p:cNvSpPr>
          <p:nvPr>
            <p:ph type="title"/>
          </p:nvPr>
        </p:nvSpPr>
        <p:spPr>
          <a:xfrm>
            <a:off x="588263" y="180201"/>
            <a:ext cx="11018520" cy="1107996"/>
          </a:xfrm>
        </p:spPr>
        <p:txBody>
          <a:bodyPr/>
          <a:lstStyle/>
          <a:p>
            <a:r>
              <a:rPr lang="en-US">
                <a:solidFill>
                  <a:schemeClr val="bg1"/>
                </a:solidFill>
              </a:rPr>
              <a:t>Readymade apps and low</a:t>
            </a:r>
            <a:br>
              <a:rPr lang="en-US">
                <a:solidFill>
                  <a:schemeClr val="bg1"/>
                </a:solidFill>
              </a:rPr>
            </a:br>
            <a:r>
              <a:rPr lang="en-US">
                <a:solidFill>
                  <a:schemeClr val="bg1"/>
                </a:solidFill>
              </a:rPr>
              <a:t>code tools</a:t>
            </a:r>
          </a:p>
        </p:txBody>
      </p:sp>
      <p:sp>
        <p:nvSpPr>
          <p:cNvPr id="8" name="Rectangle 7">
            <a:extLst>
              <a:ext uri="{FF2B5EF4-FFF2-40B4-BE49-F238E27FC236}">
                <a16:creationId xmlns:a16="http://schemas.microsoft.com/office/drawing/2014/main" id="{0CC108F6-FB99-40BE-B6CA-D9B00A59E84D}"/>
              </a:ext>
            </a:extLst>
          </p:cNvPr>
          <p:cNvSpPr/>
          <p:nvPr/>
        </p:nvSpPr>
        <p:spPr bwMode="auto">
          <a:xfrm>
            <a:off x="7530489" y="127323"/>
            <a:ext cx="4507182" cy="6603356"/>
          </a:xfrm>
          <a:prstGeom prst="rect">
            <a:avLst/>
          </a:prstGeom>
          <a:no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0" name="Rectangle 19">
            <a:extLst>
              <a:ext uri="{FF2B5EF4-FFF2-40B4-BE49-F238E27FC236}">
                <a16:creationId xmlns:a16="http://schemas.microsoft.com/office/drawing/2014/main" id="{5FB6483D-CA34-4CBE-B3A4-5B0739C6EFFB}"/>
              </a:ext>
            </a:extLst>
          </p:cNvPr>
          <p:cNvSpPr/>
          <p:nvPr/>
        </p:nvSpPr>
        <p:spPr>
          <a:xfrm>
            <a:off x="833120" y="1671489"/>
            <a:ext cx="6387200" cy="931024"/>
          </a:xfrm>
          <a:prstGeom prst="rect">
            <a:avLst/>
          </a:prstGeom>
        </p:spPr>
        <p:txBody>
          <a:bodyPr wrap="square" lIns="0" tIns="0" rIns="0" bIns="0">
            <a:spAutoFit/>
          </a:bodyPr>
          <a:lstStyle/>
          <a:p>
            <a:pPr marL="0" marR="0" lvl="0" indent="0" algn="l" defTabSz="932563" rtl="0" eaLnBrk="1" fontAlgn="auto" latinLnBrk="0" hangingPunct="1">
              <a:lnSpc>
                <a:spcPct val="100000"/>
              </a:lnSpc>
              <a:spcBef>
                <a:spcPts val="300"/>
              </a:spcBef>
              <a:spcAft>
                <a:spcPts val="0"/>
              </a:spcAft>
              <a:buClrTx/>
              <a:buSzPct val="90000"/>
              <a:buFontTx/>
              <a:buNone/>
              <a:tabLst/>
              <a:defRPr/>
            </a:pPr>
            <a:r>
              <a:rPr kumimoji="0" lang="en-US" sz="1600" b="1" i="0" u="none" strike="noStrike" kern="1200" cap="none" spc="0" normalizeH="0" baseline="0" noProof="0">
                <a:ln>
                  <a:noFill/>
                </a:ln>
                <a:solidFill>
                  <a:srgbClr val="4B53BC"/>
                </a:solidFill>
                <a:effectLst/>
                <a:uLnTx/>
                <a:uFillTx/>
                <a:latin typeface="Segoe UI"/>
                <a:ea typeface="+mn-ea"/>
                <a:cs typeface="Segoe UI"/>
              </a:rPr>
              <a:t>Build customized workflows, applications, and bots</a:t>
            </a:r>
          </a:p>
          <a:p>
            <a:pPr marL="0" marR="0" lvl="1" indent="0" algn="l" defTabSz="932563" rtl="0" eaLnBrk="1" fontAlgn="auto" latinLnBrk="0" hangingPunct="1">
              <a:lnSpc>
                <a:spcPct val="100000"/>
              </a:lnSpc>
              <a:spcBef>
                <a:spcPts val="300"/>
              </a:spcBef>
              <a:spcAft>
                <a:spcPts val="0"/>
              </a:spcAft>
              <a:buClrTx/>
              <a:buSzPct val="90000"/>
              <a:buFontTx/>
              <a:buNone/>
              <a:tabLst/>
              <a:defRPr/>
            </a:pPr>
            <a:r>
              <a:rPr kumimoji="0" lang="en-US" sz="1400" b="0" i="0" u="none" strike="noStrike" kern="1200" cap="none" spc="0" normalizeH="0" baseline="0" noProof="0">
                <a:ln>
                  <a:noFill/>
                </a:ln>
                <a:solidFill>
                  <a:srgbClr val="000000"/>
                </a:solidFill>
                <a:effectLst/>
                <a:uLnTx/>
                <a:uFillTx/>
                <a:latin typeface="Segoe UI"/>
                <a:ea typeface="+mn-lt"/>
                <a:cs typeface="Segoe UI"/>
              </a:rPr>
              <a:t>Integrate your own apps and services to improve productivity, make decisions faster, provide focus (by reducing context switching), and create collaboration around existing content and workflows</a:t>
            </a:r>
          </a:p>
        </p:txBody>
      </p:sp>
      <p:sp>
        <p:nvSpPr>
          <p:cNvPr id="24" name="Rectangle 23">
            <a:extLst>
              <a:ext uri="{FF2B5EF4-FFF2-40B4-BE49-F238E27FC236}">
                <a16:creationId xmlns:a16="http://schemas.microsoft.com/office/drawing/2014/main" id="{F83D11BB-3EAF-4C63-B228-427055E7DCEB}"/>
              </a:ext>
            </a:extLst>
          </p:cNvPr>
          <p:cNvSpPr/>
          <p:nvPr/>
        </p:nvSpPr>
        <p:spPr>
          <a:xfrm>
            <a:off x="833120" y="2942910"/>
            <a:ext cx="6387200" cy="961802"/>
          </a:xfrm>
          <a:prstGeom prst="rect">
            <a:avLst/>
          </a:prstGeom>
        </p:spPr>
        <p:txBody>
          <a:bodyPr wrap="square" lIns="0" tIns="0" rIns="0" bIns="0">
            <a:spAutoFit/>
          </a:bodyPr>
          <a:lstStyle/>
          <a:p>
            <a:pPr marL="0" marR="0" lvl="0" indent="0" algn="l" defTabSz="932563" rtl="0" eaLnBrk="1" fontAlgn="auto" latinLnBrk="0" hangingPunct="1">
              <a:lnSpc>
                <a:spcPct val="100000"/>
              </a:lnSpc>
              <a:spcBef>
                <a:spcPts val="300"/>
              </a:spcBef>
              <a:spcAft>
                <a:spcPts val="0"/>
              </a:spcAft>
              <a:buClrTx/>
              <a:buSzPct val="90000"/>
              <a:buFontTx/>
              <a:buNone/>
              <a:tabLst/>
              <a:defRPr/>
            </a:pPr>
            <a:r>
              <a:rPr kumimoji="0" lang="en-US" sz="1600" b="1" i="0" u="none" strike="noStrike" kern="1200" cap="none" spc="0" normalizeH="0" baseline="0" noProof="0">
                <a:ln>
                  <a:noFill/>
                </a:ln>
                <a:solidFill>
                  <a:srgbClr val="4B53BC"/>
                </a:solidFill>
                <a:effectLst/>
                <a:uLnTx/>
                <a:uFillTx/>
                <a:latin typeface="Segoe UI"/>
                <a:ea typeface="+mn-ea"/>
                <a:cs typeface="Segoe UI"/>
              </a:rPr>
              <a:t>Discover a library of partner apps for off-the-shelf access to useful features/integrations</a:t>
            </a:r>
          </a:p>
          <a:p>
            <a:pPr marL="0" marR="0" lvl="1" indent="0" algn="l" defTabSz="932563" rtl="0" eaLnBrk="1" fontAlgn="auto" latinLnBrk="0" hangingPunct="1">
              <a:lnSpc>
                <a:spcPct val="100000"/>
              </a:lnSpc>
              <a:spcBef>
                <a:spcPts val="300"/>
              </a:spcBef>
              <a:spcAft>
                <a:spcPts val="0"/>
              </a:spcAft>
              <a:buClrTx/>
              <a:buSzPct val="90000"/>
              <a:buFontTx/>
              <a:buNone/>
              <a:tabLst/>
              <a:defRPr/>
            </a:pPr>
            <a:r>
              <a:rPr kumimoji="0" lang="en-US" sz="1400" b="0" i="0" u="none" strike="noStrike" kern="1200" cap="none" spc="0" normalizeH="0" baseline="0" noProof="0">
                <a:ln>
                  <a:noFill/>
                </a:ln>
                <a:solidFill>
                  <a:srgbClr val="000000"/>
                </a:solidFill>
                <a:effectLst/>
                <a:uLnTx/>
                <a:uFillTx/>
                <a:latin typeface="Segoe UI"/>
                <a:ea typeface="+mn-lt"/>
                <a:cs typeface="Segoe UI"/>
              </a:rPr>
              <a:t>Access the right set of tools to keep your team informed, aligned,</a:t>
            </a:r>
            <a:br>
              <a:rPr kumimoji="0" lang="en-US" sz="1400" b="0" i="0" u="none" strike="noStrike" kern="1200" cap="none" spc="0" normalizeH="0" baseline="0" noProof="0">
                <a:ln>
                  <a:noFill/>
                </a:ln>
                <a:solidFill>
                  <a:srgbClr val="000000"/>
                </a:solidFill>
                <a:effectLst/>
                <a:uLnTx/>
                <a:uFillTx/>
                <a:latin typeface="Segoe UI"/>
                <a:ea typeface="+mn-lt"/>
                <a:cs typeface="Segoe UI"/>
              </a:rPr>
            </a:br>
            <a:r>
              <a:rPr kumimoji="0" lang="en-US" sz="1400" b="0" i="0" u="none" strike="noStrike" kern="1200" cap="none" spc="0" normalizeH="0" baseline="0" noProof="0">
                <a:ln>
                  <a:noFill/>
                </a:ln>
                <a:solidFill>
                  <a:srgbClr val="000000"/>
                </a:solidFill>
                <a:effectLst/>
                <a:uLnTx/>
                <a:uFillTx/>
                <a:latin typeface="Segoe UI"/>
                <a:ea typeface="+mn-lt"/>
                <a:cs typeface="Segoe UI"/>
              </a:rPr>
              <a:t>and engaged – with over 450 apps to enable flexibility </a:t>
            </a:r>
          </a:p>
        </p:txBody>
      </p:sp>
      <p:sp>
        <p:nvSpPr>
          <p:cNvPr id="28" name="Rectangle 27">
            <a:extLst>
              <a:ext uri="{FF2B5EF4-FFF2-40B4-BE49-F238E27FC236}">
                <a16:creationId xmlns:a16="http://schemas.microsoft.com/office/drawing/2014/main" id="{FAF3FF00-C21B-45D4-8103-16EA01F57E05}"/>
              </a:ext>
            </a:extLst>
          </p:cNvPr>
          <p:cNvSpPr/>
          <p:nvPr/>
        </p:nvSpPr>
        <p:spPr>
          <a:xfrm>
            <a:off x="833120" y="4245107"/>
            <a:ext cx="6387200" cy="961802"/>
          </a:xfrm>
          <a:prstGeom prst="rect">
            <a:avLst/>
          </a:prstGeom>
        </p:spPr>
        <p:txBody>
          <a:bodyPr wrap="square" lIns="0" tIns="0" rIns="0" bIns="0">
            <a:spAutoFit/>
          </a:bodyPr>
          <a:lstStyle/>
          <a:p>
            <a:pPr marL="0" marR="0" lvl="0" indent="0" algn="l" defTabSz="932563" rtl="0" eaLnBrk="1" fontAlgn="auto" latinLnBrk="0" hangingPunct="1">
              <a:lnSpc>
                <a:spcPct val="100000"/>
              </a:lnSpc>
              <a:spcBef>
                <a:spcPts val="300"/>
              </a:spcBef>
              <a:spcAft>
                <a:spcPts val="0"/>
              </a:spcAft>
              <a:buClrTx/>
              <a:buSzPct val="90000"/>
              <a:buFontTx/>
              <a:buNone/>
              <a:tabLst/>
              <a:defRPr/>
            </a:pPr>
            <a:r>
              <a:rPr kumimoji="0" lang="en-US" sz="1600" b="1" i="0" u="none" strike="noStrike" kern="1200" cap="none" spc="0" normalizeH="0" baseline="0" noProof="0">
                <a:ln>
                  <a:noFill/>
                </a:ln>
                <a:solidFill>
                  <a:srgbClr val="4B53BC"/>
                </a:solidFill>
                <a:effectLst/>
                <a:uLnTx/>
                <a:uFillTx/>
                <a:latin typeface="Segoe UI"/>
                <a:ea typeface="+mn-ea"/>
                <a:cs typeface="Segoe UI"/>
              </a:rPr>
              <a:t>Explore custom applications and boost productivity by automating routine tasks</a:t>
            </a:r>
          </a:p>
          <a:p>
            <a:pPr marL="0" marR="0" lvl="1" indent="0" algn="l" defTabSz="932563" rtl="0" eaLnBrk="1" fontAlgn="auto" latinLnBrk="0" hangingPunct="1">
              <a:lnSpc>
                <a:spcPct val="100000"/>
              </a:lnSpc>
              <a:spcBef>
                <a:spcPts val="300"/>
              </a:spcBef>
              <a:spcAft>
                <a:spcPts val="0"/>
              </a:spcAft>
              <a:buClrTx/>
              <a:buSzPct val="90000"/>
              <a:buFontTx/>
              <a:buNone/>
              <a:tabLst/>
              <a:defRPr/>
            </a:pPr>
            <a:r>
              <a:rPr kumimoji="0" lang="en-US" sz="1400" b="0" i="0" u="none" strike="noStrike" kern="1200" cap="none" spc="0" normalizeH="0" baseline="0" noProof="0">
                <a:ln>
                  <a:noFill/>
                </a:ln>
                <a:solidFill>
                  <a:srgbClr val="000000"/>
                </a:solidFill>
                <a:effectLst/>
                <a:uLnTx/>
                <a:uFillTx/>
                <a:latin typeface="Segoe UI"/>
                <a:ea typeface="+mn-lt"/>
                <a:cs typeface="Segoe UI"/>
              </a:rPr>
              <a:t>Reduce costs by outsourcing repetitive tasks to bots that work on your team's behalf and automate workflows to align with your needs</a:t>
            </a:r>
          </a:p>
        </p:txBody>
      </p:sp>
      <p:cxnSp>
        <p:nvCxnSpPr>
          <p:cNvPr id="37" name="Straight Connector 36">
            <a:extLst>
              <a:ext uri="{FF2B5EF4-FFF2-40B4-BE49-F238E27FC236}">
                <a16:creationId xmlns:a16="http://schemas.microsoft.com/office/drawing/2014/main" id="{8D9F7DEE-0B67-49A0-81DA-CE9470A73814}"/>
              </a:ext>
            </a:extLst>
          </p:cNvPr>
          <p:cNvCxnSpPr>
            <a:cxnSpLocks/>
          </p:cNvCxnSpPr>
          <p:nvPr/>
        </p:nvCxnSpPr>
        <p:spPr>
          <a:xfrm flipV="1">
            <a:off x="858809" y="2772711"/>
            <a:ext cx="6517353" cy="1"/>
          </a:xfrm>
          <a:prstGeom prst="line">
            <a:avLst/>
          </a:prstGeom>
          <a:ln w="6350" cap="rnd">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0CE5AD9-7D34-40E2-A687-9D48F1889F71}"/>
              </a:ext>
            </a:extLst>
          </p:cNvPr>
          <p:cNvCxnSpPr>
            <a:cxnSpLocks/>
          </p:cNvCxnSpPr>
          <p:nvPr/>
        </p:nvCxnSpPr>
        <p:spPr>
          <a:xfrm flipV="1">
            <a:off x="858809" y="4074910"/>
            <a:ext cx="6517353" cy="1"/>
          </a:xfrm>
          <a:prstGeom prst="line">
            <a:avLst/>
          </a:prstGeom>
          <a:ln w="6350" cap="rnd">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E088F35E-CFAB-413C-829F-99CE79A9CAE6}"/>
              </a:ext>
            </a:extLst>
          </p:cNvPr>
          <p:cNvGrpSpPr/>
          <p:nvPr/>
        </p:nvGrpSpPr>
        <p:grpSpPr>
          <a:xfrm>
            <a:off x="481880" y="1699429"/>
            <a:ext cx="215096" cy="215096"/>
            <a:chOff x="462830" y="1680379"/>
            <a:chExt cx="253196" cy="253196"/>
          </a:xfrm>
        </p:grpSpPr>
        <p:sp>
          <p:nvSpPr>
            <p:cNvPr id="34" name="Oval 33">
              <a:extLst>
                <a:ext uri="{FF2B5EF4-FFF2-40B4-BE49-F238E27FC236}">
                  <a16:creationId xmlns:a16="http://schemas.microsoft.com/office/drawing/2014/main" id="{96EAEA91-1108-435F-92B5-9513D16F2465}"/>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5" name="Oval 34">
              <a:extLst>
                <a:ext uri="{FF2B5EF4-FFF2-40B4-BE49-F238E27FC236}">
                  <a16:creationId xmlns:a16="http://schemas.microsoft.com/office/drawing/2014/main" id="{ED7D437E-723C-4CD7-BA9B-9EF5B1BD1A4F}"/>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nvGrpSpPr>
          <p:cNvPr id="48" name="Group 47">
            <a:extLst>
              <a:ext uri="{FF2B5EF4-FFF2-40B4-BE49-F238E27FC236}">
                <a16:creationId xmlns:a16="http://schemas.microsoft.com/office/drawing/2014/main" id="{82CEF0A7-BDA5-429E-9885-7DB464A3A8E9}"/>
              </a:ext>
            </a:extLst>
          </p:cNvPr>
          <p:cNvGrpSpPr/>
          <p:nvPr/>
        </p:nvGrpSpPr>
        <p:grpSpPr>
          <a:xfrm>
            <a:off x="481880" y="2961069"/>
            <a:ext cx="215096" cy="215096"/>
            <a:chOff x="462830" y="1680379"/>
            <a:chExt cx="253196" cy="253196"/>
          </a:xfrm>
        </p:grpSpPr>
        <p:sp>
          <p:nvSpPr>
            <p:cNvPr id="49" name="Oval 48">
              <a:extLst>
                <a:ext uri="{FF2B5EF4-FFF2-40B4-BE49-F238E27FC236}">
                  <a16:creationId xmlns:a16="http://schemas.microsoft.com/office/drawing/2014/main" id="{C021EC74-6C0F-4D7B-BE97-0E4A4FAEC4C2}"/>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0" name="Oval 49">
              <a:extLst>
                <a:ext uri="{FF2B5EF4-FFF2-40B4-BE49-F238E27FC236}">
                  <a16:creationId xmlns:a16="http://schemas.microsoft.com/office/drawing/2014/main" id="{3EDE4B16-EF10-4F96-8973-DE357D4E23F4}"/>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nvGrpSpPr>
          <p:cNvPr id="51" name="Group 50">
            <a:extLst>
              <a:ext uri="{FF2B5EF4-FFF2-40B4-BE49-F238E27FC236}">
                <a16:creationId xmlns:a16="http://schemas.microsoft.com/office/drawing/2014/main" id="{16768F73-1DB1-445F-99DD-E52843BB419D}"/>
              </a:ext>
            </a:extLst>
          </p:cNvPr>
          <p:cNvGrpSpPr/>
          <p:nvPr/>
        </p:nvGrpSpPr>
        <p:grpSpPr>
          <a:xfrm>
            <a:off x="481880" y="4292157"/>
            <a:ext cx="215096" cy="215096"/>
            <a:chOff x="462830" y="1680379"/>
            <a:chExt cx="253196" cy="253196"/>
          </a:xfrm>
        </p:grpSpPr>
        <p:sp>
          <p:nvSpPr>
            <p:cNvPr id="52" name="Oval 51">
              <a:extLst>
                <a:ext uri="{FF2B5EF4-FFF2-40B4-BE49-F238E27FC236}">
                  <a16:creationId xmlns:a16="http://schemas.microsoft.com/office/drawing/2014/main" id="{C5CC6853-0421-4C8B-BD62-86FC11048350}"/>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3" name="Oval 52">
              <a:extLst>
                <a:ext uri="{FF2B5EF4-FFF2-40B4-BE49-F238E27FC236}">
                  <a16:creationId xmlns:a16="http://schemas.microsoft.com/office/drawing/2014/main" id="{EB774A52-12BD-4661-BD37-FA7A593968B2}"/>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spTree>
    <p:extLst>
      <p:ext uri="{BB962C8B-B14F-4D97-AF65-F5344CB8AC3E}">
        <p14:creationId xmlns:p14="http://schemas.microsoft.com/office/powerpoint/2010/main" val="288324776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B1D6F9E4-DE81-43DE-886B-5288685EB4B7}"/>
              </a:ext>
            </a:extLst>
          </p:cNvPr>
          <p:cNvSpPr/>
          <p:nvPr/>
        </p:nvSpPr>
        <p:spPr bwMode="auto">
          <a:xfrm>
            <a:off x="589280" y="1402080"/>
            <a:ext cx="6563360" cy="5466080"/>
          </a:xfrm>
          <a:custGeom>
            <a:avLst/>
            <a:gdLst>
              <a:gd name="connsiteX0" fmla="*/ 0 w 6563360"/>
              <a:gd name="connsiteY0" fmla="*/ 0 h 5466080"/>
              <a:gd name="connsiteX1" fmla="*/ 0 w 6563360"/>
              <a:gd name="connsiteY1" fmla="*/ 5019040 h 5466080"/>
              <a:gd name="connsiteX2" fmla="*/ 6563360 w 6563360"/>
              <a:gd name="connsiteY2" fmla="*/ 5019040 h 5466080"/>
              <a:gd name="connsiteX3" fmla="*/ 6563360 w 6563360"/>
              <a:gd name="connsiteY3" fmla="*/ 5466080 h 5466080"/>
            </a:gdLst>
            <a:ahLst/>
            <a:cxnLst>
              <a:cxn ang="0">
                <a:pos x="connsiteX0" y="connsiteY0"/>
              </a:cxn>
              <a:cxn ang="0">
                <a:pos x="connsiteX1" y="connsiteY1"/>
              </a:cxn>
              <a:cxn ang="0">
                <a:pos x="connsiteX2" y="connsiteY2"/>
              </a:cxn>
              <a:cxn ang="0">
                <a:pos x="connsiteX3" y="connsiteY3"/>
              </a:cxn>
            </a:cxnLst>
            <a:rect l="l" t="t" r="r" b="b"/>
            <a:pathLst>
              <a:path w="6563360" h="5466080">
                <a:moveTo>
                  <a:pt x="0" y="0"/>
                </a:moveTo>
                <a:lnTo>
                  <a:pt x="0" y="5019040"/>
                </a:lnTo>
                <a:lnTo>
                  <a:pt x="6563360" y="5019040"/>
                </a:lnTo>
                <a:lnTo>
                  <a:pt x="6563360" y="5466080"/>
                </a:lnTo>
              </a:path>
            </a:pathLst>
          </a:custGeom>
          <a:ln w="12700">
            <a:solidFill>
              <a:srgbClr val="4B53BC"/>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9" name="Rectangle 8">
            <a:extLst>
              <a:ext uri="{FF2B5EF4-FFF2-40B4-BE49-F238E27FC236}">
                <a16:creationId xmlns:a16="http://schemas.microsoft.com/office/drawing/2014/main" id="{2EC8BC2C-F8E6-4BED-9746-2F522762EC3D}"/>
              </a:ext>
            </a:extLst>
          </p:cNvPr>
          <p:cNvSpPr/>
          <p:nvPr/>
        </p:nvSpPr>
        <p:spPr bwMode="auto">
          <a:xfrm>
            <a:off x="0" y="0"/>
            <a:ext cx="7376160" cy="1412112"/>
          </a:xfrm>
          <a:prstGeom prst="rect">
            <a:avLst/>
          </a:pr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7" name="Picture 6" descr="A group of people sitting at a table in front of a computer&#10;&#10;Description automatically generated">
            <a:extLst>
              <a:ext uri="{FF2B5EF4-FFF2-40B4-BE49-F238E27FC236}">
                <a16:creationId xmlns:a16="http://schemas.microsoft.com/office/drawing/2014/main" id="{C7B93DC0-850E-464D-A097-637D800CEEB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4369" t="308" r="5963" b="564"/>
          <a:stretch/>
        </p:blipFill>
        <p:spPr>
          <a:xfrm>
            <a:off x="7376160" y="0"/>
            <a:ext cx="4815840" cy="6858000"/>
          </a:xfrm>
          <a:custGeom>
            <a:avLst/>
            <a:gdLst>
              <a:gd name="connsiteX0" fmla="*/ 0 w 4815840"/>
              <a:gd name="connsiteY0" fmla="*/ 0 h 6858000"/>
              <a:gd name="connsiteX1" fmla="*/ 4815840 w 4815840"/>
              <a:gd name="connsiteY1" fmla="*/ 0 h 6858000"/>
              <a:gd name="connsiteX2" fmla="*/ 4815840 w 4815840"/>
              <a:gd name="connsiteY2" fmla="*/ 6858000 h 6858000"/>
              <a:gd name="connsiteX3" fmla="*/ 0 w 481584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15840" h="6858000">
                <a:moveTo>
                  <a:pt x="0" y="0"/>
                </a:moveTo>
                <a:lnTo>
                  <a:pt x="4815840" y="0"/>
                </a:lnTo>
                <a:lnTo>
                  <a:pt x="4815840" y="6858000"/>
                </a:lnTo>
                <a:lnTo>
                  <a:pt x="0" y="6858000"/>
                </a:lnTo>
                <a:close/>
              </a:path>
            </a:pathLst>
          </a:custGeom>
        </p:spPr>
      </p:pic>
      <p:sp>
        <p:nvSpPr>
          <p:cNvPr id="2" name="Title 1">
            <a:extLst>
              <a:ext uri="{FF2B5EF4-FFF2-40B4-BE49-F238E27FC236}">
                <a16:creationId xmlns:a16="http://schemas.microsoft.com/office/drawing/2014/main" id="{F1917D87-2551-486E-B1D8-3E50C559081E}"/>
              </a:ext>
            </a:extLst>
          </p:cNvPr>
          <p:cNvSpPr>
            <a:spLocks noGrp="1"/>
          </p:cNvSpPr>
          <p:nvPr>
            <p:ph type="title"/>
          </p:nvPr>
        </p:nvSpPr>
        <p:spPr>
          <a:xfrm>
            <a:off x="588263" y="457200"/>
            <a:ext cx="11018520" cy="553998"/>
          </a:xfrm>
        </p:spPr>
        <p:txBody>
          <a:bodyPr/>
          <a:lstStyle/>
          <a:p>
            <a:r>
              <a:rPr lang="en-US">
                <a:solidFill>
                  <a:schemeClr val="bg1"/>
                </a:solidFill>
              </a:rPr>
              <a:t>Enterprise-grade security</a:t>
            </a:r>
          </a:p>
        </p:txBody>
      </p:sp>
      <p:sp>
        <p:nvSpPr>
          <p:cNvPr id="8" name="Rectangle 7">
            <a:extLst>
              <a:ext uri="{FF2B5EF4-FFF2-40B4-BE49-F238E27FC236}">
                <a16:creationId xmlns:a16="http://schemas.microsoft.com/office/drawing/2014/main" id="{0CC108F6-FB99-40BE-B6CA-D9B00A59E84D}"/>
              </a:ext>
            </a:extLst>
          </p:cNvPr>
          <p:cNvSpPr/>
          <p:nvPr/>
        </p:nvSpPr>
        <p:spPr bwMode="auto">
          <a:xfrm>
            <a:off x="7530489" y="127323"/>
            <a:ext cx="4507182" cy="6603356"/>
          </a:xfrm>
          <a:prstGeom prst="rect">
            <a:avLst/>
          </a:prstGeom>
          <a:no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0" name="Rectangle 19">
            <a:extLst>
              <a:ext uri="{FF2B5EF4-FFF2-40B4-BE49-F238E27FC236}">
                <a16:creationId xmlns:a16="http://schemas.microsoft.com/office/drawing/2014/main" id="{5FB6483D-CA34-4CBE-B3A4-5B0739C6EFFB}"/>
              </a:ext>
            </a:extLst>
          </p:cNvPr>
          <p:cNvSpPr/>
          <p:nvPr/>
        </p:nvSpPr>
        <p:spPr>
          <a:xfrm>
            <a:off x="833120" y="1671489"/>
            <a:ext cx="6387200" cy="1177245"/>
          </a:xfrm>
          <a:prstGeom prst="rect">
            <a:avLst/>
          </a:prstGeom>
        </p:spPr>
        <p:txBody>
          <a:bodyPr wrap="square" lIns="0" tIns="0" rIns="0" bIns="0">
            <a:spAutoFit/>
          </a:bodyPr>
          <a:lstStyle/>
          <a:p>
            <a:pPr marL="0" marR="0" lvl="0" indent="0" algn="l" defTabSz="932563" rtl="0" eaLnBrk="1" fontAlgn="auto" latinLnBrk="0" hangingPunct="1">
              <a:lnSpc>
                <a:spcPct val="100000"/>
              </a:lnSpc>
              <a:spcBef>
                <a:spcPts val="300"/>
              </a:spcBef>
              <a:spcAft>
                <a:spcPts val="0"/>
              </a:spcAft>
              <a:buClrTx/>
              <a:buSzPct val="90000"/>
              <a:buFontTx/>
              <a:buNone/>
              <a:tabLst/>
              <a:defRPr/>
            </a:pPr>
            <a:r>
              <a:rPr kumimoji="0" lang="en-US" sz="1600" b="1" i="0" u="none" strike="noStrike" kern="1200" cap="none" spc="0" normalizeH="0" baseline="0" noProof="0">
                <a:ln>
                  <a:noFill/>
                </a:ln>
                <a:solidFill>
                  <a:srgbClr val="4B53BC"/>
                </a:solidFill>
                <a:effectLst/>
                <a:uLnTx/>
                <a:uFillTx/>
                <a:latin typeface="Segoe UI"/>
                <a:ea typeface="+mn-ea"/>
                <a:cs typeface="Segoe UI"/>
              </a:rPr>
              <a:t>Utilize built-in information protection with a global hyper scale cloud</a:t>
            </a:r>
          </a:p>
          <a:p>
            <a:pPr marL="0" marR="0" lvl="1" indent="0" algn="l" defTabSz="932563" rtl="0" eaLnBrk="1" fontAlgn="auto" latinLnBrk="0" hangingPunct="1">
              <a:lnSpc>
                <a:spcPct val="100000"/>
              </a:lnSpc>
              <a:spcBef>
                <a:spcPts val="300"/>
              </a:spcBef>
              <a:spcAft>
                <a:spcPts val="0"/>
              </a:spcAft>
              <a:buClrTx/>
              <a:buSzPct val="90000"/>
              <a:buFontTx/>
              <a:buNone/>
              <a:tabLst/>
              <a:defRPr/>
            </a:pPr>
            <a:r>
              <a:rPr kumimoji="0" lang="en-US" sz="1400" b="0" i="0" u="none" strike="noStrike" kern="1200" cap="none" spc="0" normalizeH="0" baseline="0" noProof="0">
                <a:ln>
                  <a:noFill/>
                </a:ln>
                <a:solidFill>
                  <a:srgbClr val="000000"/>
                </a:solidFill>
                <a:effectLst/>
                <a:uLnTx/>
                <a:uFillTx/>
                <a:latin typeface="Segoe UI"/>
                <a:ea typeface="+mn-lt"/>
                <a:cs typeface="Segoe UI"/>
              </a:rPr>
              <a:t>Safeguard your information with a global hyper-scale cloud (including the ability for local data residency) and manage all aspects in a single coherent admin experience</a:t>
            </a:r>
          </a:p>
        </p:txBody>
      </p:sp>
      <p:sp>
        <p:nvSpPr>
          <p:cNvPr id="24" name="Rectangle 23">
            <a:extLst>
              <a:ext uri="{FF2B5EF4-FFF2-40B4-BE49-F238E27FC236}">
                <a16:creationId xmlns:a16="http://schemas.microsoft.com/office/drawing/2014/main" id="{F83D11BB-3EAF-4C63-B228-427055E7DCEB}"/>
              </a:ext>
            </a:extLst>
          </p:cNvPr>
          <p:cNvSpPr/>
          <p:nvPr/>
        </p:nvSpPr>
        <p:spPr>
          <a:xfrm>
            <a:off x="833120" y="3158617"/>
            <a:ext cx="6387200" cy="961802"/>
          </a:xfrm>
          <a:prstGeom prst="rect">
            <a:avLst/>
          </a:prstGeom>
        </p:spPr>
        <p:txBody>
          <a:bodyPr wrap="square" lIns="0" tIns="0" rIns="0" bIns="0">
            <a:spAutoFit/>
          </a:bodyPr>
          <a:lstStyle/>
          <a:p>
            <a:pPr marL="0" marR="0" lvl="0" indent="0" algn="l" defTabSz="932563" rtl="0" eaLnBrk="1" fontAlgn="auto" latinLnBrk="0" hangingPunct="1">
              <a:lnSpc>
                <a:spcPct val="100000"/>
              </a:lnSpc>
              <a:spcBef>
                <a:spcPts val="300"/>
              </a:spcBef>
              <a:spcAft>
                <a:spcPts val="0"/>
              </a:spcAft>
              <a:buClrTx/>
              <a:buSzPct val="90000"/>
              <a:buFontTx/>
              <a:buNone/>
              <a:tabLst/>
              <a:defRPr/>
            </a:pPr>
            <a:r>
              <a:rPr kumimoji="0" lang="en-US" sz="1600" b="1" i="0" u="none" strike="noStrike" kern="1200" cap="none" spc="0" normalizeH="0" baseline="0" noProof="0">
                <a:ln>
                  <a:noFill/>
                </a:ln>
                <a:solidFill>
                  <a:srgbClr val="4B53BC"/>
                </a:solidFill>
                <a:effectLst/>
                <a:uLnTx/>
                <a:uFillTx/>
                <a:latin typeface="Segoe UI"/>
                <a:ea typeface="+mn-ea"/>
                <a:cs typeface="Segoe UI"/>
              </a:rPr>
              <a:t>Create secure access with multi-factor authentication and protect your data</a:t>
            </a:r>
          </a:p>
          <a:p>
            <a:pPr marL="0" marR="0" lvl="1" indent="0" algn="l" defTabSz="932563" rtl="0" eaLnBrk="1" fontAlgn="auto" latinLnBrk="0" hangingPunct="1">
              <a:lnSpc>
                <a:spcPct val="100000"/>
              </a:lnSpc>
              <a:spcBef>
                <a:spcPts val="300"/>
              </a:spcBef>
              <a:spcAft>
                <a:spcPts val="0"/>
              </a:spcAft>
              <a:buClrTx/>
              <a:buSzPct val="90000"/>
              <a:buFontTx/>
              <a:buNone/>
              <a:tabLst/>
              <a:defRPr/>
            </a:pPr>
            <a:r>
              <a:rPr kumimoji="0" lang="en-US" sz="1400" b="0" i="0" u="none" strike="noStrike" kern="1200" cap="none" spc="0" normalizeH="0" baseline="0" noProof="0">
                <a:ln>
                  <a:noFill/>
                </a:ln>
                <a:solidFill>
                  <a:srgbClr val="000000"/>
                </a:solidFill>
                <a:effectLst/>
                <a:uLnTx/>
                <a:uFillTx/>
                <a:latin typeface="Segoe UI"/>
                <a:ea typeface="+mn-lt"/>
                <a:cs typeface="Segoe UI"/>
              </a:rPr>
              <a:t>Protect against malware in attachments, accidental sharing via chat/files, or suspicious activity with advanced protections/device management</a:t>
            </a:r>
          </a:p>
        </p:txBody>
      </p:sp>
      <p:sp>
        <p:nvSpPr>
          <p:cNvPr id="28" name="Rectangle 27">
            <a:extLst>
              <a:ext uri="{FF2B5EF4-FFF2-40B4-BE49-F238E27FC236}">
                <a16:creationId xmlns:a16="http://schemas.microsoft.com/office/drawing/2014/main" id="{FAF3FF00-C21B-45D4-8103-16EA01F57E05}"/>
              </a:ext>
            </a:extLst>
          </p:cNvPr>
          <p:cNvSpPr/>
          <p:nvPr/>
        </p:nvSpPr>
        <p:spPr>
          <a:xfrm>
            <a:off x="833120" y="4430302"/>
            <a:ext cx="6387200" cy="715581"/>
          </a:xfrm>
          <a:prstGeom prst="rect">
            <a:avLst/>
          </a:prstGeom>
        </p:spPr>
        <p:txBody>
          <a:bodyPr wrap="square" lIns="0" tIns="0" rIns="0" bIns="0">
            <a:spAutoFit/>
          </a:bodyPr>
          <a:lstStyle/>
          <a:p>
            <a:pPr marL="0" marR="0" lvl="0" indent="0" algn="l" defTabSz="932563" rtl="0" eaLnBrk="1" fontAlgn="auto" latinLnBrk="0" hangingPunct="1">
              <a:lnSpc>
                <a:spcPct val="100000"/>
              </a:lnSpc>
              <a:spcBef>
                <a:spcPts val="300"/>
              </a:spcBef>
              <a:spcAft>
                <a:spcPts val="0"/>
              </a:spcAft>
              <a:buClrTx/>
              <a:buSzPct val="90000"/>
              <a:buFontTx/>
              <a:buNone/>
              <a:tabLst/>
              <a:defRPr/>
            </a:pPr>
            <a:r>
              <a:rPr kumimoji="0" lang="en-US" sz="1600" b="1" i="0" u="none" strike="noStrike" kern="1200" cap="none" spc="0" normalizeH="0" baseline="0" noProof="0">
                <a:ln>
                  <a:noFill/>
                </a:ln>
                <a:solidFill>
                  <a:srgbClr val="4B53BC"/>
                </a:solidFill>
                <a:effectLst/>
                <a:uLnTx/>
                <a:uFillTx/>
                <a:latin typeface="Segoe UI"/>
                <a:ea typeface="+mn-ea"/>
                <a:cs typeface="Segoe UI"/>
              </a:rPr>
              <a:t>Ensure compliance and governance across the board</a:t>
            </a:r>
          </a:p>
          <a:p>
            <a:pPr marL="0" marR="0" lvl="1" indent="0" algn="l" defTabSz="932563" rtl="0" eaLnBrk="1" fontAlgn="auto" latinLnBrk="0" hangingPunct="1">
              <a:lnSpc>
                <a:spcPct val="100000"/>
              </a:lnSpc>
              <a:spcBef>
                <a:spcPts val="300"/>
              </a:spcBef>
              <a:spcAft>
                <a:spcPts val="0"/>
              </a:spcAft>
              <a:buClrTx/>
              <a:buSzPct val="90000"/>
              <a:buFontTx/>
              <a:buNone/>
              <a:tabLst/>
              <a:defRPr/>
            </a:pPr>
            <a:r>
              <a:rPr kumimoji="0" lang="en-US" sz="1400" b="0" i="0" u="none" strike="noStrike" kern="1200" cap="none" spc="0" normalizeH="0" baseline="0" noProof="0">
                <a:ln>
                  <a:noFill/>
                </a:ln>
                <a:solidFill>
                  <a:srgbClr val="000000"/>
                </a:solidFill>
                <a:effectLst/>
                <a:uLnTx/>
                <a:uFillTx/>
                <a:latin typeface="Segoe UI"/>
                <a:ea typeface="+mn-lt"/>
                <a:cs typeface="Segoe UI"/>
              </a:rPr>
              <a:t>Ensure support for more than 90 regulations and standards with advanced administrator control - compliance leadership with EUMC, HIPAA, and more</a:t>
            </a:r>
          </a:p>
        </p:txBody>
      </p:sp>
      <p:cxnSp>
        <p:nvCxnSpPr>
          <p:cNvPr id="37" name="Straight Connector 36">
            <a:extLst>
              <a:ext uri="{FF2B5EF4-FFF2-40B4-BE49-F238E27FC236}">
                <a16:creationId xmlns:a16="http://schemas.microsoft.com/office/drawing/2014/main" id="{8D9F7DEE-0B67-49A0-81DA-CE9470A73814}"/>
              </a:ext>
            </a:extLst>
          </p:cNvPr>
          <p:cNvCxnSpPr>
            <a:cxnSpLocks/>
          </p:cNvCxnSpPr>
          <p:nvPr/>
        </p:nvCxnSpPr>
        <p:spPr>
          <a:xfrm flipV="1">
            <a:off x="858809" y="3003675"/>
            <a:ext cx="6517353" cy="1"/>
          </a:xfrm>
          <a:prstGeom prst="line">
            <a:avLst/>
          </a:prstGeom>
          <a:ln w="6350" cap="rnd">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0CE5AD9-7D34-40E2-A687-9D48F1889F71}"/>
              </a:ext>
            </a:extLst>
          </p:cNvPr>
          <p:cNvCxnSpPr>
            <a:cxnSpLocks/>
          </p:cNvCxnSpPr>
          <p:nvPr/>
        </p:nvCxnSpPr>
        <p:spPr>
          <a:xfrm flipV="1">
            <a:off x="858809" y="4275360"/>
            <a:ext cx="6517353" cy="1"/>
          </a:xfrm>
          <a:prstGeom prst="line">
            <a:avLst/>
          </a:prstGeom>
          <a:ln w="6350" cap="rnd">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17C387F1-837B-4871-B965-D8D895E73552}"/>
              </a:ext>
            </a:extLst>
          </p:cNvPr>
          <p:cNvGrpSpPr/>
          <p:nvPr/>
        </p:nvGrpSpPr>
        <p:grpSpPr>
          <a:xfrm>
            <a:off x="481880" y="1699429"/>
            <a:ext cx="215096" cy="215096"/>
            <a:chOff x="462830" y="1680379"/>
            <a:chExt cx="253196" cy="253196"/>
          </a:xfrm>
        </p:grpSpPr>
        <p:sp>
          <p:nvSpPr>
            <p:cNvPr id="30" name="Oval 29">
              <a:extLst>
                <a:ext uri="{FF2B5EF4-FFF2-40B4-BE49-F238E27FC236}">
                  <a16:creationId xmlns:a16="http://schemas.microsoft.com/office/drawing/2014/main" id="{74525949-3F71-4169-AB4D-FE58CF0741B5}"/>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1" name="Oval 30">
              <a:extLst>
                <a:ext uri="{FF2B5EF4-FFF2-40B4-BE49-F238E27FC236}">
                  <a16:creationId xmlns:a16="http://schemas.microsoft.com/office/drawing/2014/main" id="{AD9AB379-C4A3-40C0-B6A3-9898A4B3571E}"/>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nvGrpSpPr>
          <p:cNvPr id="32" name="Group 31">
            <a:extLst>
              <a:ext uri="{FF2B5EF4-FFF2-40B4-BE49-F238E27FC236}">
                <a16:creationId xmlns:a16="http://schemas.microsoft.com/office/drawing/2014/main" id="{FBA68184-9F09-4C81-A7BB-0A67FA6A66BE}"/>
              </a:ext>
            </a:extLst>
          </p:cNvPr>
          <p:cNvGrpSpPr/>
          <p:nvPr/>
        </p:nvGrpSpPr>
        <p:grpSpPr>
          <a:xfrm>
            <a:off x="481880" y="3191033"/>
            <a:ext cx="215096" cy="215096"/>
            <a:chOff x="462830" y="1680379"/>
            <a:chExt cx="253196" cy="253196"/>
          </a:xfrm>
        </p:grpSpPr>
        <p:sp>
          <p:nvSpPr>
            <p:cNvPr id="33" name="Oval 32">
              <a:extLst>
                <a:ext uri="{FF2B5EF4-FFF2-40B4-BE49-F238E27FC236}">
                  <a16:creationId xmlns:a16="http://schemas.microsoft.com/office/drawing/2014/main" id="{39D07497-59E6-4359-87BD-D830C033C9C4}"/>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4" name="Oval 33">
              <a:extLst>
                <a:ext uri="{FF2B5EF4-FFF2-40B4-BE49-F238E27FC236}">
                  <a16:creationId xmlns:a16="http://schemas.microsoft.com/office/drawing/2014/main" id="{1FF41A78-E841-42DE-9541-DBB6B9A81213}"/>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nvGrpSpPr>
          <p:cNvPr id="25" name="Group 24">
            <a:extLst>
              <a:ext uri="{FF2B5EF4-FFF2-40B4-BE49-F238E27FC236}">
                <a16:creationId xmlns:a16="http://schemas.microsoft.com/office/drawing/2014/main" id="{ECC7A8F3-B95A-44C2-B518-B2A0A975A149}"/>
              </a:ext>
            </a:extLst>
          </p:cNvPr>
          <p:cNvGrpSpPr/>
          <p:nvPr/>
        </p:nvGrpSpPr>
        <p:grpSpPr>
          <a:xfrm>
            <a:off x="481880" y="4475823"/>
            <a:ext cx="215096" cy="215096"/>
            <a:chOff x="462830" y="1680379"/>
            <a:chExt cx="253196" cy="253196"/>
          </a:xfrm>
        </p:grpSpPr>
        <p:sp>
          <p:nvSpPr>
            <p:cNvPr id="26" name="Oval 25">
              <a:extLst>
                <a:ext uri="{FF2B5EF4-FFF2-40B4-BE49-F238E27FC236}">
                  <a16:creationId xmlns:a16="http://schemas.microsoft.com/office/drawing/2014/main" id="{34CA13D3-D879-4315-A591-AAD6974FE083}"/>
                </a:ext>
              </a:extLst>
            </p:cNvPr>
            <p:cNvSpPr/>
            <p:nvPr/>
          </p:nvSpPr>
          <p:spPr bwMode="auto">
            <a:xfrm>
              <a:off x="462830" y="1680379"/>
              <a:ext cx="253196" cy="253196"/>
            </a:xfrm>
            <a:prstGeom prst="ellipse">
              <a:avLst/>
            </a:prstGeom>
            <a:solidFill>
              <a:schemeClr val="bg1"/>
            </a:solidFill>
            <a:ln w="190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7" name="Oval 26">
              <a:extLst>
                <a:ext uri="{FF2B5EF4-FFF2-40B4-BE49-F238E27FC236}">
                  <a16:creationId xmlns:a16="http://schemas.microsoft.com/office/drawing/2014/main" id="{11BE100D-C88E-49BB-90F0-064FA5214986}"/>
                </a:ext>
              </a:extLst>
            </p:cNvPr>
            <p:cNvSpPr/>
            <p:nvPr/>
          </p:nvSpPr>
          <p:spPr bwMode="auto">
            <a:xfrm>
              <a:off x="509586" y="1727135"/>
              <a:ext cx="159684" cy="159684"/>
            </a:xfrm>
            <a:prstGeom prst="ellipse">
              <a:avLst/>
            </a:prstGeom>
            <a:solidFill>
              <a:srgbClr val="4B53BC"/>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spTree>
    <p:extLst>
      <p:ext uri="{BB962C8B-B14F-4D97-AF65-F5344CB8AC3E}">
        <p14:creationId xmlns:p14="http://schemas.microsoft.com/office/powerpoint/2010/main" val="403719012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C8BC2C-F8E6-4BED-9746-2F522762EC3D}"/>
              </a:ext>
            </a:extLst>
          </p:cNvPr>
          <p:cNvSpPr/>
          <p:nvPr/>
        </p:nvSpPr>
        <p:spPr bwMode="auto">
          <a:xfrm>
            <a:off x="0" y="1319514"/>
            <a:ext cx="12192000" cy="5538486"/>
          </a:xfrm>
          <a:prstGeom prst="rect">
            <a:avLst/>
          </a:pr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 name="Title 3">
            <a:extLst>
              <a:ext uri="{FF2B5EF4-FFF2-40B4-BE49-F238E27FC236}">
                <a16:creationId xmlns:a16="http://schemas.microsoft.com/office/drawing/2014/main" id="{E7EF52DC-02DD-471F-9DD6-61795C721141}"/>
              </a:ext>
            </a:extLst>
          </p:cNvPr>
          <p:cNvSpPr>
            <a:spLocks noGrp="1"/>
          </p:cNvSpPr>
          <p:nvPr>
            <p:ph type="title"/>
          </p:nvPr>
        </p:nvSpPr>
        <p:spPr/>
        <p:txBody>
          <a:bodyPr/>
          <a:lstStyle/>
          <a:p>
            <a:r>
              <a:rPr lang="en-US">
                <a:solidFill>
                  <a:srgbClr val="4B53BC"/>
                </a:solidFill>
              </a:rPr>
              <a:t>Foundations of Microsoft Teams</a:t>
            </a:r>
          </a:p>
        </p:txBody>
      </p:sp>
      <p:sp>
        <p:nvSpPr>
          <p:cNvPr id="94" name="Rectangle 93">
            <a:extLst>
              <a:ext uri="{FF2B5EF4-FFF2-40B4-BE49-F238E27FC236}">
                <a16:creationId xmlns:a16="http://schemas.microsoft.com/office/drawing/2014/main" id="{75A9E56A-D664-486D-A9F7-52B7040CAE17}"/>
              </a:ext>
            </a:extLst>
          </p:cNvPr>
          <p:cNvSpPr/>
          <p:nvPr/>
        </p:nvSpPr>
        <p:spPr>
          <a:xfrm>
            <a:off x="5569402" y="2133484"/>
            <a:ext cx="2086351" cy="307777"/>
          </a:xfrm>
          <a:prstGeom prst="rect">
            <a:avLst/>
          </a:prstGeom>
        </p:spPr>
        <p:txBody>
          <a:bodyPr wrap="square" lIns="0" tIns="0" rIns="0" bIns="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0" cap="none" spc="-100" normalizeH="0" baseline="0" noProof="0">
                <a:ln>
                  <a:noFill/>
                </a:ln>
                <a:solidFill>
                  <a:srgbClr val="FFFFFF"/>
                </a:solidFill>
                <a:effectLst/>
                <a:uLnTx/>
                <a:uFillTx/>
                <a:latin typeface="Segoe UI Semibold" charset="0"/>
                <a:ea typeface="Segoe UI Semibold" charset="0"/>
                <a:cs typeface="Segoe UI Semibold" charset="0"/>
              </a:rPr>
              <a:t>SharePoint Online</a:t>
            </a:r>
          </a:p>
        </p:txBody>
      </p:sp>
      <p:sp>
        <p:nvSpPr>
          <p:cNvPr id="95" name="Rectangle 94">
            <a:extLst>
              <a:ext uri="{FF2B5EF4-FFF2-40B4-BE49-F238E27FC236}">
                <a16:creationId xmlns:a16="http://schemas.microsoft.com/office/drawing/2014/main" id="{321E4DB6-0280-418B-B69D-56285D6BC6C8}"/>
              </a:ext>
            </a:extLst>
          </p:cNvPr>
          <p:cNvSpPr/>
          <p:nvPr/>
        </p:nvSpPr>
        <p:spPr>
          <a:xfrm>
            <a:off x="7113176" y="5286976"/>
            <a:ext cx="2075889" cy="307777"/>
          </a:xfrm>
          <a:prstGeom prst="rect">
            <a:avLst/>
          </a:prstGeom>
        </p:spPr>
        <p:txBody>
          <a:bodyPr wrap="none" lIns="0" tIns="0" rIns="0" bIns="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0" cap="none" spc="-100" normalizeH="0" baseline="0" noProof="0">
                <a:ln>
                  <a:noFill/>
                </a:ln>
                <a:solidFill>
                  <a:srgbClr val="FFFFFF"/>
                </a:solidFill>
                <a:effectLst/>
                <a:uLnTx/>
                <a:uFillTx/>
                <a:latin typeface="Segoe UI Semibold" charset="0"/>
                <a:ea typeface="Segoe UI Semibold" charset="0"/>
                <a:cs typeface="Segoe UI Semibold" charset="0"/>
              </a:rPr>
              <a:t>Proven Media Stack</a:t>
            </a:r>
          </a:p>
        </p:txBody>
      </p:sp>
      <p:sp>
        <p:nvSpPr>
          <p:cNvPr id="96" name="Rectangle 95">
            <a:extLst>
              <a:ext uri="{FF2B5EF4-FFF2-40B4-BE49-F238E27FC236}">
                <a16:creationId xmlns:a16="http://schemas.microsoft.com/office/drawing/2014/main" id="{98D1B017-AC28-4E83-A13B-2D02E819D311}"/>
              </a:ext>
            </a:extLst>
          </p:cNvPr>
          <p:cNvSpPr/>
          <p:nvPr/>
        </p:nvSpPr>
        <p:spPr>
          <a:xfrm>
            <a:off x="1735212" y="5182053"/>
            <a:ext cx="969816" cy="307777"/>
          </a:xfrm>
          <a:prstGeom prst="rect">
            <a:avLst/>
          </a:prstGeom>
        </p:spPr>
        <p:txBody>
          <a:bodyPr wrap="none" lIns="0" tIns="0" rIns="0" bIns="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0" cap="none" spc="-100" normalizeH="0" baseline="0" noProof="0">
                <a:ln>
                  <a:noFill/>
                </a:ln>
                <a:solidFill>
                  <a:srgbClr val="FFFFFF"/>
                </a:solidFill>
                <a:effectLst/>
                <a:uLnTx/>
                <a:uFillTx/>
                <a:latin typeface="Segoe UI Semibold" charset="0"/>
                <a:ea typeface="Segoe UI Semibold" charset="0"/>
                <a:cs typeface="Segoe UI Semibold" charset="0"/>
              </a:rPr>
              <a:t>OneNote</a:t>
            </a:r>
          </a:p>
        </p:txBody>
      </p:sp>
      <p:sp>
        <p:nvSpPr>
          <p:cNvPr id="97" name="Rectangle 96">
            <a:extLst>
              <a:ext uri="{FF2B5EF4-FFF2-40B4-BE49-F238E27FC236}">
                <a16:creationId xmlns:a16="http://schemas.microsoft.com/office/drawing/2014/main" id="{615309CF-E7CF-4415-A64D-1C2095E4D84A}"/>
              </a:ext>
            </a:extLst>
          </p:cNvPr>
          <p:cNvSpPr/>
          <p:nvPr/>
        </p:nvSpPr>
        <p:spPr>
          <a:xfrm>
            <a:off x="3545295" y="4815440"/>
            <a:ext cx="2135200" cy="307777"/>
          </a:xfrm>
          <a:prstGeom prst="rect">
            <a:avLst/>
          </a:prstGeom>
        </p:spPr>
        <p:txBody>
          <a:bodyPr wrap="none" lIns="0" tIns="0" rIns="0" bIns="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0" cap="none" spc="-100" normalizeH="0" baseline="0" noProof="0">
                <a:ln>
                  <a:noFill/>
                </a:ln>
                <a:solidFill>
                  <a:srgbClr val="FFFFFF"/>
                </a:solidFill>
                <a:effectLst/>
                <a:uLnTx/>
                <a:uFillTx/>
                <a:latin typeface="Segoe UI Semibold" charset="0"/>
                <a:ea typeface="Segoe UI Semibold" charset="0"/>
                <a:cs typeface="Segoe UI Semibold" charset="0"/>
              </a:rPr>
              <a:t>Groups in Office 365</a:t>
            </a:r>
          </a:p>
        </p:txBody>
      </p:sp>
      <p:sp>
        <p:nvSpPr>
          <p:cNvPr id="98" name="Rectangle 97">
            <a:extLst>
              <a:ext uri="{FF2B5EF4-FFF2-40B4-BE49-F238E27FC236}">
                <a16:creationId xmlns:a16="http://schemas.microsoft.com/office/drawing/2014/main" id="{215864CF-0730-43BB-96DA-7611D344F55C}"/>
              </a:ext>
            </a:extLst>
          </p:cNvPr>
          <p:cNvSpPr/>
          <p:nvPr/>
        </p:nvSpPr>
        <p:spPr>
          <a:xfrm>
            <a:off x="1064502" y="1651823"/>
            <a:ext cx="1001877" cy="307777"/>
          </a:xfrm>
          <a:prstGeom prst="rect">
            <a:avLst/>
          </a:prstGeom>
        </p:spPr>
        <p:txBody>
          <a:bodyPr wrap="none" lIns="0" tIns="0" rIns="0" bIns="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0" cap="none" spc="-100" normalizeH="0" baseline="0" noProof="0">
                <a:ln>
                  <a:noFill/>
                </a:ln>
                <a:solidFill>
                  <a:srgbClr val="FFFFFF"/>
                </a:solidFill>
                <a:effectLst/>
                <a:uLnTx/>
                <a:uFillTx/>
                <a:latin typeface="Segoe UI Semibold" charset="0"/>
                <a:ea typeface="Segoe UI Semibold" charset="0"/>
                <a:cs typeface="Segoe UI Semibold" charset="0"/>
              </a:rPr>
              <a:t>Exchange</a:t>
            </a:r>
          </a:p>
        </p:txBody>
      </p:sp>
      <p:sp>
        <p:nvSpPr>
          <p:cNvPr id="99" name="Rectangle 98">
            <a:extLst>
              <a:ext uri="{FF2B5EF4-FFF2-40B4-BE49-F238E27FC236}">
                <a16:creationId xmlns:a16="http://schemas.microsoft.com/office/drawing/2014/main" id="{CCEF1C9B-4DBB-4017-BD62-ADD69E2446FA}"/>
              </a:ext>
            </a:extLst>
          </p:cNvPr>
          <p:cNvSpPr/>
          <p:nvPr/>
        </p:nvSpPr>
        <p:spPr>
          <a:xfrm>
            <a:off x="9357687" y="3479945"/>
            <a:ext cx="2321148" cy="307777"/>
          </a:xfrm>
          <a:prstGeom prst="rect">
            <a:avLst/>
          </a:prstGeom>
        </p:spPr>
        <p:txBody>
          <a:bodyPr wrap="none" lIns="0" tIns="0" rIns="0" bIns="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0" cap="none" spc="-100" normalizeH="0" baseline="0" noProof="0">
                <a:ln>
                  <a:noFill/>
                </a:ln>
                <a:solidFill>
                  <a:srgbClr val="FFFFFF"/>
                </a:solidFill>
                <a:effectLst/>
                <a:uLnTx/>
                <a:uFillTx/>
                <a:latin typeface="Segoe UI Semibold" charset="0"/>
                <a:ea typeface="Segoe UI Semibold" charset="0"/>
                <a:cs typeface="Segoe UI Semibold" charset="0"/>
              </a:rPr>
              <a:t>Azure Active Directory</a:t>
            </a:r>
          </a:p>
        </p:txBody>
      </p:sp>
      <p:cxnSp>
        <p:nvCxnSpPr>
          <p:cNvPr id="100" name="Straight Connector 99">
            <a:extLst>
              <a:ext uri="{FF2B5EF4-FFF2-40B4-BE49-F238E27FC236}">
                <a16:creationId xmlns:a16="http://schemas.microsoft.com/office/drawing/2014/main" id="{4B791A92-4539-416F-942E-2359A91FF4B8}"/>
              </a:ext>
            </a:extLst>
          </p:cNvPr>
          <p:cNvCxnSpPr>
            <a:stCxn id="139" idx="5"/>
            <a:endCxn id="135" idx="6"/>
          </p:cNvCxnSpPr>
          <p:nvPr/>
        </p:nvCxnSpPr>
        <p:spPr>
          <a:xfrm flipH="1" flipV="1">
            <a:off x="2350872" y="2452782"/>
            <a:ext cx="4487423" cy="2766827"/>
          </a:xfrm>
          <a:prstGeom prst="line">
            <a:avLst/>
          </a:prstGeom>
          <a:noFill/>
          <a:ln w="12700" cap="flat" cmpd="sng" algn="ctr">
            <a:solidFill>
              <a:srgbClr val="E6E6E6"/>
            </a:solidFill>
            <a:prstDash val="sysDot"/>
            <a:headEnd type="none"/>
            <a:tailEnd type="none"/>
          </a:ln>
          <a:effectLst/>
        </p:spPr>
      </p:cxnSp>
      <p:cxnSp>
        <p:nvCxnSpPr>
          <p:cNvPr id="101" name="Straight Connector 100">
            <a:extLst>
              <a:ext uri="{FF2B5EF4-FFF2-40B4-BE49-F238E27FC236}">
                <a16:creationId xmlns:a16="http://schemas.microsoft.com/office/drawing/2014/main" id="{C8AA8DB5-106D-481C-9F7A-1C3B407618CA}"/>
              </a:ext>
            </a:extLst>
          </p:cNvPr>
          <p:cNvCxnSpPr>
            <a:stCxn id="135" idx="0"/>
            <a:endCxn id="129" idx="2"/>
          </p:cNvCxnSpPr>
          <p:nvPr/>
        </p:nvCxnSpPr>
        <p:spPr>
          <a:xfrm>
            <a:off x="2350999" y="2104155"/>
            <a:ext cx="2602343" cy="452024"/>
          </a:xfrm>
          <a:prstGeom prst="line">
            <a:avLst/>
          </a:prstGeom>
          <a:noFill/>
          <a:ln w="12700" cap="flat" cmpd="sng" algn="ctr">
            <a:solidFill>
              <a:srgbClr val="E6E6E6"/>
            </a:solidFill>
            <a:prstDash val="sysDot"/>
            <a:headEnd type="none"/>
            <a:tailEnd type="none"/>
          </a:ln>
          <a:effectLst/>
        </p:spPr>
      </p:cxnSp>
      <p:cxnSp>
        <p:nvCxnSpPr>
          <p:cNvPr id="102" name="Straight Connector 101">
            <a:extLst>
              <a:ext uri="{FF2B5EF4-FFF2-40B4-BE49-F238E27FC236}">
                <a16:creationId xmlns:a16="http://schemas.microsoft.com/office/drawing/2014/main" id="{16D6BFA9-4C11-411C-BC59-286CC8B44558}"/>
              </a:ext>
            </a:extLst>
          </p:cNvPr>
          <p:cNvCxnSpPr>
            <a:stCxn id="135" idx="4"/>
            <a:endCxn id="132" idx="7"/>
          </p:cNvCxnSpPr>
          <p:nvPr/>
        </p:nvCxnSpPr>
        <p:spPr>
          <a:xfrm>
            <a:off x="2002245" y="2452655"/>
            <a:ext cx="277919" cy="2195859"/>
          </a:xfrm>
          <a:prstGeom prst="line">
            <a:avLst/>
          </a:prstGeom>
          <a:noFill/>
          <a:ln w="12700" cap="flat" cmpd="sng" algn="ctr">
            <a:solidFill>
              <a:srgbClr val="E6E6E6"/>
            </a:solidFill>
            <a:prstDash val="sysDot"/>
            <a:headEnd type="none"/>
            <a:tailEnd type="none"/>
          </a:ln>
          <a:effectLst/>
        </p:spPr>
      </p:cxnSp>
      <p:cxnSp>
        <p:nvCxnSpPr>
          <p:cNvPr id="103" name="Straight Connector 102">
            <a:extLst>
              <a:ext uri="{FF2B5EF4-FFF2-40B4-BE49-F238E27FC236}">
                <a16:creationId xmlns:a16="http://schemas.microsoft.com/office/drawing/2014/main" id="{C691134E-3C9A-4186-90D0-21377130FE42}"/>
              </a:ext>
            </a:extLst>
          </p:cNvPr>
          <p:cNvCxnSpPr>
            <a:endCxn id="132" idx="6"/>
          </p:cNvCxnSpPr>
          <p:nvPr/>
        </p:nvCxnSpPr>
        <p:spPr>
          <a:xfrm flipH="1">
            <a:off x="2467410" y="2978796"/>
            <a:ext cx="7259322" cy="1646537"/>
          </a:xfrm>
          <a:prstGeom prst="line">
            <a:avLst/>
          </a:prstGeom>
          <a:noFill/>
          <a:ln w="12700" cap="flat" cmpd="sng" algn="ctr">
            <a:solidFill>
              <a:srgbClr val="E6E6E6"/>
            </a:solidFill>
            <a:prstDash val="sysDot"/>
            <a:headEnd type="none"/>
            <a:tailEnd type="none"/>
          </a:ln>
          <a:effectLst/>
        </p:spPr>
      </p:cxnSp>
      <p:cxnSp>
        <p:nvCxnSpPr>
          <p:cNvPr id="104" name="Straight Connector 103">
            <a:extLst>
              <a:ext uri="{FF2B5EF4-FFF2-40B4-BE49-F238E27FC236}">
                <a16:creationId xmlns:a16="http://schemas.microsoft.com/office/drawing/2014/main" id="{E1C04B47-456D-4216-9057-0A6EA5CB19FE}"/>
              </a:ext>
            </a:extLst>
          </p:cNvPr>
          <p:cNvCxnSpPr>
            <a:endCxn id="129" idx="6"/>
          </p:cNvCxnSpPr>
          <p:nvPr/>
        </p:nvCxnSpPr>
        <p:spPr>
          <a:xfrm flipH="1" flipV="1">
            <a:off x="5446376" y="2556179"/>
            <a:ext cx="4298068" cy="389448"/>
          </a:xfrm>
          <a:prstGeom prst="line">
            <a:avLst/>
          </a:prstGeom>
          <a:noFill/>
          <a:ln w="12700" cap="flat" cmpd="sng" algn="ctr">
            <a:solidFill>
              <a:srgbClr val="E6E6E6"/>
            </a:solidFill>
            <a:prstDash val="sysDot"/>
            <a:headEnd type="none"/>
            <a:tailEnd type="none"/>
          </a:ln>
          <a:effectLst/>
        </p:spPr>
      </p:cxnSp>
      <p:cxnSp>
        <p:nvCxnSpPr>
          <p:cNvPr id="105" name="Straight Connector 104">
            <a:extLst>
              <a:ext uri="{FF2B5EF4-FFF2-40B4-BE49-F238E27FC236}">
                <a16:creationId xmlns:a16="http://schemas.microsoft.com/office/drawing/2014/main" id="{1C30161D-1D63-47C4-8CD8-30A3AB8CC0C4}"/>
              </a:ext>
            </a:extLst>
          </p:cNvPr>
          <p:cNvCxnSpPr>
            <a:stCxn id="121" idx="0"/>
            <a:endCxn id="139" idx="7"/>
          </p:cNvCxnSpPr>
          <p:nvPr/>
        </p:nvCxnSpPr>
        <p:spPr>
          <a:xfrm>
            <a:off x="5307921" y="4365018"/>
            <a:ext cx="1191502" cy="936490"/>
          </a:xfrm>
          <a:prstGeom prst="line">
            <a:avLst/>
          </a:prstGeom>
          <a:noFill/>
          <a:ln w="12700" cap="flat" cmpd="sng" algn="ctr">
            <a:solidFill>
              <a:srgbClr val="E6E6E6"/>
            </a:solidFill>
            <a:prstDash val="sysDot"/>
            <a:headEnd type="none"/>
            <a:tailEnd type="none"/>
          </a:ln>
          <a:effectLst/>
        </p:spPr>
      </p:cxnSp>
      <p:cxnSp>
        <p:nvCxnSpPr>
          <p:cNvPr id="106" name="Straight Connector 105">
            <a:extLst>
              <a:ext uri="{FF2B5EF4-FFF2-40B4-BE49-F238E27FC236}">
                <a16:creationId xmlns:a16="http://schemas.microsoft.com/office/drawing/2014/main" id="{AD43557A-D520-4EAE-B114-6B65BCD88A54}"/>
              </a:ext>
            </a:extLst>
          </p:cNvPr>
          <p:cNvCxnSpPr>
            <a:stCxn id="126" idx="0"/>
            <a:endCxn id="121" idx="0"/>
          </p:cNvCxnSpPr>
          <p:nvPr/>
        </p:nvCxnSpPr>
        <p:spPr>
          <a:xfrm flipH="1">
            <a:off x="5307921" y="3170112"/>
            <a:ext cx="4359986" cy="1194906"/>
          </a:xfrm>
          <a:prstGeom prst="line">
            <a:avLst/>
          </a:prstGeom>
          <a:noFill/>
          <a:ln w="12700" cap="flat" cmpd="sng" algn="ctr">
            <a:solidFill>
              <a:srgbClr val="E6E6E6"/>
            </a:solidFill>
            <a:prstDash val="sysDot"/>
            <a:headEnd type="none"/>
            <a:tailEnd type="none"/>
          </a:ln>
          <a:effectLst/>
        </p:spPr>
      </p:cxnSp>
      <p:cxnSp>
        <p:nvCxnSpPr>
          <p:cNvPr id="107" name="Straight Connector 106">
            <a:extLst>
              <a:ext uri="{FF2B5EF4-FFF2-40B4-BE49-F238E27FC236}">
                <a16:creationId xmlns:a16="http://schemas.microsoft.com/office/drawing/2014/main" id="{10881506-8F05-4C07-8C79-32A4437D301A}"/>
              </a:ext>
            </a:extLst>
          </p:cNvPr>
          <p:cNvCxnSpPr>
            <a:stCxn id="121" idx="1"/>
            <a:endCxn id="129" idx="0"/>
          </p:cNvCxnSpPr>
          <p:nvPr/>
        </p:nvCxnSpPr>
        <p:spPr>
          <a:xfrm flipV="1">
            <a:off x="5156651" y="2802696"/>
            <a:ext cx="43208" cy="1449556"/>
          </a:xfrm>
          <a:prstGeom prst="line">
            <a:avLst/>
          </a:prstGeom>
          <a:noFill/>
          <a:ln w="12700" cap="flat" cmpd="sng" algn="ctr">
            <a:solidFill>
              <a:srgbClr val="E6E6E6"/>
            </a:solidFill>
            <a:prstDash val="sysDot"/>
            <a:headEnd type="none"/>
            <a:tailEnd type="none"/>
          </a:ln>
          <a:effectLst/>
        </p:spPr>
      </p:cxnSp>
      <p:cxnSp>
        <p:nvCxnSpPr>
          <p:cNvPr id="108" name="Straight Connector 107">
            <a:extLst>
              <a:ext uri="{FF2B5EF4-FFF2-40B4-BE49-F238E27FC236}">
                <a16:creationId xmlns:a16="http://schemas.microsoft.com/office/drawing/2014/main" id="{3AEF4461-58D2-4C64-ACE7-77F9803DEC75}"/>
              </a:ext>
            </a:extLst>
          </p:cNvPr>
          <p:cNvCxnSpPr>
            <a:stCxn id="139" idx="5"/>
            <a:endCxn id="126" idx="0"/>
          </p:cNvCxnSpPr>
          <p:nvPr/>
        </p:nvCxnSpPr>
        <p:spPr>
          <a:xfrm flipV="1">
            <a:off x="6838295" y="3170112"/>
            <a:ext cx="2829612" cy="2049497"/>
          </a:xfrm>
          <a:prstGeom prst="line">
            <a:avLst/>
          </a:prstGeom>
          <a:noFill/>
          <a:ln w="12700" cap="flat" cmpd="sng" algn="ctr">
            <a:solidFill>
              <a:srgbClr val="E6E6E6"/>
            </a:solidFill>
            <a:prstDash val="sysDot"/>
            <a:headEnd type="none"/>
            <a:tailEnd type="none"/>
          </a:ln>
          <a:effectLst/>
        </p:spPr>
      </p:cxnSp>
      <p:cxnSp>
        <p:nvCxnSpPr>
          <p:cNvPr id="109" name="Straight Connector 108">
            <a:extLst>
              <a:ext uri="{FF2B5EF4-FFF2-40B4-BE49-F238E27FC236}">
                <a16:creationId xmlns:a16="http://schemas.microsoft.com/office/drawing/2014/main" id="{36D8AD1A-A6C0-4DF1-8557-93BD7E169E61}"/>
              </a:ext>
            </a:extLst>
          </p:cNvPr>
          <p:cNvCxnSpPr>
            <a:stCxn id="135" idx="5"/>
            <a:endCxn id="121" idx="2"/>
          </p:cNvCxnSpPr>
          <p:nvPr/>
        </p:nvCxnSpPr>
        <p:spPr>
          <a:xfrm>
            <a:off x="2176532" y="2524922"/>
            <a:ext cx="2793418" cy="1754557"/>
          </a:xfrm>
          <a:prstGeom prst="line">
            <a:avLst/>
          </a:prstGeom>
          <a:noFill/>
          <a:ln w="12700" cap="flat" cmpd="sng" algn="ctr">
            <a:solidFill>
              <a:srgbClr val="E6E6E6"/>
            </a:solidFill>
            <a:prstDash val="sysDot"/>
            <a:headEnd type="none"/>
            <a:tailEnd type="none"/>
          </a:ln>
          <a:effectLst/>
        </p:spPr>
      </p:cxnSp>
      <p:cxnSp>
        <p:nvCxnSpPr>
          <p:cNvPr id="110" name="Straight Connector 109">
            <a:extLst>
              <a:ext uri="{FF2B5EF4-FFF2-40B4-BE49-F238E27FC236}">
                <a16:creationId xmlns:a16="http://schemas.microsoft.com/office/drawing/2014/main" id="{6E7E1F89-02A4-45B9-820D-50BBA0545F35}"/>
              </a:ext>
            </a:extLst>
          </p:cNvPr>
          <p:cNvCxnSpPr>
            <a:stCxn id="129" idx="1"/>
            <a:endCxn id="132" idx="5"/>
          </p:cNvCxnSpPr>
          <p:nvPr/>
        </p:nvCxnSpPr>
        <p:spPr>
          <a:xfrm flipH="1">
            <a:off x="2616206" y="2730493"/>
            <a:ext cx="2409339" cy="2010851"/>
          </a:xfrm>
          <a:prstGeom prst="line">
            <a:avLst/>
          </a:prstGeom>
          <a:noFill/>
          <a:ln w="12700" cap="flat" cmpd="sng" algn="ctr">
            <a:solidFill>
              <a:srgbClr val="E6E6E6"/>
            </a:solidFill>
            <a:prstDash val="sysDot"/>
            <a:headEnd type="none"/>
            <a:tailEnd type="none"/>
          </a:ln>
          <a:effectLst/>
        </p:spPr>
      </p:cxnSp>
      <p:grpSp>
        <p:nvGrpSpPr>
          <p:cNvPr id="111" name="Group 110">
            <a:extLst>
              <a:ext uri="{FF2B5EF4-FFF2-40B4-BE49-F238E27FC236}">
                <a16:creationId xmlns:a16="http://schemas.microsoft.com/office/drawing/2014/main" id="{C188AB37-D3A4-40D9-BD29-B2F3C39257C2}"/>
              </a:ext>
            </a:extLst>
          </p:cNvPr>
          <p:cNvGrpSpPr/>
          <p:nvPr/>
        </p:nvGrpSpPr>
        <p:grpSpPr>
          <a:xfrm>
            <a:off x="515746" y="6263069"/>
            <a:ext cx="11196024" cy="400110"/>
            <a:chOff x="696498" y="6165836"/>
            <a:chExt cx="5696183" cy="400110"/>
          </a:xfrm>
        </p:grpSpPr>
        <p:sp>
          <p:nvSpPr>
            <p:cNvPr id="112" name="Rectangle 111">
              <a:extLst>
                <a:ext uri="{FF2B5EF4-FFF2-40B4-BE49-F238E27FC236}">
                  <a16:creationId xmlns:a16="http://schemas.microsoft.com/office/drawing/2014/main" id="{F8C33028-2172-46FA-8C3F-51F814795CCB}"/>
                </a:ext>
              </a:extLst>
            </p:cNvPr>
            <p:cNvSpPr/>
            <p:nvPr/>
          </p:nvSpPr>
          <p:spPr>
            <a:xfrm>
              <a:off x="1951596" y="6165836"/>
              <a:ext cx="3214274" cy="400110"/>
            </a:xfrm>
            <a:prstGeom prst="rect">
              <a:avLst/>
            </a:prstGeom>
          </p:spPr>
          <p:txBody>
            <a:bodyPr wrap="none">
              <a:spAutoFit/>
            </a:bodyPr>
            <a:lstStyle/>
            <a:p>
              <a:pPr marL="0" marR="0" lvl="0" indent="0" algn="r"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0" cap="none" spc="-100" normalizeH="0" baseline="0" noProof="0">
                  <a:ln>
                    <a:noFill/>
                  </a:ln>
                  <a:solidFill>
                    <a:srgbClr val="FFFFFF"/>
                  </a:solidFill>
                  <a:effectLst/>
                  <a:uLnTx/>
                  <a:uFillTx/>
                  <a:latin typeface="Segoe UI Semibold" charset="0"/>
                  <a:ea typeface="Segoe UI Semibold" charset="0"/>
                  <a:cs typeface="Segoe UI Semibold" charset="0"/>
                </a:rPr>
                <a:t>Microsoft Teams is built on existing Microsoft technologies</a:t>
              </a:r>
            </a:p>
          </p:txBody>
        </p:sp>
        <p:grpSp>
          <p:nvGrpSpPr>
            <p:cNvPr id="113" name="Group 112">
              <a:extLst>
                <a:ext uri="{FF2B5EF4-FFF2-40B4-BE49-F238E27FC236}">
                  <a16:creationId xmlns:a16="http://schemas.microsoft.com/office/drawing/2014/main" id="{6D3C9150-2A55-4EC8-8EFC-8BE5B9260631}"/>
                </a:ext>
              </a:extLst>
            </p:cNvPr>
            <p:cNvGrpSpPr/>
            <p:nvPr/>
          </p:nvGrpSpPr>
          <p:grpSpPr>
            <a:xfrm flipH="1">
              <a:off x="696498" y="6206411"/>
              <a:ext cx="1255098" cy="203116"/>
              <a:chOff x="8522208" y="5675326"/>
              <a:chExt cx="2794883" cy="297422"/>
            </a:xfrm>
          </p:grpSpPr>
          <p:cxnSp>
            <p:nvCxnSpPr>
              <p:cNvPr id="117" name="Straight Connector 116">
                <a:extLst>
                  <a:ext uri="{FF2B5EF4-FFF2-40B4-BE49-F238E27FC236}">
                    <a16:creationId xmlns:a16="http://schemas.microsoft.com/office/drawing/2014/main" id="{F616F9A9-0FC2-4557-9B03-AF24C24001D5}"/>
                  </a:ext>
                </a:extLst>
              </p:cNvPr>
              <p:cNvCxnSpPr>
                <a:cxnSpLocks/>
              </p:cNvCxnSpPr>
              <p:nvPr/>
            </p:nvCxnSpPr>
            <p:spPr>
              <a:xfrm>
                <a:off x="8522208" y="5972748"/>
                <a:ext cx="2794881" cy="0"/>
              </a:xfrm>
              <a:prstGeom prst="line">
                <a:avLst/>
              </a:prstGeom>
              <a:noFill/>
              <a:ln w="9525" cap="flat" cmpd="sng" algn="ctr">
                <a:solidFill>
                  <a:srgbClr val="E6E6E6"/>
                </a:solidFill>
                <a:prstDash val="solid"/>
                <a:headEnd type="none"/>
                <a:tailEnd type="none"/>
              </a:ln>
              <a:effectLst/>
            </p:spPr>
          </p:cxnSp>
          <p:cxnSp>
            <p:nvCxnSpPr>
              <p:cNvPr id="118" name="Straight Connector 117">
                <a:extLst>
                  <a:ext uri="{FF2B5EF4-FFF2-40B4-BE49-F238E27FC236}">
                    <a16:creationId xmlns:a16="http://schemas.microsoft.com/office/drawing/2014/main" id="{0BB14E08-E263-45E4-8225-4B4A24C519B9}"/>
                  </a:ext>
                </a:extLst>
              </p:cNvPr>
              <p:cNvCxnSpPr/>
              <p:nvPr/>
            </p:nvCxnSpPr>
            <p:spPr>
              <a:xfrm>
                <a:off x="11317091" y="5675326"/>
                <a:ext cx="0" cy="297422"/>
              </a:xfrm>
              <a:prstGeom prst="line">
                <a:avLst/>
              </a:prstGeom>
              <a:noFill/>
              <a:ln w="9525" cap="flat" cmpd="sng" algn="ctr">
                <a:solidFill>
                  <a:srgbClr val="E6E6E6"/>
                </a:solidFill>
                <a:prstDash val="solid"/>
                <a:headEnd type="none"/>
                <a:tailEnd type="none"/>
              </a:ln>
              <a:effectLst/>
            </p:spPr>
          </p:cxnSp>
        </p:grpSp>
        <p:grpSp>
          <p:nvGrpSpPr>
            <p:cNvPr id="114" name="Group 113">
              <a:extLst>
                <a:ext uri="{FF2B5EF4-FFF2-40B4-BE49-F238E27FC236}">
                  <a16:creationId xmlns:a16="http://schemas.microsoft.com/office/drawing/2014/main" id="{202BD1EE-FC4F-4AC0-BD64-5BA46B2DAE3D}"/>
                </a:ext>
              </a:extLst>
            </p:cNvPr>
            <p:cNvGrpSpPr/>
            <p:nvPr/>
          </p:nvGrpSpPr>
          <p:grpSpPr>
            <a:xfrm>
              <a:off x="5165869" y="6206408"/>
              <a:ext cx="1226812" cy="218472"/>
              <a:chOff x="9009412" y="5675326"/>
              <a:chExt cx="2731894" cy="319908"/>
            </a:xfrm>
          </p:grpSpPr>
          <p:cxnSp>
            <p:nvCxnSpPr>
              <p:cNvPr id="115" name="Straight Connector 114">
                <a:extLst>
                  <a:ext uri="{FF2B5EF4-FFF2-40B4-BE49-F238E27FC236}">
                    <a16:creationId xmlns:a16="http://schemas.microsoft.com/office/drawing/2014/main" id="{A7ADA7F4-EDF9-45D0-B088-83AE75EDE2E5}"/>
                  </a:ext>
                </a:extLst>
              </p:cNvPr>
              <p:cNvCxnSpPr>
                <a:cxnSpLocks/>
              </p:cNvCxnSpPr>
              <p:nvPr/>
            </p:nvCxnSpPr>
            <p:spPr>
              <a:xfrm flipV="1">
                <a:off x="9009412" y="5972748"/>
                <a:ext cx="2731894" cy="22486"/>
              </a:xfrm>
              <a:prstGeom prst="line">
                <a:avLst/>
              </a:prstGeom>
              <a:noFill/>
              <a:ln w="9525" cap="flat" cmpd="sng" algn="ctr">
                <a:solidFill>
                  <a:srgbClr val="E6E6E6"/>
                </a:solidFill>
                <a:prstDash val="solid"/>
                <a:headEnd type="none"/>
                <a:tailEnd type="none"/>
              </a:ln>
              <a:effectLst/>
            </p:spPr>
          </p:cxnSp>
          <p:cxnSp>
            <p:nvCxnSpPr>
              <p:cNvPr id="116" name="Straight Connector 115">
                <a:extLst>
                  <a:ext uri="{FF2B5EF4-FFF2-40B4-BE49-F238E27FC236}">
                    <a16:creationId xmlns:a16="http://schemas.microsoft.com/office/drawing/2014/main" id="{6CC9AF4B-707E-4ADD-9CE2-184DEA55EC3E}"/>
                  </a:ext>
                </a:extLst>
              </p:cNvPr>
              <p:cNvCxnSpPr/>
              <p:nvPr/>
            </p:nvCxnSpPr>
            <p:spPr>
              <a:xfrm>
                <a:off x="11741306" y="5675326"/>
                <a:ext cx="0" cy="297422"/>
              </a:xfrm>
              <a:prstGeom prst="line">
                <a:avLst/>
              </a:prstGeom>
              <a:noFill/>
              <a:ln w="9525" cap="flat" cmpd="sng" algn="ctr">
                <a:solidFill>
                  <a:srgbClr val="E6E6E6"/>
                </a:solidFill>
                <a:prstDash val="solid"/>
                <a:headEnd type="none"/>
                <a:tailEnd type="none"/>
              </a:ln>
              <a:effectLst/>
            </p:spPr>
          </p:cxnSp>
        </p:grpSp>
      </p:grpSp>
      <p:cxnSp>
        <p:nvCxnSpPr>
          <p:cNvPr id="119" name="Straight Connector 118">
            <a:extLst>
              <a:ext uri="{FF2B5EF4-FFF2-40B4-BE49-F238E27FC236}">
                <a16:creationId xmlns:a16="http://schemas.microsoft.com/office/drawing/2014/main" id="{E8224723-7491-432F-BA07-FAA636C8F7CC}"/>
              </a:ext>
            </a:extLst>
          </p:cNvPr>
          <p:cNvCxnSpPr>
            <a:stCxn id="129" idx="7"/>
            <a:endCxn id="139" idx="6"/>
          </p:cNvCxnSpPr>
          <p:nvPr/>
        </p:nvCxnSpPr>
        <p:spPr>
          <a:xfrm>
            <a:off x="5374173" y="2730493"/>
            <a:ext cx="1277725" cy="2459883"/>
          </a:xfrm>
          <a:prstGeom prst="line">
            <a:avLst/>
          </a:prstGeom>
          <a:noFill/>
          <a:ln w="12700" cap="flat" cmpd="sng" algn="ctr">
            <a:solidFill>
              <a:srgbClr val="E6E6E6"/>
            </a:solidFill>
            <a:prstDash val="sysDot"/>
            <a:headEnd type="none"/>
            <a:tailEnd type="none"/>
          </a:ln>
          <a:effectLst/>
        </p:spPr>
      </p:cxnSp>
      <p:sp>
        <p:nvSpPr>
          <p:cNvPr id="121" name="Speech Bubble: Oval 73">
            <a:extLst>
              <a:ext uri="{FF2B5EF4-FFF2-40B4-BE49-F238E27FC236}">
                <a16:creationId xmlns:a16="http://schemas.microsoft.com/office/drawing/2014/main" id="{27AFA14A-8E23-4244-950B-29C45B9C5FEA}"/>
              </a:ext>
            </a:extLst>
          </p:cNvPr>
          <p:cNvSpPr/>
          <p:nvPr/>
        </p:nvSpPr>
        <p:spPr bwMode="auto">
          <a:xfrm rot="3552177">
            <a:off x="4849649" y="4244717"/>
            <a:ext cx="493034" cy="493034"/>
          </a:xfrm>
          <a:prstGeom prst="wedgeEllipseCallout">
            <a:avLst>
              <a:gd name="adj1" fmla="val 51421"/>
              <a:gd name="adj2" fmla="val 36065"/>
            </a:avLst>
          </a:prstGeom>
          <a:solidFill>
            <a:srgbClr val="FFFFFF"/>
          </a:solidFill>
          <a:ln w="19050"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26" name="Speech Bubble: Oval 79">
            <a:extLst>
              <a:ext uri="{FF2B5EF4-FFF2-40B4-BE49-F238E27FC236}">
                <a16:creationId xmlns:a16="http://schemas.microsoft.com/office/drawing/2014/main" id="{84433986-315C-438B-8454-252ECF6D1A15}"/>
              </a:ext>
            </a:extLst>
          </p:cNvPr>
          <p:cNvSpPr/>
          <p:nvPr/>
        </p:nvSpPr>
        <p:spPr bwMode="auto">
          <a:xfrm rot="15939986">
            <a:off x="9667202" y="2904967"/>
            <a:ext cx="493034" cy="493034"/>
          </a:xfrm>
          <a:prstGeom prst="wedgeEllipseCallout">
            <a:avLst>
              <a:gd name="adj1" fmla="val -57568"/>
              <a:gd name="adj2" fmla="val -29535"/>
            </a:avLst>
          </a:prstGeom>
          <a:solidFill>
            <a:srgbClr val="FFFFFF"/>
          </a:solidFill>
          <a:ln w="19050"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29" name="Speech Bubble: Oval 73">
            <a:extLst>
              <a:ext uri="{FF2B5EF4-FFF2-40B4-BE49-F238E27FC236}">
                <a16:creationId xmlns:a16="http://schemas.microsoft.com/office/drawing/2014/main" id="{6090AB06-2C49-44B3-B06A-FA7B1A2892B1}"/>
              </a:ext>
            </a:extLst>
          </p:cNvPr>
          <p:cNvSpPr/>
          <p:nvPr/>
        </p:nvSpPr>
        <p:spPr bwMode="auto">
          <a:xfrm rot="10800000" flipH="1">
            <a:off x="4953342" y="2309662"/>
            <a:ext cx="493034" cy="493034"/>
          </a:xfrm>
          <a:prstGeom prst="wedgeEllipseCallout">
            <a:avLst>
              <a:gd name="adj1" fmla="val 51421"/>
              <a:gd name="adj2" fmla="val 36065"/>
            </a:avLst>
          </a:prstGeom>
          <a:solidFill>
            <a:srgbClr val="FFFFFF"/>
          </a:solidFill>
          <a:ln w="19050"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130" name="Picture 129">
            <a:extLst>
              <a:ext uri="{FF2B5EF4-FFF2-40B4-BE49-F238E27FC236}">
                <a16:creationId xmlns:a16="http://schemas.microsoft.com/office/drawing/2014/main" id="{D4779707-E81E-42A1-B67D-A1E641AE1C8A}"/>
              </a:ext>
            </a:extLst>
          </p:cNvPr>
          <p:cNvPicPr>
            <a:picLocks noChangeAspect="1"/>
          </p:cNvPicPr>
          <p:nvPr/>
        </p:nvPicPr>
        <p:blipFill rotWithShape="1">
          <a:blip r:embed="rId2" cstate="screen">
            <a:duotone>
              <a:srgbClr val="00188F">
                <a:shade val="45000"/>
                <a:satMod val="135000"/>
              </a:srgbClr>
              <a:prstClr val="white"/>
            </a:duotone>
            <a:extLst>
              <a:ext uri="{28A0092B-C50C-407E-A947-70E740481C1C}">
                <a14:useLocalDpi xmlns:a14="http://schemas.microsoft.com/office/drawing/2010/main"/>
              </a:ext>
            </a:extLst>
          </a:blip>
          <a:srcRect/>
          <a:stretch/>
        </p:blipFill>
        <p:spPr>
          <a:xfrm>
            <a:off x="5040771" y="2385406"/>
            <a:ext cx="381464" cy="326877"/>
          </a:xfrm>
          <a:prstGeom prst="rect">
            <a:avLst/>
          </a:prstGeom>
        </p:spPr>
      </p:pic>
      <p:sp>
        <p:nvSpPr>
          <p:cNvPr id="132" name="Speech Bubble: Oval 76">
            <a:extLst>
              <a:ext uri="{FF2B5EF4-FFF2-40B4-BE49-F238E27FC236}">
                <a16:creationId xmlns:a16="http://schemas.microsoft.com/office/drawing/2014/main" id="{A9E5403E-556E-413D-99EE-5FA2B1CBC01C}"/>
              </a:ext>
            </a:extLst>
          </p:cNvPr>
          <p:cNvSpPr/>
          <p:nvPr/>
        </p:nvSpPr>
        <p:spPr bwMode="auto">
          <a:xfrm rot="17126551">
            <a:off x="2155253" y="4616433"/>
            <a:ext cx="493034" cy="493034"/>
          </a:xfrm>
          <a:prstGeom prst="wedgeEllipseCallout">
            <a:avLst>
              <a:gd name="adj1" fmla="val -62541"/>
              <a:gd name="adj2" fmla="val 6106"/>
            </a:avLst>
          </a:prstGeom>
          <a:solidFill>
            <a:srgbClr val="FFFFFF"/>
          </a:solidFill>
          <a:ln w="19050"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133" name="Picture 132">
            <a:extLst>
              <a:ext uri="{FF2B5EF4-FFF2-40B4-BE49-F238E27FC236}">
                <a16:creationId xmlns:a16="http://schemas.microsoft.com/office/drawing/2014/main" id="{47AB27EB-06DB-475A-8ED9-6A49D0C7DA25}"/>
              </a:ext>
            </a:extLst>
          </p:cNvPr>
          <p:cNvPicPr>
            <a:picLocks noChangeAspect="1"/>
          </p:cNvPicPr>
          <p:nvPr/>
        </p:nvPicPr>
        <p:blipFill rotWithShape="1">
          <a:blip r:embed="rId3" cstate="screen">
            <a:duotone>
              <a:srgbClr val="00188F">
                <a:shade val="45000"/>
                <a:satMod val="135000"/>
              </a:srgbClr>
              <a:prstClr val="white"/>
            </a:duotone>
            <a:extLst>
              <a:ext uri="{28A0092B-C50C-407E-A947-70E740481C1C}">
                <a14:useLocalDpi xmlns:a14="http://schemas.microsoft.com/office/drawing/2010/main"/>
              </a:ext>
            </a:extLst>
          </a:blip>
          <a:srcRect/>
          <a:stretch/>
        </p:blipFill>
        <p:spPr>
          <a:xfrm>
            <a:off x="2217537" y="4705228"/>
            <a:ext cx="347964" cy="327356"/>
          </a:xfrm>
          <a:prstGeom prst="rect">
            <a:avLst/>
          </a:prstGeom>
        </p:spPr>
      </p:pic>
      <p:sp>
        <p:nvSpPr>
          <p:cNvPr id="135" name="Speech Bubble: Oval 79">
            <a:extLst>
              <a:ext uri="{FF2B5EF4-FFF2-40B4-BE49-F238E27FC236}">
                <a16:creationId xmlns:a16="http://schemas.microsoft.com/office/drawing/2014/main" id="{C116903C-C492-4CBB-857F-03038C51ED90}"/>
              </a:ext>
            </a:extLst>
          </p:cNvPr>
          <p:cNvSpPr/>
          <p:nvPr/>
        </p:nvSpPr>
        <p:spPr bwMode="auto">
          <a:xfrm rot="2701255">
            <a:off x="1930105" y="2031888"/>
            <a:ext cx="493034" cy="493034"/>
          </a:xfrm>
          <a:prstGeom prst="wedgeEllipseCallout">
            <a:avLst>
              <a:gd name="adj1" fmla="val -57568"/>
              <a:gd name="adj2" fmla="val -29535"/>
            </a:avLst>
          </a:prstGeom>
          <a:solidFill>
            <a:srgbClr val="FFFFFF"/>
          </a:solidFill>
          <a:ln w="19050"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136" name="Picture 135">
            <a:extLst>
              <a:ext uri="{FF2B5EF4-FFF2-40B4-BE49-F238E27FC236}">
                <a16:creationId xmlns:a16="http://schemas.microsoft.com/office/drawing/2014/main" id="{A68237FD-B539-4B2C-8952-A649141EEA37}"/>
              </a:ext>
            </a:extLst>
          </p:cNvPr>
          <p:cNvPicPr>
            <a:picLocks noChangeAspect="1"/>
          </p:cNvPicPr>
          <p:nvPr/>
        </p:nvPicPr>
        <p:blipFill rotWithShape="1">
          <a:blip r:embed="rId4" cstate="screen">
            <a:duotone>
              <a:srgbClr val="00188F">
                <a:shade val="45000"/>
                <a:satMod val="135000"/>
              </a:srgbClr>
              <a:prstClr val="white"/>
            </a:duotone>
            <a:extLst>
              <a:ext uri="{28A0092B-C50C-407E-A947-70E740481C1C}">
                <a14:useLocalDpi xmlns:a14="http://schemas.microsoft.com/office/drawing/2010/main"/>
              </a:ext>
            </a:extLst>
          </a:blip>
          <a:srcRect/>
          <a:stretch/>
        </p:blipFill>
        <p:spPr>
          <a:xfrm>
            <a:off x="2044411" y="2142356"/>
            <a:ext cx="299177" cy="264543"/>
          </a:xfrm>
          <a:prstGeom prst="rect">
            <a:avLst/>
          </a:prstGeom>
        </p:spPr>
      </p:pic>
      <p:sp>
        <p:nvSpPr>
          <p:cNvPr id="137" name="Rectangle 136">
            <a:extLst>
              <a:ext uri="{FF2B5EF4-FFF2-40B4-BE49-F238E27FC236}">
                <a16:creationId xmlns:a16="http://schemas.microsoft.com/office/drawing/2014/main" id="{2D185FCB-C8B7-4E1A-BDC9-F8C87046FD8C}"/>
              </a:ext>
            </a:extLst>
          </p:cNvPr>
          <p:cNvSpPr/>
          <p:nvPr/>
        </p:nvSpPr>
        <p:spPr>
          <a:xfrm>
            <a:off x="5449644" y="6324717"/>
            <a:ext cx="1979615" cy="338554"/>
          </a:xfrm>
          <a:prstGeom prst="rect">
            <a:avLst/>
          </a:prstGeom>
        </p:spPr>
        <p:txBody>
          <a:bodyPr wrap="square">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Segoe UI"/>
              <a:ea typeface="+mn-ea"/>
              <a:cs typeface="+mn-cs"/>
            </a:endParaRPr>
          </a:p>
        </p:txBody>
      </p:sp>
      <p:sp>
        <p:nvSpPr>
          <p:cNvPr id="139" name="Speech Bubble: Oval 89">
            <a:extLst>
              <a:ext uri="{FF2B5EF4-FFF2-40B4-BE49-F238E27FC236}">
                <a16:creationId xmlns:a16="http://schemas.microsoft.com/office/drawing/2014/main" id="{9DB8D4C9-F7E7-4B3A-B681-89C469346290}"/>
              </a:ext>
            </a:extLst>
          </p:cNvPr>
          <p:cNvSpPr/>
          <p:nvPr/>
        </p:nvSpPr>
        <p:spPr bwMode="auto">
          <a:xfrm rot="15384797">
            <a:off x="6463292" y="5183477"/>
            <a:ext cx="493033" cy="493034"/>
          </a:xfrm>
          <a:prstGeom prst="wedgeEllipseCallout">
            <a:avLst/>
          </a:prstGeom>
          <a:solidFill>
            <a:srgbClr val="FFFFFF"/>
          </a:solidFill>
          <a:ln w="19050"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solidFill>
                <a:srgbClr val="FFFFFF"/>
              </a:solidFill>
              <a:effectLst/>
              <a:uLnTx/>
              <a:uFillTx/>
              <a:latin typeface="Segoe UI"/>
              <a:ea typeface="Segoe UI" pitchFamily="34" charset="0"/>
              <a:cs typeface="Segoe UI" pitchFamily="34" charset="0"/>
            </a:endParaRPr>
          </a:p>
        </p:txBody>
      </p:sp>
      <p:cxnSp>
        <p:nvCxnSpPr>
          <p:cNvPr id="155" name="Straight Connector 154">
            <a:extLst>
              <a:ext uri="{FF2B5EF4-FFF2-40B4-BE49-F238E27FC236}">
                <a16:creationId xmlns:a16="http://schemas.microsoft.com/office/drawing/2014/main" id="{B3168115-6319-4572-BABA-B5ECA46E8D5C}"/>
              </a:ext>
            </a:extLst>
          </p:cNvPr>
          <p:cNvCxnSpPr>
            <a:stCxn id="121" idx="3"/>
            <a:endCxn id="132" idx="5"/>
          </p:cNvCxnSpPr>
          <p:nvPr/>
        </p:nvCxnSpPr>
        <p:spPr>
          <a:xfrm flipH="1">
            <a:off x="2616206" y="4430749"/>
            <a:ext cx="2240978" cy="310595"/>
          </a:xfrm>
          <a:prstGeom prst="line">
            <a:avLst/>
          </a:prstGeom>
          <a:noFill/>
          <a:ln w="12700" cap="flat" cmpd="sng" algn="ctr">
            <a:solidFill>
              <a:srgbClr val="E6E6E6"/>
            </a:solidFill>
            <a:prstDash val="sysDot"/>
            <a:headEnd type="none"/>
            <a:tailEnd type="none"/>
          </a:ln>
          <a:effectLst/>
        </p:spPr>
      </p:cxnSp>
      <p:cxnSp>
        <p:nvCxnSpPr>
          <p:cNvPr id="156" name="Straight Connector 155">
            <a:extLst>
              <a:ext uri="{FF2B5EF4-FFF2-40B4-BE49-F238E27FC236}">
                <a16:creationId xmlns:a16="http://schemas.microsoft.com/office/drawing/2014/main" id="{F29EDE71-E3A8-4E1F-87FC-AE53BCC4DA0B}"/>
              </a:ext>
            </a:extLst>
          </p:cNvPr>
          <p:cNvCxnSpPr>
            <a:stCxn id="135" idx="5"/>
            <a:endCxn id="126" idx="1"/>
          </p:cNvCxnSpPr>
          <p:nvPr/>
        </p:nvCxnSpPr>
        <p:spPr>
          <a:xfrm>
            <a:off x="2176532" y="2524922"/>
            <a:ext cx="7576543" cy="813549"/>
          </a:xfrm>
          <a:prstGeom prst="line">
            <a:avLst/>
          </a:prstGeom>
          <a:noFill/>
          <a:ln w="12700" cap="flat" cmpd="sng" algn="ctr">
            <a:solidFill>
              <a:srgbClr val="E6E6E6"/>
            </a:solidFill>
            <a:prstDash val="sysDot"/>
            <a:headEnd type="none"/>
            <a:tailEnd type="none"/>
          </a:ln>
          <a:effectLst/>
        </p:spPr>
      </p:cxnSp>
      <p:sp>
        <p:nvSpPr>
          <p:cNvPr id="163" name="people_7" title="Icon of two people">
            <a:extLst>
              <a:ext uri="{FF2B5EF4-FFF2-40B4-BE49-F238E27FC236}">
                <a16:creationId xmlns:a16="http://schemas.microsoft.com/office/drawing/2014/main" id="{A95EFBE4-E7B4-41A4-ABF7-564F8CEDD77A}"/>
              </a:ext>
            </a:extLst>
          </p:cNvPr>
          <p:cNvSpPr>
            <a:spLocks noChangeAspect="1" noEditPoints="1"/>
          </p:cNvSpPr>
          <p:nvPr/>
        </p:nvSpPr>
        <p:spPr bwMode="auto">
          <a:xfrm>
            <a:off x="4959934" y="4342509"/>
            <a:ext cx="272466" cy="297450"/>
          </a:xfrm>
          <a:custGeom>
            <a:avLst/>
            <a:gdLst>
              <a:gd name="T0" fmla="*/ 26 w 316"/>
              <a:gd name="T1" fmla="*/ 200 h 345"/>
              <a:gd name="T2" fmla="*/ 85 w 316"/>
              <a:gd name="T3" fmla="*/ 141 h 345"/>
              <a:gd name="T4" fmla="*/ 144 w 316"/>
              <a:gd name="T5" fmla="*/ 200 h 345"/>
              <a:gd name="T6" fmla="*/ 85 w 316"/>
              <a:gd name="T7" fmla="*/ 259 h 345"/>
              <a:gd name="T8" fmla="*/ 26 w 316"/>
              <a:gd name="T9" fmla="*/ 200 h 345"/>
              <a:gd name="T10" fmla="*/ 172 w 316"/>
              <a:gd name="T11" fmla="*/ 345 h 345"/>
              <a:gd name="T12" fmla="*/ 86 w 316"/>
              <a:gd name="T13" fmla="*/ 259 h 345"/>
              <a:gd name="T14" fmla="*/ 0 w 316"/>
              <a:gd name="T15" fmla="*/ 345 h 345"/>
              <a:gd name="T16" fmla="*/ 229 w 316"/>
              <a:gd name="T17" fmla="*/ 118 h 345"/>
              <a:gd name="T18" fmla="*/ 288 w 316"/>
              <a:gd name="T19" fmla="*/ 59 h 345"/>
              <a:gd name="T20" fmla="*/ 229 w 316"/>
              <a:gd name="T21" fmla="*/ 0 h 345"/>
              <a:gd name="T22" fmla="*/ 170 w 316"/>
              <a:gd name="T23" fmla="*/ 59 h 345"/>
              <a:gd name="T24" fmla="*/ 229 w 316"/>
              <a:gd name="T25" fmla="*/ 118 h 345"/>
              <a:gd name="T26" fmla="*/ 316 w 316"/>
              <a:gd name="T27" fmla="*/ 204 h 345"/>
              <a:gd name="T28" fmla="*/ 230 w 316"/>
              <a:gd name="T29" fmla="*/ 118 h 345"/>
              <a:gd name="T30" fmla="*/ 144 w 316"/>
              <a:gd name="T31" fmla="*/ 204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6" h="345">
                <a:moveTo>
                  <a:pt x="26" y="200"/>
                </a:moveTo>
                <a:cubicBezTo>
                  <a:pt x="26" y="167"/>
                  <a:pt x="52" y="141"/>
                  <a:pt x="85" y="141"/>
                </a:cubicBezTo>
                <a:cubicBezTo>
                  <a:pt x="117" y="141"/>
                  <a:pt x="144" y="167"/>
                  <a:pt x="144" y="200"/>
                </a:cubicBezTo>
                <a:cubicBezTo>
                  <a:pt x="144" y="233"/>
                  <a:pt x="117" y="259"/>
                  <a:pt x="85" y="259"/>
                </a:cubicBezTo>
                <a:cubicBezTo>
                  <a:pt x="52" y="259"/>
                  <a:pt x="26" y="233"/>
                  <a:pt x="26" y="200"/>
                </a:cubicBezTo>
                <a:close/>
                <a:moveTo>
                  <a:pt x="172" y="345"/>
                </a:moveTo>
                <a:cubicBezTo>
                  <a:pt x="172" y="298"/>
                  <a:pt x="133" y="259"/>
                  <a:pt x="86" y="259"/>
                </a:cubicBezTo>
                <a:cubicBezTo>
                  <a:pt x="38" y="259"/>
                  <a:pt x="0" y="298"/>
                  <a:pt x="0" y="345"/>
                </a:cubicBezTo>
                <a:moveTo>
                  <a:pt x="229" y="118"/>
                </a:moveTo>
                <a:cubicBezTo>
                  <a:pt x="261" y="118"/>
                  <a:pt x="288" y="92"/>
                  <a:pt x="288" y="59"/>
                </a:cubicBezTo>
                <a:cubicBezTo>
                  <a:pt x="288" y="26"/>
                  <a:pt x="261" y="0"/>
                  <a:pt x="229" y="0"/>
                </a:cubicBezTo>
                <a:cubicBezTo>
                  <a:pt x="196" y="0"/>
                  <a:pt x="170" y="26"/>
                  <a:pt x="170" y="59"/>
                </a:cubicBezTo>
                <a:cubicBezTo>
                  <a:pt x="170" y="92"/>
                  <a:pt x="196" y="118"/>
                  <a:pt x="229" y="118"/>
                </a:cubicBezTo>
                <a:close/>
                <a:moveTo>
                  <a:pt x="316" y="204"/>
                </a:moveTo>
                <a:cubicBezTo>
                  <a:pt x="316" y="157"/>
                  <a:pt x="277" y="118"/>
                  <a:pt x="230" y="118"/>
                </a:cubicBezTo>
                <a:cubicBezTo>
                  <a:pt x="182" y="118"/>
                  <a:pt x="144" y="157"/>
                  <a:pt x="144" y="204"/>
                </a:cubicBezTo>
              </a:path>
            </a:pathLst>
          </a:custGeom>
          <a:noFill/>
          <a:ln w="12700" cap="sq">
            <a:solidFill>
              <a:srgbClr val="4B53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64" name="globe_6" title="Icon of a monitor in front of a sphere made of lines">
            <a:extLst>
              <a:ext uri="{FF2B5EF4-FFF2-40B4-BE49-F238E27FC236}">
                <a16:creationId xmlns:a16="http://schemas.microsoft.com/office/drawing/2014/main" id="{48E7B022-6643-4EE1-9468-F6BCD3B5B27E}"/>
              </a:ext>
            </a:extLst>
          </p:cNvPr>
          <p:cNvSpPr>
            <a:spLocks noChangeAspect="1" noEditPoints="1"/>
          </p:cNvSpPr>
          <p:nvPr/>
        </p:nvSpPr>
        <p:spPr bwMode="auto">
          <a:xfrm>
            <a:off x="6566171" y="5276122"/>
            <a:ext cx="287275" cy="307744"/>
          </a:xfrm>
          <a:custGeom>
            <a:avLst/>
            <a:gdLst>
              <a:gd name="T0" fmla="*/ 210 w 296"/>
              <a:gd name="T1" fmla="*/ 147 h 318"/>
              <a:gd name="T2" fmla="*/ 105 w 296"/>
              <a:gd name="T3" fmla="*/ 147 h 318"/>
              <a:gd name="T4" fmla="*/ 105 w 296"/>
              <a:gd name="T5" fmla="*/ 140 h 318"/>
              <a:gd name="T6" fmla="*/ 109 w 296"/>
              <a:gd name="T7" fmla="*/ 83 h 318"/>
              <a:gd name="T8" fmla="*/ 157 w 296"/>
              <a:gd name="T9" fmla="*/ 0 h 318"/>
              <a:gd name="T10" fmla="*/ 157 w 296"/>
              <a:gd name="T11" fmla="*/ 0 h 318"/>
              <a:gd name="T12" fmla="*/ 159 w 296"/>
              <a:gd name="T13" fmla="*/ 0 h 318"/>
              <a:gd name="T14" fmla="*/ 206 w 296"/>
              <a:gd name="T15" fmla="*/ 83 h 318"/>
              <a:gd name="T16" fmla="*/ 210 w 296"/>
              <a:gd name="T17" fmla="*/ 137 h 318"/>
              <a:gd name="T18" fmla="*/ 210 w 296"/>
              <a:gd name="T19" fmla="*/ 147 h 318"/>
              <a:gd name="T20" fmla="*/ 31 w 296"/>
              <a:gd name="T21" fmla="*/ 83 h 318"/>
              <a:gd name="T22" fmla="*/ 284 w 296"/>
              <a:gd name="T23" fmla="*/ 83 h 318"/>
              <a:gd name="T24" fmla="*/ 286 w 296"/>
              <a:gd name="T25" fmla="*/ 189 h 318"/>
              <a:gd name="T26" fmla="*/ 286 w 296"/>
              <a:gd name="T27" fmla="*/ 189 h 318"/>
              <a:gd name="T28" fmla="*/ 210 w 296"/>
              <a:gd name="T29" fmla="*/ 189 h 318"/>
              <a:gd name="T30" fmla="*/ 19 w 296"/>
              <a:gd name="T31" fmla="*/ 147 h 318"/>
              <a:gd name="T32" fmla="*/ 0 w 296"/>
              <a:gd name="T33" fmla="*/ 147 h 318"/>
              <a:gd name="T34" fmla="*/ 0 w 296"/>
              <a:gd name="T35" fmla="*/ 277 h 318"/>
              <a:gd name="T36" fmla="*/ 106 w 296"/>
              <a:gd name="T37" fmla="*/ 277 h 318"/>
              <a:gd name="T38" fmla="*/ 157 w 296"/>
              <a:gd name="T39" fmla="*/ 277 h 318"/>
              <a:gd name="T40" fmla="*/ 210 w 296"/>
              <a:gd name="T41" fmla="*/ 189 h 318"/>
              <a:gd name="T42" fmla="*/ 210 w 296"/>
              <a:gd name="T43" fmla="*/ 267 h 318"/>
              <a:gd name="T44" fmla="*/ 286 w 296"/>
              <a:gd name="T45" fmla="*/ 189 h 318"/>
              <a:gd name="T46" fmla="*/ 296 w 296"/>
              <a:gd name="T47" fmla="*/ 139 h 318"/>
              <a:gd name="T48" fmla="*/ 159 w 296"/>
              <a:gd name="T49" fmla="*/ 0 h 318"/>
              <a:gd name="T50" fmla="*/ 157 w 296"/>
              <a:gd name="T51" fmla="*/ 0 h 318"/>
              <a:gd name="T52" fmla="*/ 157 w 296"/>
              <a:gd name="T53" fmla="*/ 0 h 318"/>
              <a:gd name="T54" fmla="*/ 31 w 296"/>
              <a:gd name="T55" fmla="*/ 83 h 318"/>
              <a:gd name="T56" fmla="*/ 19 w 296"/>
              <a:gd name="T57" fmla="*/ 139 h 318"/>
              <a:gd name="T58" fmla="*/ 19 w 296"/>
              <a:gd name="T59" fmla="*/ 147 h 318"/>
              <a:gd name="T60" fmla="*/ 105 w 296"/>
              <a:gd name="T61" fmla="*/ 147 h 318"/>
              <a:gd name="T62" fmla="*/ 210 w 296"/>
              <a:gd name="T63" fmla="*/ 147 h 318"/>
              <a:gd name="T64" fmla="*/ 210 w 296"/>
              <a:gd name="T65" fmla="*/ 189 h 318"/>
              <a:gd name="T66" fmla="*/ 157 w 296"/>
              <a:gd name="T67" fmla="*/ 277 h 318"/>
              <a:gd name="T68" fmla="*/ 210 w 296"/>
              <a:gd name="T69" fmla="*/ 277 h 318"/>
              <a:gd name="T70" fmla="*/ 210 w 296"/>
              <a:gd name="T71" fmla="*/ 267 h 318"/>
              <a:gd name="T72" fmla="*/ 57 w 296"/>
              <a:gd name="T73" fmla="*/ 318 h 318"/>
              <a:gd name="T74" fmla="*/ 154 w 296"/>
              <a:gd name="T75" fmla="*/ 318 h 318"/>
              <a:gd name="T76" fmla="*/ 106 w 296"/>
              <a:gd name="T77" fmla="*/ 277 h 318"/>
              <a:gd name="T78" fmla="*/ 106 w 296"/>
              <a:gd name="T79"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6" h="318">
                <a:moveTo>
                  <a:pt x="210" y="147"/>
                </a:moveTo>
                <a:cubicBezTo>
                  <a:pt x="105" y="147"/>
                  <a:pt x="105" y="147"/>
                  <a:pt x="105" y="147"/>
                </a:cubicBezTo>
                <a:cubicBezTo>
                  <a:pt x="105" y="145"/>
                  <a:pt x="105" y="142"/>
                  <a:pt x="105" y="140"/>
                </a:cubicBezTo>
                <a:cubicBezTo>
                  <a:pt x="105" y="120"/>
                  <a:pt x="106" y="100"/>
                  <a:pt x="109" y="83"/>
                </a:cubicBezTo>
                <a:cubicBezTo>
                  <a:pt x="118" y="35"/>
                  <a:pt x="136" y="1"/>
                  <a:pt x="157" y="0"/>
                </a:cubicBezTo>
                <a:cubicBezTo>
                  <a:pt x="157" y="0"/>
                  <a:pt x="157" y="0"/>
                  <a:pt x="157" y="0"/>
                </a:cubicBezTo>
                <a:cubicBezTo>
                  <a:pt x="158" y="0"/>
                  <a:pt x="159" y="0"/>
                  <a:pt x="159" y="0"/>
                </a:cubicBezTo>
                <a:cubicBezTo>
                  <a:pt x="180" y="2"/>
                  <a:pt x="198" y="35"/>
                  <a:pt x="206" y="83"/>
                </a:cubicBezTo>
                <a:cubicBezTo>
                  <a:pt x="208" y="100"/>
                  <a:pt x="210" y="118"/>
                  <a:pt x="210" y="137"/>
                </a:cubicBezTo>
                <a:cubicBezTo>
                  <a:pt x="210" y="142"/>
                  <a:pt x="210" y="147"/>
                  <a:pt x="210" y="147"/>
                </a:cubicBezTo>
                <a:close/>
                <a:moveTo>
                  <a:pt x="31" y="83"/>
                </a:moveTo>
                <a:cubicBezTo>
                  <a:pt x="284" y="83"/>
                  <a:pt x="284" y="83"/>
                  <a:pt x="284" y="83"/>
                </a:cubicBezTo>
                <a:moveTo>
                  <a:pt x="286" y="189"/>
                </a:moveTo>
                <a:cubicBezTo>
                  <a:pt x="286" y="189"/>
                  <a:pt x="286" y="189"/>
                  <a:pt x="286" y="189"/>
                </a:cubicBezTo>
                <a:cubicBezTo>
                  <a:pt x="210" y="189"/>
                  <a:pt x="210" y="189"/>
                  <a:pt x="210" y="189"/>
                </a:cubicBezTo>
                <a:moveTo>
                  <a:pt x="19" y="147"/>
                </a:moveTo>
                <a:cubicBezTo>
                  <a:pt x="0" y="147"/>
                  <a:pt x="0" y="147"/>
                  <a:pt x="0" y="147"/>
                </a:cubicBezTo>
                <a:cubicBezTo>
                  <a:pt x="0" y="277"/>
                  <a:pt x="0" y="277"/>
                  <a:pt x="0" y="277"/>
                </a:cubicBezTo>
                <a:cubicBezTo>
                  <a:pt x="106" y="277"/>
                  <a:pt x="106" y="277"/>
                  <a:pt x="106" y="277"/>
                </a:cubicBezTo>
                <a:cubicBezTo>
                  <a:pt x="157" y="277"/>
                  <a:pt x="157" y="277"/>
                  <a:pt x="157" y="277"/>
                </a:cubicBezTo>
                <a:moveTo>
                  <a:pt x="210" y="189"/>
                </a:moveTo>
                <a:cubicBezTo>
                  <a:pt x="210" y="267"/>
                  <a:pt x="210" y="267"/>
                  <a:pt x="210" y="267"/>
                </a:cubicBezTo>
                <a:cubicBezTo>
                  <a:pt x="245" y="252"/>
                  <a:pt x="272" y="224"/>
                  <a:pt x="286" y="189"/>
                </a:cubicBezTo>
                <a:cubicBezTo>
                  <a:pt x="292" y="174"/>
                  <a:pt x="296" y="156"/>
                  <a:pt x="296" y="139"/>
                </a:cubicBezTo>
                <a:cubicBezTo>
                  <a:pt x="296" y="63"/>
                  <a:pt x="235" y="1"/>
                  <a:pt x="159" y="0"/>
                </a:cubicBezTo>
                <a:cubicBezTo>
                  <a:pt x="159" y="0"/>
                  <a:pt x="158" y="0"/>
                  <a:pt x="157" y="0"/>
                </a:cubicBezTo>
                <a:cubicBezTo>
                  <a:pt x="157" y="0"/>
                  <a:pt x="157" y="0"/>
                  <a:pt x="157" y="0"/>
                </a:cubicBezTo>
                <a:cubicBezTo>
                  <a:pt x="101" y="0"/>
                  <a:pt x="52" y="34"/>
                  <a:pt x="31" y="83"/>
                </a:cubicBezTo>
                <a:cubicBezTo>
                  <a:pt x="23" y="100"/>
                  <a:pt x="19" y="119"/>
                  <a:pt x="19" y="139"/>
                </a:cubicBezTo>
                <a:cubicBezTo>
                  <a:pt x="19" y="142"/>
                  <a:pt x="19" y="145"/>
                  <a:pt x="19" y="147"/>
                </a:cubicBezTo>
                <a:cubicBezTo>
                  <a:pt x="105" y="147"/>
                  <a:pt x="105" y="147"/>
                  <a:pt x="105" y="147"/>
                </a:cubicBezTo>
                <a:cubicBezTo>
                  <a:pt x="210" y="147"/>
                  <a:pt x="210" y="147"/>
                  <a:pt x="210" y="147"/>
                </a:cubicBezTo>
                <a:cubicBezTo>
                  <a:pt x="210" y="189"/>
                  <a:pt x="210" y="189"/>
                  <a:pt x="210" y="189"/>
                </a:cubicBezTo>
                <a:moveTo>
                  <a:pt x="157" y="277"/>
                </a:moveTo>
                <a:cubicBezTo>
                  <a:pt x="210" y="277"/>
                  <a:pt x="210" y="277"/>
                  <a:pt x="210" y="277"/>
                </a:cubicBezTo>
                <a:cubicBezTo>
                  <a:pt x="210" y="267"/>
                  <a:pt x="210" y="267"/>
                  <a:pt x="210" y="267"/>
                </a:cubicBezTo>
                <a:moveTo>
                  <a:pt x="57" y="318"/>
                </a:moveTo>
                <a:cubicBezTo>
                  <a:pt x="154" y="318"/>
                  <a:pt x="154" y="318"/>
                  <a:pt x="154" y="318"/>
                </a:cubicBezTo>
                <a:moveTo>
                  <a:pt x="106" y="277"/>
                </a:moveTo>
                <a:cubicBezTo>
                  <a:pt x="106" y="318"/>
                  <a:pt x="106" y="318"/>
                  <a:pt x="106" y="318"/>
                </a:cubicBezTo>
              </a:path>
            </a:pathLst>
          </a:custGeom>
          <a:noFill/>
          <a:ln w="12700" cap="flat">
            <a:solidFill>
              <a:srgbClr val="4B53B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65" name="Rectangle 164">
            <a:extLst>
              <a:ext uri="{FF2B5EF4-FFF2-40B4-BE49-F238E27FC236}">
                <a16:creationId xmlns:a16="http://schemas.microsoft.com/office/drawing/2014/main" id="{EE82EE3A-151C-4F1D-8F57-7BA7D0EAA47F}"/>
              </a:ext>
            </a:extLst>
          </p:cNvPr>
          <p:cNvSpPr/>
          <p:nvPr/>
        </p:nvSpPr>
        <p:spPr bwMode="auto">
          <a:xfrm>
            <a:off x="0" y="6744453"/>
            <a:ext cx="12192000" cy="113547"/>
          </a:xfrm>
          <a:prstGeom prst="rect">
            <a:avLst/>
          </a:pr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57" name="Rectangle 156">
            <a:extLst>
              <a:ext uri="{FF2B5EF4-FFF2-40B4-BE49-F238E27FC236}">
                <a16:creationId xmlns:a16="http://schemas.microsoft.com/office/drawing/2014/main" id="{C2BAF23B-752F-413A-B349-0A0F4284509F}"/>
              </a:ext>
            </a:extLst>
          </p:cNvPr>
          <p:cNvSpPr/>
          <p:nvPr/>
        </p:nvSpPr>
        <p:spPr bwMode="auto">
          <a:xfrm>
            <a:off x="96456" y="1412111"/>
            <a:ext cx="11999088" cy="5353292"/>
          </a:xfrm>
          <a:prstGeom prst="rect">
            <a:avLst/>
          </a:prstGeom>
          <a:no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mn-ea"/>
              <a:cs typeface="Segoe UI" pitchFamily="34" charset="0"/>
            </a:endParaRPr>
          </a:p>
        </p:txBody>
      </p:sp>
      <p:pic>
        <p:nvPicPr>
          <p:cNvPr id="48" name="Picture 47">
            <a:extLst>
              <a:ext uri="{FF2B5EF4-FFF2-40B4-BE49-F238E27FC236}">
                <a16:creationId xmlns:a16="http://schemas.microsoft.com/office/drawing/2014/main" id="{4562178B-9571-4DD6-9838-B891EE1F2A34}"/>
              </a:ext>
            </a:extLst>
          </p:cNvPr>
          <p:cNvPicPr>
            <a:picLocks noChangeAspect="1"/>
          </p:cNvPicPr>
          <p:nvPr/>
        </p:nvPicPr>
        <p:blipFill rotWithShape="1">
          <a:blip r:embed="rId5"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9719366" y="2952270"/>
            <a:ext cx="387529" cy="374511"/>
          </a:xfrm>
          <a:prstGeom prst="rect">
            <a:avLst/>
          </a:prstGeom>
        </p:spPr>
      </p:pic>
    </p:spTree>
    <p:extLst>
      <p:ext uri="{BB962C8B-B14F-4D97-AF65-F5344CB8AC3E}">
        <p14:creationId xmlns:p14="http://schemas.microsoft.com/office/powerpoint/2010/main" val="3966664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down)">
                                      <p:cBhvr>
                                        <p:cTn id="7" dur="500"/>
                                        <p:tgtEl>
                                          <p:spTgt spid="100"/>
                                        </p:tgtEl>
                                      </p:cBhvr>
                                    </p:animEffect>
                                  </p:childTnLst>
                                </p:cTn>
                              </p:par>
                              <p:par>
                                <p:cTn id="8" presetID="22" presetClass="entr" presetSubtype="4" fill="hold"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wipe(down)">
                                      <p:cBhvr>
                                        <p:cTn id="10" dur="500"/>
                                        <p:tgtEl>
                                          <p:spTgt spid="101"/>
                                        </p:tgtEl>
                                      </p:cBhvr>
                                    </p:animEffect>
                                  </p:childTnLst>
                                </p:cTn>
                              </p:par>
                              <p:par>
                                <p:cTn id="11" presetID="22" presetClass="entr" presetSubtype="4" fill="hold"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wipe(down)">
                                      <p:cBhvr>
                                        <p:cTn id="13" dur="500"/>
                                        <p:tgtEl>
                                          <p:spTgt spid="102"/>
                                        </p:tgtEl>
                                      </p:cBhvr>
                                    </p:animEffect>
                                  </p:childTnLst>
                                </p:cTn>
                              </p:par>
                              <p:par>
                                <p:cTn id="14" presetID="22" presetClass="entr" presetSubtype="1" fill="hold" nodeType="withEffect">
                                  <p:stCondLst>
                                    <p:cond delay="500"/>
                                  </p:stCondLst>
                                  <p:childTnLst>
                                    <p:set>
                                      <p:cBhvr>
                                        <p:cTn id="15" dur="1" fill="hold">
                                          <p:stCondLst>
                                            <p:cond delay="0"/>
                                          </p:stCondLst>
                                        </p:cTn>
                                        <p:tgtEl>
                                          <p:spTgt spid="103"/>
                                        </p:tgtEl>
                                        <p:attrNameLst>
                                          <p:attrName>style.visibility</p:attrName>
                                        </p:attrNameLst>
                                      </p:cBhvr>
                                      <p:to>
                                        <p:strVal val="visible"/>
                                      </p:to>
                                    </p:set>
                                    <p:animEffect transition="in" filter="wipe(up)">
                                      <p:cBhvr>
                                        <p:cTn id="16" dur="500"/>
                                        <p:tgtEl>
                                          <p:spTgt spid="103"/>
                                        </p:tgtEl>
                                      </p:cBhvr>
                                    </p:animEffect>
                                  </p:childTnLst>
                                </p:cTn>
                              </p:par>
                              <p:par>
                                <p:cTn id="17" presetID="22" presetClass="entr" presetSubtype="8" fill="hold" nodeType="withEffect">
                                  <p:stCondLst>
                                    <p:cond delay="500"/>
                                  </p:stCondLst>
                                  <p:childTnLst>
                                    <p:set>
                                      <p:cBhvr>
                                        <p:cTn id="18" dur="1" fill="hold">
                                          <p:stCondLst>
                                            <p:cond delay="0"/>
                                          </p:stCondLst>
                                        </p:cTn>
                                        <p:tgtEl>
                                          <p:spTgt spid="104"/>
                                        </p:tgtEl>
                                        <p:attrNameLst>
                                          <p:attrName>style.visibility</p:attrName>
                                        </p:attrNameLst>
                                      </p:cBhvr>
                                      <p:to>
                                        <p:strVal val="visible"/>
                                      </p:to>
                                    </p:set>
                                    <p:animEffect transition="in" filter="wipe(left)">
                                      <p:cBhvr>
                                        <p:cTn id="19" dur="500"/>
                                        <p:tgtEl>
                                          <p:spTgt spid="104"/>
                                        </p:tgtEl>
                                      </p:cBhvr>
                                    </p:animEffect>
                                  </p:childTnLst>
                                </p:cTn>
                              </p:par>
                              <p:par>
                                <p:cTn id="20" presetID="22" presetClass="entr" presetSubtype="4" fill="hold" nodeType="withEffect">
                                  <p:stCondLst>
                                    <p:cond delay="0"/>
                                  </p:stCondLst>
                                  <p:childTnLst>
                                    <p:set>
                                      <p:cBhvr>
                                        <p:cTn id="21" dur="1" fill="hold">
                                          <p:stCondLst>
                                            <p:cond delay="0"/>
                                          </p:stCondLst>
                                        </p:cTn>
                                        <p:tgtEl>
                                          <p:spTgt spid="105"/>
                                        </p:tgtEl>
                                        <p:attrNameLst>
                                          <p:attrName>style.visibility</p:attrName>
                                        </p:attrNameLst>
                                      </p:cBhvr>
                                      <p:to>
                                        <p:strVal val="visible"/>
                                      </p:to>
                                    </p:set>
                                    <p:animEffect transition="in" filter="wipe(down)">
                                      <p:cBhvr>
                                        <p:cTn id="22" dur="500"/>
                                        <p:tgtEl>
                                          <p:spTgt spid="105"/>
                                        </p:tgtEl>
                                      </p:cBhvr>
                                    </p:animEffect>
                                  </p:childTnLst>
                                </p:cTn>
                              </p:par>
                              <p:par>
                                <p:cTn id="23" presetID="22" presetClass="entr" presetSubtype="2" fill="hold" nodeType="with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wipe(right)">
                                      <p:cBhvr>
                                        <p:cTn id="25" dur="500"/>
                                        <p:tgtEl>
                                          <p:spTgt spid="106"/>
                                        </p:tgtEl>
                                      </p:cBhvr>
                                    </p:animEffect>
                                  </p:childTnLst>
                                </p:cTn>
                              </p:par>
                              <p:par>
                                <p:cTn id="26" presetID="22" presetClass="entr" presetSubtype="4" fill="hold" nodeType="withEffect">
                                  <p:stCondLst>
                                    <p:cond delay="250"/>
                                  </p:stCondLst>
                                  <p:childTnLst>
                                    <p:set>
                                      <p:cBhvr>
                                        <p:cTn id="27" dur="1" fill="hold">
                                          <p:stCondLst>
                                            <p:cond delay="0"/>
                                          </p:stCondLst>
                                        </p:cTn>
                                        <p:tgtEl>
                                          <p:spTgt spid="107"/>
                                        </p:tgtEl>
                                        <p:attrNameLst>
                                          <p:attrName>style.visibility</p:attrName>
                                        </p:attrNameLst>
                                      </p:cBhvr>
                                      <p:to>
                                        <p:strVal val="visible"/>
                                      </p:to>
                                    </p:set>
                                    <p:animEffect transition="in" filter="wipe(down)">
                                      <p:cBhvr>
                                        <p:cTn id="28" dur="500"/>
                                        <p:tgtEl>
                                          <p:spTgt spid="107"/>
                                        </p:tgtEl>
                                      </p:cBhvr>
                                    </p:animEffect>
                                  </p:childTnLst>
                                </p:cTn>
                              </p:par>
                              <p:par>
                                <p:cTn id="29" presetID="22" presetClass="entr" presetSubtype="4" fill="hold" nodeType="withEffect">
                                  <p:stCondLst>
                                    <p:cond delay="250"/>
                                  </p:stCondLst>
                                  <p:childTnLst>
                                    <p:set>
                                      <p:cBhvr>
                                        <p:cTn id="30" dur="1" fill="hold">
                                          <p:stCondLst>
                                            <p:cond delay="0"/>
                                          </p:stCondLst>
                                        </p:cTn>
                                        <p:tgtEl>
                                          <p:spTgt spid="108"/>
                                        </p:tgtEl>
                                        <p:attrNameLst>
                                          <p:attrName>style.visibility</p:attrName>
                                        </p:attrNameLst>
                                      </p:cBhvr>
                                      <p:to>
                                        <p:strVal val="visible"/>
                                      </p:to>
                                    </p:set>
                                    <p:animEffect transition="in" filter="wipe(down)">
                                      <p:cBhvr>
                                        <p:cTn id="31" dur="500"/>
                                        <p:tgtEl>
                                          <p:spTgt spid="108"/>
                                        </p:tgtEl>
                                      </p:cBhvr>
                                    </p:animEffect>
                                  </p:childTnLst>
                                </p:cTn>
                              </p:par>
                              <p:par>
                                <p:cTn id="32" presetID="22" presetClass="entr" presetSubtype="8" fill="hold" nodeType="withEffect">
                                  <p:stCondLst>
                                    <p:cond delay="250"/>
                                  </p:stCondLst>
                                  <p:childTnLst>
                                    <p:set>
                                      <p:cBhvr>
                                        <p:cTn id="33" dur="1" fill="hold">
                                          <p:stCondLst>
                                            <p:cond delay="0"/>
                                          </p:stCondLst>
                                        </p:cTn>
                                        <p:tgtEl>
                                          <p:spTgt spid="109"/>
                                        </p:tgtEl>
                                        <p:attrNameLst>
                                          <p:attrName>style.visibility</p:attrName>
                                        </p:attrNameLst>
                                      </p:cBhvr>
                                      <p:to>
                                        <p:strVal val="visible"/>
                                      </p:to>
                                    </p:set>
                                    <p:animEffect transition="in" filter="wipe(left)">
                                      <p:cBhvr>
                                        <p:cTn id="34" dur="500"/>
                                        <p:tgtEl>
                                          <p:spTgt spid="109"/>
                                        </p:tgtEl>
                                      </p:cBhvr>
                                    </p:animEffect>
                                  </p:childTnLst>
                                </p:cTn>
                              </p:par>
                              <p:par>
                                <p:cTn id="35" presetID="22" presetClass="entr" presetSubtype="4" fill="hold" nodeType="withEffect">
                                  <p:stCondLst>
                                    <p:cond delay="250"/>
                                  </p:stCondLst>
                                  <p:childTnLst>
                                    <p:set>
                                      <p:cBhvr>
                                        <p:cTn id="36" dur="1" fill="hold">
                                          <p:stCondLst>
                                            <p:cond delay="0"/>
                                          </p:stCondLst>
                                        </p:cTn>
                                        <p:tgtEl>
                                          <p:spTgt spid="110"/>
                                        </p:tgtEl>
                                        <p:attrNameLst>
                                          <p:attrName>style.visibility</p:attrName>
                                        </p:attrNameLst>
                                      </p:cBhvr>
                                      <p:to>
                                        <p:strVal val="visible"/>
                                      </p:to>
                                    </p:set>
                                    <p:animEffect transition="in" filter="wipe(down)">
                                      <p:cBhvr>
                                        <p:cTn id="37" dur="500"/>
                                        <p:tgtEl>
                                          <p:spTgt spid="110"/>
                                        </p:tgtEl>
                                      </p:cBhvr>
                                    </p:animEffect>
                                  </p:childTnLst>
                                </p:cTn>
                              </p:par>
                              <p:par>
                                <p:cTn id="38" presetID="22" presetClass="entr" presetSubtype="4" fill="hold" nodeType="withEffect">
                                  <p:stCondLst>
                                    <p:cond delay="250"/>
                                  </p:stCondLst>
                                  <p:childTnLst>
                                    <p:set>
                                      <p:cBhvr>
                                        <p:cTn id="39" dur="1" fill="hold">
                                          <p:stCondLst>
                                            <p:cond delay="0"/>
                                          </p:stCondLst>
                                        </p:cTn>
                                        <p:tgtEl>
                                          <p:spTgt spid="119"/>
                                        </p:tgtEl>
                                        <p:attrNameLst>
                                          <p:attrName>style.visibility</p:attrName>
                                        </p:attrNameLst>
                                      </p:cBhvr>
                                      <p:to>
                                        <p:strVal val="visible"/>
                                      </p:to>
                                    </p:set>
                                    <p:animEffect transition="in" filter="wipe(down)">
                                      <p:cBhvr>
                                        <p:cTn id="40" dur="500"/>
                                        <p:tgtEl>
                                          <p:spTgt spid="119"/>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98"/>
                                        </p:tgtEl>
                                        <p:attrNameLst>
                                          <p:attrName>style.visibility</p:attrName>
                                        </p:attrNameLst>
                                      </p:cBhvr>
                                      <p:to>
                                        <p:strVal val="visible"/>
                                      </p:to>
                                    </p:set>
                                    <p:animEffect transition="in" filter="fade">
                                      <p:cBhvr>
                                        <p:cTn id="44" dur="500"/>
                                        <p:tgtEl>
                                          <p:spTgt spid="98"/>
                                        </p:tgtEl>
                                      </p:cBhvr>
                                    </p:animEffect>
                                  </p:childTnLst>
                                </p:cTn>
                              </p:par>
                              <p:par>
                                <p:cTn id="45" presetID="10" presetClass="entr" presetSubtype="0" fill="hold" grpId="0" nodeType="withEffect">
                                  <p:stCondLst>
                                    <p:cond delay="250"/>
                                  </p:stCondLst>
                                  <p:childTnLst>
                                    <p:set>
                                      <p:cBhvr>
                                        <p:cTn id="46" dur="1" fill="hold">
                                          <p:stCondLst>
                                            <p:cond delay="0"/>
                                          </p:stCondLst>
                                        </p:cTn>
                                        <p:tgtEl>
                                          <p:spTgt spid="94"/>
                                        </p:tgtEl>
                                        <p:attrNameLst>
                                          <p:attrName>style.visibility</p:attrName>
                                        </p:attrNameLst>
                                      </p:cBhvr>
                                      <p:to>
                                        <p:strVal val="visible"/>
                                      </p:to>
                                    </p:set>
                                    <p:animEffect transition="in" filter="fade">
                                      <p:cBhvr>
                                        <p:cTn id="47" dur="500"/>
                                        <p:tgtEl>
                                          <p:spTgt spid="94"/>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97"/>
                                        </p:tgtEl>
                                        <p:attrNameLst>
                                          <p:attrName>style.visibility</p:attrName>
                                        </p:attrNameLst>
                                      </p:cBhvr>
                                      <p:to>
                                        <p:strVal val="visible"/>
                                      </p:to>
                                    </p:set>
                                    <p:animEffect transition="in" filter="fade">
                                      <p:cBhvr>
                                        <p:cTn id="50" dur="500"/>
                                        <p:tgtEl>
                                          <p:spTgt spid="97"/>
                                        </p:tgtEl>
                                      </p:cBhvr>
                                    </p:animEffect>
                                  </p:childTnLst>
                                </p:cTn>
                              </p:par>
                              <p:par>
                                <p:cTn id="51" presetID="10" presetClass="entr" presetSubtype="0" fill="hold" grpId="0" nodeType="withEffect">
                                  <p:stCondLst>
                                    <p:cond delay="750"/>
                                  </p:stCondLst>
                                  <p:childTnLst>
                                    <p:set>
                                      <p:cBhvr>
                                        <p:cTn id="52" dur="1" fill="hold">
                                          <p:stCondLst>
                                            <p:cond delay="0"/>
                                          </p:stCondLst>
                                        </p:cTn>
                                        <p:tgtEl>
                                          <p:spTgt spid="99"/>
                                        </p:tgtEl>
                                        <p:attrNameLst>
                                          <p:attrName>style.visibility</p:attrName>
                                        </p:attrNameLst>
                                      </p:cBhvr>
                                      <p:to>
                                        <p:strVal val="visible"/>
                                      </p:to>
                                    </p:set>
                                    <p:animEffect transition="in" filter="fade">
                                      <p:cBhvr>
                                        <p:cTn id="53" dur="500"/>
                                        <p:tgtEl>
                                          <p:spTgt spid="99"/>
                                        </p:tgtEl>
                                      </p:cBhvr>
                                    </p:animEffect>
                                  </p:childTnLst>
                                </p:cTn>
                              </p:par>
                              <p:par>
                                <p:cTn id="54" presetID="10" presetClass="entr" presetSubtype="0" fill="hold" grpId="0" nodeType="withEffect">
                                  <p:stCondLst>
                                    <p:cond delay="100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500"/>
                                        <p:tgtEl>
                                          <p:spTgt spid="95"/>
                                        </p:tgtEl>
                                      </p:cBhvr>
                                    </p:animEffect>
                                  </p:childTnLst>
                                </p:cTn>
                              </p:par>
                              <p:par>
                                <p:cTn id="57" presetID="10" presetClass="entr" presetSubtype="0" fill="hold" grpId="0" nodeType="withEffect">
                                  <p:stCondLst>
                                    <p:cond delay="1250"/>
                                  </p:stCondLst>
                                  <p:childTnLst>
                                    <p:set>
                                      <p:cBhvr>
                                        <p:cTn id="58" dur="1" fill="hold">
                                          <p:stCondLst>
                                            <p:cond delay="0"/>
                                          </p:stCondLst>
                                        </p:cTn>
                                        <p:tgtEl>
                                          <p:spTgt spid="96"/>
                                        </p:tgtEl>
                                        <p:attrNameLst>
                                          <p:attrName>style.visibility</p:attrName>
                                        </p:attrNameLst>
                                      </p:cBhvr>
                                      <p:to>
                                        <p:strVal val="visible"/>
                                      </p:to>
                                    </p:set>
                                    <p:animEffect transition="in" filter="fade">
                                      <p:cBhvr>
                                        <p:cTn id="59" dur="500"/>
                                        <p:tgtEl>
                                          <p:spTgt spid="96"/>
                                        </p:tgtEl>
                                      </p:cBhvr>
                                    </p:animEffect>
                                  </p:childTnLst>
                                </p:cTn>
                              </p:par>
                            </p:childTnLst>
                          </p:cTn>
                        </p:par>
                        <p:par>
                          <p:cTn id="60" fill="hold">
                            <p:stCondLst>
                              <p:cond delay="2750"/>
                            </p:stCondLst>
                            <p:childTnLst>
                              <p:par>
                                <p:cTn id="61" presetID="2" presetClass="entr" presetSubtype="4" decel="100000" fill="hold" nodeType="afterEffect">
                                  <p:stCondLst>
                                    <p:cond delay="0"/>
                                  </p:stCondLst>
                                  <p:childTnLst>
                                    <p:set>
                                      <p:cBhvr>
                                        <p:cTn id="62" dur="1" fill="hold">
                                          <p:stCondLst>
                                            <p:cond delay="0"/>
                                          </p:stCondLst>
                                        </p:cTn>
                                        <p:tgtEl>
                                          <p:spTgt spid="111"/>
                                        </p:tgtEl>
                                        <p:attrNameLst>
                                          <p:attrName>style.visibility</p:attrName>
                                        </p:attrNameLst>
                                      </p:cBhvr>
                                      <p:to>
                                        <p:strVal val="visible"/>
                                      </p:to>
                                    </p:set>
                                    <p:anim calcmode="lin" valueType="num">
                                      <p:cBhvr additive="base">
                                        <p:cTn id="63" dur="750" fill="hold"/>
                                        <p:tgtEl>
                                          <p:spTgt spid="111"/>
                                        </p:tgtEl>
                                        <p:attrNameLst>
                                          <p:attrName>ppt_x</p:attrName>
                                        </p:attrNameLst>
                                      </p:cBhvr>
                                      <p:tavLst>
                                        <p:tav tm="0">
                                          <p:val>
                                            <p:strVal val="#ppt_x"/>
                                          </p:val>
                                        </p:tav>
                                        <p:tav tm="100000">
                                          <p:val>
                                            <p:strVal val="#ppt_x"/>
                                          </p:val>
                                        </p:tav>
                                      </p:tavLst>
                                    </p:anim>
                                    <p:anim calcmode="lin" valueType="num">
                                      <p:cBhvr additive="base">
                                        <p:cTn id="64" dur="750" fill="hold"/>
                                        <p:tgtEl>
                                          <p:spTgt spid="111"/>
                                        </p:tgtEl>
                                        <p:attrNameLst>
                                          <p:attrName>ppt_y</p:attrName>
                                        </p:attrNameLst>
                                      </p:cBhvr>
                                      <p:tavLst>
                                        <p:tav tm="0">
                                          <p:val>
                                            <p:strVal val="1+#ppt_h/2"/>
                                          </p:val>
                                        </p:tav>
                                        <p:tav tm="100000">
                                          <p:val>
                                            <p:strVal val="#ppt_y"/>
                                          </p:val>
                                        </p:tav>
                                      </p:tavLst>
                                    </p:anim>
                                  </p:childTnLst>
                                </p:cTn>
                              </p:par>
                              <p:par>
                                <p:cTn id="65" presetID="22" presetClass="entr" presetSubtype="4" fill="hold" nodeType="withEffect">
                                  <p:stCondLst>
                                    <p:cond delay="250"/>
                                  </p:stCondLst>
                                  <p:childTnLst>
                                    <p:set>
                                      <p:cBhvr>
                                        <p:cTn id="66" dur="1" fill="hold">
                                          <p:stCondLst>
                                            <p:cond delay="0"/>
                                          </p:stCondLst>
                                        </p:cTn>
                                        <p:tgtEl>
                                          <p:spTgt spid="155"/>
                                        </p:tgtEl>
                                        <p:attrNameLst>
                                          <p:attrName>style.visibility</p:attrName>
                                        </p:attrNameLst>
                                      </p:cBhvr>
                                      <p:to>
                                        <p:strVal val="visible"/>
                                      </p:to>
                                    </p:set>
                                    <p:animEffect transition="in" filter="wipe(down)">
                                      <p:cBhvr>
                                        <p:cTn id="67" dur="500"/>
                                        <p:tgtEl>
                                          <p:spTgt spid="155"/>
                                        </p:tgtEl>
                                      </p:cBhvr>
                                    </p:animEffect>
                                  </p:childTnLst>
                                </p:cTn>
                              </p:par>
                              <p:par>
                                <p:cTn id="68" presetID="22" presetClass="entr" presetSubtype="4" fill="hold" nodeType="withEffect">
                                  <p:stCondLst>
                                    <p:cond delay="0"/>
                                  </p:stCondLst>
                                  <p:childTnLst>
                                    <p:set>
                                      <p:cBhvr>
                                        <p:cTn id="69" dur="1" fill="hold">
                                          <p:stCondLst>
                                            <p:cond delay="0"/>
                                          </p:stCondLst>
                                        </p:cTn>
                                        <p:tgtEl>
                                          <p:spTgt spid="156"/>
                                        </p:tgtEl>
                                        <p:attrNameLst>
                                          <p:attrName>style.visibility</p:attrName>
                                        </p:attrNameLst>
                                      </p:cBhvr>
                                      <p:to>
                                        <p:strVal val="visible"/>
                                      </p:to>
                                    </p:set>
                                    <p:animEffect transition="in" filter="wipe(down)">
                                      <p:cBhvr>
                                        <p:cTn id="70"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8" grpId="0"/>
      <p:bldP spid="9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2C9DFDC-F0DD-4EEC-8F41-85278A48A895}"/>
              </a:ext>
            </a:extLst>
          </p:cNvPr>
          <p:cNvSpPr/>
          <p:nvPr/>
        </p:nvSpPr>
        <p:spPr bwMode="auto">
          <a:xfrm>
            <a:off x="585218" y="5069712"/>
            <a:ext cx="11050522" cy="1277748"/>
          </a:xfrm>
          <a:prstGeom prst="rect">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 name="Rectangle 4">
            <a:extLst>
              <a:ext uri="{FF2B5EF4-FFF2-40B4-BE49-F238E27FC236}">
                <a16:creationId xmlns:a16="http://schemas.microsoft.com/office/drawing/2014/main" id="{16714AF9-ECEF-4C78-A141-D13B1460468D}"/>
              </a:ext>
            </a:extLst>
          </p:cNvPr>
          <p:cNvSpPr/>
          <p:nvPr/>
        </p:nvSpPr>
        <p:spPr bwMode="auto">
          <a:xfrm>
            <a:off x="2" y="3342639"/>
            <a:ext cx="12191998" cy="1157923"/>
          </a:xfrm>
          <a:prstGeom prst="rect">
            <a:avLst/>
          </a:prstGeom>
          <a:solidFill>
            <a:srgbClr val="4B53BC"/>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53" name="Rectangle 52">
            <a:extLst>
              <a:ext uri="{FF2B5EF4-FFF2-40B4-BE49-F238E27FC236}">
                <a16:creationId xmlns:a16="http://schemas.microsoft.com/office/drawing/2014/main" id="{EFA3266F-B7B1-4DFE-83A3-EAAFF5E758E5}"/>
              </a:ext>
            </a:extLst>
          </p:cNvPr>
          <p:cNvSpPr/>
          <p:nvPr/>
        </p:nvSpPr>
        <p:spPr bwMode="auto">
          <a:xfrm>
            <a:off x="585218" y="1436687"/>
            <a:ext cx="11021566" cy="422675"/>
          </a:xfrm>
          <a:prstGeom prst="rect">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 name="Rectangle 5">
            <a:extLst>
              <a:ext uri="{FF2B5EF4-FFF2-40B4-BE49-F238E27FC236}">
                <a16:creationId xmlns:a16="http://schemas.microsoft.com/office/drawing/2014/main" id="{64A92953-E7B0-4B70-8E79-29A7E55FC715}"/>
              </a:ext>
            </a:extLst>
          </p:cNvPr>
          <p:cNvSpPr/>
          <p:nvPr/>
        </p:nvSpPr>
        <p:spPr bwMode="auto">
          <a:xfrm>
            <a:off x="585218" y="1436687"/>
            <a:ext cx="11021566" cy="2961693"/>
          </a:xfrm>
          <a:prstGeom prst="rect">
            <a:avLst/>
          </a:prstGeom>
          <a:noFill/>
          <a:ln w="6350">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 name="Title 1">
            <a:extLst>
              <a:ext uri="{FF2B5EF4-FFF2-40B4-BE49-F238E27FC236}">
                <a16:creationId xmlns:a16="http://schemas.microsoft.com/office/drawing/2014/main" id="{A592C144-A1F2-4EB3-8044-D1BE98A283B4}"/>
              </a:ext>
            </a:extLst>
          </p:cNvPr>
          <p:cNvSpPr>
            <a:spLocks noGrp="1"/>
          </p:cNvSpPr>
          <p:nvPr>
            <p:ph type="title"/>
          </p:nvPr>
        </p:nvSpPr>
        <p:spPr/>
        <p:txBody>
          <a:bodyPr/>
          <a:lstStyle/>
          <a:p>
            <a:r>
              <a:rPr lang="en-US">
                <a:solidFill>
                  <a:srgbClr val="4B53BC"/>
                </a:solidFill>
              </a:rPr>
              <a:t>Microsoft Teams Devices</a:t>
            </a:r>
          </a:p>
        </p:txBody>
      </p:sp>
      <p:sp>
        <p:nvSpPr>
          <p:cNvPr id="7" name="Title 3">
            <a:extLst>
              <a:ext uri="{FF2B5EF4-FFF2-40B4-BE49-F238E27FC236}">
                <a16:creationId xmlns:a16="http://schemas.microsoft.com/office/drawing/2014/main" id="{A589A7F1-21B3-4791-8ECF-76F283FD3F8B}"/>
              </a:ext>
            </a:extLst>
          </p:cNvPr>
          <p:cNvSpPr txBox="1">
            <a:spLocks/>
          </p:cNvSpPr>
          <p:nvPr/>
        </p:nvSpPr>
        <p:spPr>
          <a:xfrm>
            <a:off x="665481" y="3483576"/>
            <a:ext cx="1577070" cy="827094"/>
          </a:xfrm>
          <a:prstGeom prst="rect">
            <a:avLst/>
          </a:prstGeom>
        </p:spPr>
        <p:txBody>
          <a:bodyPr vert="horz" wrap="square" lIns="0" tIns="0" rIns="0" bIns="0" rtlCol="0" anchor="t">
            <a:noAutofit/>
          </a:bodyPr>
          <a:lstStyle>
            <a:defPPr>
              <a:defRPr lang="en-US"/>
            </a:defPPr>
            <a:lvl1pPr lvl="0" algn="ctr" defTabSz="913825" fontAlgn="base">
              <a:spcBef>
                <a:spcPct val="0"/>
              </a:spcBef>
              <a:spcAft>
                <a:spcPts val="300"/>
              </a:spcAft>
              <a:defRPr sz="1200">
                <a:solidFill>
                  <a:srgbClr val="2F2F2F"/>
                </a:solidFill>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marL="0" marR="0" lvl="0" indent="0" algn="ctr" defTabSz="913825" rtl="0" eaLnBrk="1" fontAlgn="base" latinLnBrk="0" hangingPunct="1">
              <a:lnSpc>
                <a:spcPct val="100000"/>
              </a:lnSpc>
              <a:spcBef>
                <a:spcPct val="0"/>
              </a:spcBef>
              <a:spcAft>
                <a:spcPts val="3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Segoe UI Semibold"/>
                <a:ea typeface="+mn-ea"/>
                <a:cs typeface="+mn-cs"/>
              </a:rPr>
              <a:t>Mobile </a:t>
            </a:r>
            <a:br>
              <a:rPr kumimoji="0" lang="en-US" sz="1600" b="0" i="0" u="none" strike="noStrike" kern="1200" cap="none" spc="0" normalizeH="0" baseline="0" noProof="0">
                <a:ln>
                  <a:noFill/>
                </a:ln>
                <a:solidFill>
                  <a:srgbClr val="FFFFFF"/>
                </a:solidFill>
                <a:effectLst/>
                <a:uLnTx/>
                <a:uFillTx/>
                <a:latin typeface="Segoe UI Semibold"/>
                <a:ea typeface="+mn-ea"/>
                <a:cs typeface="+mn-cs"/>
              </a:rPr>
            </a:br>
            <a:r>
              <a:rPr kumimoji="0" lang="en-US" sz="1600" b="0" i="0" u="none" strike="noStrike" kern="1200" cap="none" spc="0" normalizeH="0" baseline="0" noProof="0">
                <a:ln>
                  <a:noFill/>
                </a:ln>
                <a:solidFill>
                  <a:srgbClr val="FFFFFF"/>
                </a:solidFill>
                <a:effectLst/>
                <a:uLnTx/>
                <a:uFillTx/>
                <a:latin typeface="Segoe UI Semibold"/>
                <a:ea typeface="+mn-ea"/>
                <a:cs typeface="+mn-cs"/>
              </a:rPr>
              <a:t>devices</a:t>
            </a:r>
          </a:p>
        </p:txBody>
      </p:sp>
      <p:sp>
        <p:nvSpPr>
          <p:cNvPr id="8" name="Title 3">
            <a:extLst>
              <a:ext uri="{FF2B5EF4-FFF2-40B4-BE49-F238E27FC236}">
                <a16:creationId xmlns:a16="http://schemas.microsoft.com/office/drawing/2014/main" id="{1D1E09E3-8BF0-4DA6-8467-55BA092BF244}"/>
              </a:ext>
            </a:extLst>
          </p:cNvPr>
          <p:cNvSpPr txBox="1">
            <a:spLocks/>
          </p:cNvSpPr>
          <p:nvPr/>
        </p:nvSpPr>
        <p:spPr>
          <a:xfrm>
            <a:off x="2522275" y="3483576"/>
            <a:ext cx="1577070" cy="827094"/>
          </a:xfrm>
          <a:prstGeom prst="rect">
            <a:avLst/>
          </a:prstGeom>
        </p:spPr>
        <p:txBody>
          <a:bodyPr vert="horz" wrap="square" lIns="0" tIns="0" rIns="0" bIns="0" rtlCol="0" anchor="t">
            <a:noAutofit/>
          </a:bodyPr>
          <a:lstStyle>
            <a:defPPr>
              <a:defRPr lang="en-US"/>
            </a:defPPr>
            <a:lvl1pPr lvl="0" algn="ctr" defTabSz="913825" fontAlgn="base">
              <a:spcBef>
                <a:spcPct val="0"/>
              </a:spcBef>
              <a:spcAft>
                <a:spcPts val="300"/>
              </a:spcAft>
              <a:defRPr sz="1200">
                <a:solidFill>
                  <a:srgbClr val="2F2F2F"/>
                </a:solidFill>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marL="0" marR="0" lvl="0" indent="0" algn="ctr" defTabSz="913825" rtl="0" eaLnBrk="1" fontAlgn="base" latinLnBrk="0" hangingPunct="1">
              <a:lnSpc>
                <a:spcPct val="100000"/>
              </a:lnSpc>
              <a:spcBef>
                <a:spcPct val="0"/>
              </a:spcBef>
              <a:spcAft>
                <a:spcPts val="3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Segoe UI Semibold"/>
                <a:ea typeface="+mn-ea"/>
                <a:cs typeface="+mn-cs"/>
              </a:rPr>
              <a:t>Personal </a:t>
            </a:r>
            <a:br>
              <a:rPr kumimoji="0" lang="en-US" sz="1600" b="0" i="0" u="none" strike="noStrike" kern="1200" cap="none" spc="0" normalizeH="0" baseline="0" noProof="0">
                <a:ln>
                  <a:noFill/>
                </a:ln>
                <a:solidFill>
                  <a:srgbClr val="FFFFFF"/>
                </a:solidFill>
                <a:effectLst/>
                <a:uLnTx/>
                <a:uFillTx/>
                <a:latin typeface="Segoe UI Semibold"/>
                <a:ea typeface="+mn-ea"/>
                <a:cs typeface="+mn-cs"/>
              </a:rPr>
            </a:br>
            <a:r>
              <a:rPr kumimoji="0" lang="en-US" sz="1600" b="0" i="0" u="none" strike="noStrike" kern="1200" cap="none" spc="0" normalizeH="0" baseline="0" noProof="0">
                <a:ln>
                  <a:noFill/>
                </a:ln>
                <a:solidFill>
                  <a:srgbClr val="FFFFFF"/>
                </a:solidFill>
                <a:effectLst/>
                <a:uLnTx/>
                <a:uFillTx/>
                <a:latin typeface="Segoe UI Semibold"/>
                <a:ea typeface="+mn-ea"/>
                <a:cs typeface="+mn-cs"/>
              </a:rPr>
              <a:t>computers</a:t>
            </a:r>
          </a:p>
        </p:txBody>
      </p:sp>
      <p:sp>
        <p:nvSpPr>
          <p:cNvPr id="9" name="Title 3">
            <a:extLst>
              <a:ext uri="{FF2B5EF4-FFF2-40B4-BE49-F238E27FC236}">
                <a16:creationId xmlns:a16="http://schemas.microsoft.com/office/drawing/2014/main" id="{A48DA0A6-8C6D-4F3C-9FD9-95599EF1D407}"/>
              </a:ext>
            </a:extLst>
          </p:cNvPr>
          <p:cNvSpPr txBox="1">
            <a:spLocks/>
          </p:cNvSpPr>
          <p:nvPr/>
        </p:nvSpPr>
        <p:spPr>
          <a:xfrm>
            <a:off x="6235863" y="3483576"/>
            <a:ext cx="1577070" cy="827094"/>
          </a:xfrm>
          <a:prstGeom prst="rect">
            <a:avLst/>
          </a:prstGeom>
        </p:spPr>
        <p:txBody>
          <a:bodyPr vert="horz" wrap="square" lIns="0" tIns="0" rIns="0" bIns="0" rtlCol="0" anchor="t">
            <a:noAutofit/>
          </a:bodyPr>
          <a:lstStyle>
            <a:defPPr>
              <a:defRPr lang="en-US"/>
            </a:defPPr>
            <a:lvl1pPr lvl="0" algn="ctr" defTabSz="913825" fontAlgn="base">
              <a:spcBef>
                <a:spcPct val="0"/>
              </a:spcBef>
              <a:spcAft>
                <a:spcPts val="300"/>
              </a:spcAft>
              <a:defRPr sz="1200">
                <a:solidFill>
                  <a:srgbClr val="2F2F2F"/>
                </a:solidFill>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marL="0" marR="0" lvl="0" indent="0" algn="ctr" defTabSz="913825" rtl="0" eaLnBrk="1" fontAlgn="base" latinLnBrk="0" hangingPunct="1">
              <a:lnSpc>
                <a:spcPct val="100000"/>
              </a:lnSpc>
              <a:spcBef>
                <a:spcPct val="0"/>
              </a:spcBef>
              <a:spcAft>
                <a:spcPts val="3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Segoe UI Semibold"/>
                <a:ea typeface="+mn-ea"/>
                <a:cs typeface="+mn-cs"/>
              </a:rPr>
              <a:t>All-in-one collaboration devices</a:t>
            </a:r>
          </a:p>
        </p:txBody>
      </p:sp>
      <p:sp>
        <p:nvSpPr>
          <p:cNvPr id="10" name="Title 3">
            <a:extLst>
              <a:ext uri="{FF2B5EF4-FFF2-40B4-BE49-F238E27FC236}">
                <a16:creationId xmlns:a16="http://schemas.microsoft.com/office/drawing/2014/main" id="{96FFFC46-72AE-4CD9-B479-B6CFC13832DD}"/>
              </a:ext>
            </a:extLst>
          </p:cNvPr>
          <p:cNvSpPr txBox="1">
            <a:spLocks/>
          </p:cNvSpPr>
          <p:nvPr/>
        </p:nvSpPr>
        <p:spPr>
          <a:xfrm>
            <a:off x="9949451" y="3483576"/>
            <a:ext cx="1577070" cy="827094"/>
          </a:xfrm>
          <a:prstGeom prst="rect">
            <a:avLst/>
          </a:prstGeom>
        </p:spPr>
        <p:txBody>
          <a:bodyPr vert="horz" wrap="square" lIns="0" tIns="0" rIns="0" bIns="0" rtlCol="0" anchor="t">
            <a:noAutofit/>
          </a:bodyPr>
          <a:lstStyle>
            <a:defPPr>
              <a:defRPr lang="en-US"/>
            </a:defPPr>
            <a:lvl1pPr lvl="0" algn="ctr" defTabSz="913825" fontAlgn="base">
              <a:spcBef>
                <a:spcPct val="0"/>
              </a:spcBef>
              <a:spcAft>
                <a:spcPts val="300"/>
              </a:spcAft>
              <a:defRPr sz="1200">
                <a:solidFill>
                  <a:srgbClr val="2F2F2F"/>
                </a:solidFill>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marL="0" marR="0" lvl="0" indent="0" algn="ctr" defTabSz="913825" rtl="0" eaLnBrk="1" fontAlgn="base" latinLnBrk="0" hangingPunct="1">
              <a:lnSpc>
                <a:spcPct val="100000"/>
              </a:lnSpc>
              <a:spcBef>
                <a:spcPct val="0"/>
              </a:spcBef>
              <a:spcAft>
                <a:spcPts val="3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Segoe UI Semibold"/>
                <a:ea typeface="+mn-ea"/>
                <a:cs typeface="+mn-cs"/>
              </a:rPr>
              <a:t>Large screen</a:t>
            </a:r>
            <a:br>
              <a:rPr kumimoji="0" lang="en-US" sz="1600" b="0" i="0" u="none" strike="noStrike" kern="1200" cap="none" spc="0" normalizeH="0" baseline="0" noProof="0">
                <a:ln>
                  <a:noFill/>
                </a:ln>
                <a:solidFill>
                  <a:srgbClr val="FFFFFF"/>
                </a:solidFill>
                <a:effectLst/>
                <a:uLnTx/>
                <a:uFillTx/>
                <a:latin typeface="Segoe UI Semibold"/>
                <a:ea typeface="+mn-ea"/>
                <a:cs typeface="+mn-cs"/>
              </a:rPr>
            </a:br>
            <a:r>
              <a:rPr kumimoji="0" lang="en-US" sz="1600" b="0" i="0" u="none" strike="noStrike" kern="1200" cap="none" spc="0" normalizeH="0" baseline="0" noProof="0">
                <a:ln>
                  <a:noFill/>
                </a:ln>
                <a:solidFill>
                  <a:srgbClr val="FFFFFF"/>
                </a:solidFill>
                <a:effectLst/>
                <a:uLnTx/>
                <a:uFillTx/>
                <a:latin typeface="Segoe UI Semibold"/>
                <a:ea typeface="+mn-ea"/>
                <a:cs typeface="+mn-cs"/>
              </a:rPr>
              <a:t>interactive displays  </a:t>
            </a:r>
          </a:p>
        </p:txBody>
      </p:sp>
      <p:sp>
        <p:nvSpPr>
          <p:cNvPr id="11" name="Title 3">
            <a:extLst>
              <a:ext uri="{FF2B5EF4-FFF2-40B4-BE49-F238E27FC236}">
                <a16:creationId xmlns:a16="http://schemas.microsoft.com/office/drawing/2014/main" id="{9084B193-B2FE-4AC6-9532-479C36EA4ECF}"/>
              </a:ext>
            </a:extLst>
          </p:cNvPr>
          <p:cNvSpPr txBox="1">
            <a:spLocks/>
          </p:cNvSpPr>
          <p:nvPr/>
        </p:nvSpPr>
        <p:spPr>
          <a:xfrm>
            <a:off x="4361128" y="3483576"/>
            <a:ext cx="1612952" cy="827094"/>
          </a:xfrm>
          <a:prstGeom prst="rect">
            <a:avLst/>
          </a:prstGeom>
        </p:spPr>
        <p:txBody>
          <a:bodyPr vert="horz" wrap="square" lIns="0" tIns="0" rIns="0" bIns="0" rtlCol="0" anchor="t">
            <a:noAutofit/>
          </a:bodyPr>
          <a:lstStyle>
            <a:defPPr>
              <a:defRPr lang="en-US"/>
            </a:defPPr>
            <a:lvl1pPr lvl="0" algn="ctr" defTabSz="913825" fontAlgn="base">
              <a:spcBef>
                <a:spcPct val="0"/>
              </a:spcBef>
              <a:spcAft>
                <a:spcPts val="300"/>
              </a:spcAft>
              <a:defRPr sz="1200">
                <a:solidFill>
                  <a:srgbClr val="2F2F2F"/>
                </a:solidFill>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marL="0" marR="0" lvl="0" indent="0" algn="ctr" defTabSz="913825" rtl="0" eaLnBrk="1" fontAlgn="base" latinLnBrk="0" hangingPunct="1">
              <a:lnSpc>
                <a:spcPct val="100000"/>
              </a:lnSpc>
              <a:spcBef>
                <a:spcPct val="0"/>
              </a:spcBef>
              <a:spcAft>
                <a:spcPts val="3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Segoe UI Semibold"/>
                <a:ea typeface="+mn-ea"/>
                <a:cs typeface="+mn-cs"/>
              </a:rPr>
              <a:t>Desk phones and </a:t>
            </a:r>
            <a:br>
              <a:rPr kumimoji="0" lang="en-US" sz="1600" b="0" i="0" u="none" strike="noStrike" kern="1200" cap="none" spc="0" normalizeH="0" baseline="0" noProof="0">
                <a:ln>
                  <a:noFill/>
                </a:ln>
                <a:solidFill>
                  <a:srgbClr val="FFFFFF"/>
                </a:solidFill>
                <a:effectLst/>
                <a:uLnTx/>
                <a:uFillTx/>
                <a:latin typeface="Segoe UI Semibold"/>
                <a:ea typeface="+mn-ea"/>
                <a:cs typeface="+mn-cs"/>
              </a:rPr>
            </a:br>
            <a:r>
              <a:rPr kumimoji="0" lang="en-US" sz="1600" b="0" i="0" u="none" strike="noStrike" kern="1200" cap="none" spc="0" normalizeH="0" baseline="0" noProof="0">
                <a:ln>
                  <a:noFill/>
                </a:ln>
                <a:solidFill>
                  <a:srgbClr val="FFFFFF"/>
                </a:solidFill>
                <a:effectLst/>
                <a:uLnTx/>
                <a:uFillTx/>
                <a:latin typeface="Segoe UI Semibold"/>
                <a:ea typeface="+mn-ea"/>
                <a:cs typeface="+mn-cs"/>
              </a:rPr>
              <a:t>peripherals</a:t>
            </a:r>
          </a:p>
        </p:txBody>
      </p:sp>
      <p:sp>
        <p:nvSpPr>
          <p:cNvPr id="12" name="Title 3">
            <a:extLst>
              <a:ext uri="{FF2B5EF4-FFF2-40B4-BE49-F238E27FC236}">
                <a16:creationId xmlns:a16="http://schemas.microsoft.com/office/drawing/2014/main" id="{5858AE8D-BD62-46B2-888A-1C1D90C27150}"/>
              </a:ext>
            </a:extLst>
          </p:cNvPr>
          <p:cNvSpPr txBox="1">
            <a:spLocks/>
          </p:cNvSpPr>
          <p:nvPr/>
        </p:nvSpPr>
        <p:spPr>
          <a:xfrm>
            <a:off x="8092657" y="3483576"/>
            <a:ext cx="1577070" cy="827094"/>
          </a:xfrm>
          <a:prstGeom prst="rect">
            <a:avLst/>
          </a:prstGeom>
        </p:spPr>
        <p:txBody>
          <a:bodyPr vert="horz" wrap="square" lIns="0" tIns="0" rIns="0" bIns="0" rtlCol="0" anchor="t">
            <a:noAutofit/>
          </a:bodyPr>
          <a:lstStyle>
            <a:defPPr>
              <a:defRPr lang="en-US"/>
            </a:defPPr>
            <a:lvl1pPr lvl="0" algn="ctr" defTabSz="913825" fontAlgn="base">
              <a:spcBef>
                <a:spcPct val="0"/>
              </a:spcBef>
              <a:spcAft>
                <a:spcPts val="300"/>
              </a:spcAft>
              <a:defRPr sz="1200">
                <a:solidFill>
                  <a:srgbClr val="2F2F2F"/>
                </a:solidFill>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marL="0" marR="0" lvl="0" indent="0" algn="ctr" defTabSz="913825" rtl="0" eaLnBrk="1" fontAlgn="base" latinLnBrk="0" hangingPunct="1">
              <a:lnSpc>
                <a:spcPct val="100000"/>
              </a:lnSpc>
              <a:spcBef>
                <a:spcPct val="0"/>
              </a:spcBef>
              <a:spcAft>
                <a:spcPts val="3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Segoe UI Semibold"/>
                <a:ea typeface="+mn-ea"/>
                <a:cs typeface="+mn-cs"/>
              </a:rPr>
              <a:t>Teams </a:t>
            </a:r>
            <a:br>
              <a:rPr kumimoji="0" lang="en-US" sz="1600" b="0" i="0" u="none" strike="noStrike" kern="1200" cap="none" spc="0" normalizeH="0" baseline="0" noProof="0">
                <a:ln>
                  <a:noFill/>
                </a:ln>
                <a:solidFill>
                  <a:srgbClr val="FFFFFF"/>
                </a:solidFill>
                <a:effectLst/>
                <a:uLnTx/>
                <a:uFillTx/>
                <a:latin typeface="Segoe UI Semibold"/>
                <a:ea typeface="+mn-ea"/>
                <a:cs typeface="+mn-cs"/>
              </a:rPr>
            </a:br>
            <a:r>
              <a:rPr kumimoji="0" lang="en-US" sz="1600" b="0" i="0" u="none" strike="noStrike" kern="1200" cap="none" spc="0" normalizeH="0" baseline="0" noProof="0">
                <a:ln>
                  <a:noFill/>
                </a:ln>
                <a:solidFill>
                  <a:srgbClr val="FFFFFF"/>
                </a:solidFill>
                <a:effectLst/>
                <a:uLnTx/>
                <a:uFillTx/>
                <a:latin typeface="Segoe UI Semibold"/>
                <a:ea typeface="+mn-ea"/>
                <a:cs typeface="+mn-cs"/>
              </a:rPr>
              <a:t>Rooms</a:t>
            </a:r>
          </a:p>
        </p:txBody>
      </p:sp>
      <p:cxnSp>
        <p:nvCxnSpPr>
          <p:cNvPr id="17" name="Straight Connector 16">
            <a:extLst>
              <a:ext uri="{FF2B5EF4-FFF2-40B4-BE49-F238E27FC236}">
                <a16:creationId xmlns:a16="http://schemas.microsoft.com/office/drawing/2014/main" id="{894B6844-CACA-403E-9F93-B0B02563B563}"/>
              </a:ext>
            </a:extLst>
          </p:cNvPr>
          <p:cNvCxnSpPr/>
          <p:nvPr/>
        </p:nvCxnSpPr>
        <p:spPr>
          <a:xfrm>
            <a:off x="2382413" y="1859362"/>
            <a:ext cx="0" cy="2539018"/>
          </a:xfrm>
          <a:prstGeom prst="line">
            <a:avLst/>
          </a:prstGeom>
          <a:ln w="6350" cap="rnd">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41FC0C6-F80E-4358-A023-C26284FA40E5}"/>
              </a:ext>
            </a:extLst>
          </p:cNvPr>
          <p:cNvCxnSpPr/>
          <p:nvPr/>
        </p:nvCxnSpPr>
        <p:spPr>
          <a:xfrm>
            <a:off x="4239207" y="1859362"/>
            <a:ext cx="0" cy="2539018"/>
          </a:xfrm>
          <a:prstGeom prst="line">
            <a:avLst/>
          </a:prstGeom>
          <a:ln w="6350" cap="rnd">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A369A82-773B-4C51-8B78-28F9C7A2FC2D}"/>
              </a:ext>
            </a:extLst>
          </p:cNvPr>
          <p:cNvCxnSpPr/>
          <p:nvPr/>
        </p:nvCxnSpPr>
        <p:spPr>
          <a:xfrm>
            <a:off x="6096001" y="1859362"/>
            <a:ext cx="0" cy="2539018"/>
          </a:xfrm>
          <a:prstGeom prst="line">
            <a:avLst/>
          </a:prstGeom>
          <a:ln w="6350" cap="rnd">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D4E9B1E-96CB-4543-9BE0-CD7944C46B07}"/>
              </a:ext>
            </a:extLst>
          </p:cNvPr>
          <p:cNvCxnSpPr/>
          <p:nvPr/>
        </p:nvCxnSpPr>
        <p:spPr>
          <a:xfrm>
            <a:off x="7952795" y="1859362"/>
            <a:ext cx="0" cy="2539018"/>
          </a:xfrm>
          <a:prstGeom prst="line">
            <a:avLst/>
          </a:prstGeom>
          <a:ln w="6350" cap="rnd">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A6B040E-22DB-47AF-BA89-FB1EDD28C50C}"/>
              </a:ext>
            </a:extLst>
          </p:cNvPr>
          <p:cNvCxnSpPr/>
          <p:nvPr/>
        </p:nvCxnSpPr>
        <p:spPr>
          <a:xfrm>
            <a:off x="9809589" y="1859362"/>
            <a:ext cx="0" cy="2539018"/>
          </a:xfrm>
          <a:prstGeom prst="line">
            <a:avLst/>
          </a:prstGeom>
          <a:ln w="6350" cap="rnd">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D38B62F-AA98-481E-870E-1D221C4B7063}"/>
              </a:ext>
            </a:extLst>
          </p:cNvPr>
          <p:cNvCxnSpPr/>
          <p:nvPr/>
        </p:nvCxnSpPr>
        <p:spPr>
          <a:xfrm>
            <a:off x="2382413" y="3338387"/>
            <a:ext cx="0" cy="324091"/>
          </a:xfrm>
          <a:prstGeom prst="line">
            <a:avLst/>
          </a:prstGeom>
          <a:ln w="3810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17BAE21-47F8-4C17-A823-3318F6822044}"/>
              </a:ext>
            </a:extLst>
          </p:cNvPr>
          <p:cNvCxnSpPr/>
          <p:nvPr/>
        </p:nvCxnSpPr>
        <p:spPr>
          <a:xfrm>
            <a:off x="4239207" y="3338387"/>
            <a:ext cx="0" cy="324091"/>
          </a:xfrm>
          <a:prstGeom prst="line">
            <a:avLst/>
          </a:prstGeom>
          <a:ln w="3810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12062EA-7019-4955-9B29-4086606D9F7F}"/>
              </a:ext>
            </a:extLst>
          </p:cNvPr>
          <p:cNvCxnSpPr/>
          <p:nvPr/>
        </p:nvCxnSpPr>
        <p:spPr>
          <a:xfrm>
            <a:off x="6096001" y="3338387"/>
            <a:ext cx="0" cy="324091"/>
          </a:xfrm>
          <a:prstGeom prst="line">
            <a:avLst/>
          </a:prstGeom>
          <a:ln w="3810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035AA48-06C2-4ED7-934C-6F1C42191A79}"/>
              </a:ext>
            </a:extLst>
          </p:cNvPr>
          <p:cNvCxnSpPr/>
          <p:nvPr/>
        </p:nvCxnSpPr>
        <p:spPr>
          <a:xfrm>
            <a:off x="7952795" y="3338387"/>
            <a:ext cx="0" cy="324091"/>
          </a:xfrm>
          <a:prstGeom prst="line">
            <a:avLst/>
          </a:prstGeom>
          <a:ln w="3810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9EA5567-B5C1-4439-8DC1-B7FEDC7C04AA}"/>
              </a:ext>
            </a:extLst>
          </p:cNvPr>
          <p:cNvCxnSpPr/>
          <p:nvPr/>
        </p:nvCxnSpPr>
        <p:spPr>
          <a:xfrm>
            <a:off x="9809589" y="3338387"/>
            <a:ext cx="0" cy="324091"/>
          </a:xfrm>
          <a:prstGeom prst="line">
            <a:avLst/>
          </a:prstGeom>
          <a:ln w="3810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32" name="Picture 31" descr="A screenshot of a computer&#10;&#10;Description generated with very high confidence">
            <a:extLst>
              <a:ext uri="{FF2B5EF4-FFF2-40B4-BE49-F238E27FC236}">
                <a16:creationId xmlns:a16="http://schemas.microsoft.com/office/drawing/2014/main" id="{C018BE04-167D-4B46-A37E-40933DC4912E}"/>
              </a:ext>
            </a:extLst>
          </p:cNvPr>
          <p:cNvPicPr>
            <a:picLocks noChangeAspect="1"/>
          </p:cNvPicPr>
          <p:nvPr/>
        </p:nvPicPr>
        <p:blipFill rotWithShape="1">
          <a:blip r:embed="rId3" cstate="screen">
            <a:extLst>
              <a:ext uri="{28A0092B-C50C-407E-A947-70E740481C1C}">
                <a14:useLocalDpi xmlns:a14="http://schemas.microsoft.com/office/drawing/2010/main"/>
              </a:ext>
            </a:extLst>
          </a:blip>
          <a:stretch/>
        </p:blipFill>
        <p:spPr>
          <a:xfrm>
            <a:off x="1248908" y="2315088"/>
            <a:ext cx="410218" cy="773552"/>
          </a:xfrm>
          <a:prstGeom prst="rect">
            <a:avLst/>
          </a:prstGeom>
        </p:spPr>
      </p:pic>
      <p:pic>
        <p:nvPicPr>
          <p:cNvPr id="33" name="Picture 32" descr="A screenshot of a computer screen&#10;&#10;Description generated with very high confidence">
            <a:extLst>
              <a:ext uri="{FF2B5EF4-FFF2-40B4-BE49-F238E27FC236}">
                <a16:creationId xmlns:a16="http://schemas.microsoft.com/office/drawing/2014/main" id="{ED7BFC0F-A46B-4D07-803A-986AA31F86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88100" y="2318762"/>
            <a:ext cx="1445420" cy="841364"/>
          </a:xfrm>
          <a:prstGeom prst="rect">
            <a:avLst/>
          </a:prstGeom>
        </p:spPr>
      </p:pic>
      <p:grpSp>
        <p:nvGrpSpPr>
          <p:cNvPr id="38" name="Group 37">
            <a:extLst>
              <a:ext uri="{FF2B5EF4-FFF2-40B4-BE49-F238E27FC236}">
                <a16:creationId xmlns:a16="http://schemas.microsoft.com/office/drawing/2014/main" id="{6E48E847-CB19-43EA-A358-EC84F5E29FF8}"/>
              </a:ext>
            </a:extLst>
          </p:cNvPr>
          <p:cNvGrpSpPr/>
          <p:nvPr/>
        </p:nvGrpSpPr>
        <p:grpSpPr>
          <a:xfrm>
            <a:off x="4328773" y="1991359"/>
            <a:ext cx="1694000" cy="1203045"/>
            <a:chOff x="4303373" y="2031999"/>
            <a:chExt cx="1694000" cy="1203045"/>
          </a:xfrm>
        </p:grpSpPr>
        <p:pic>
          <p:nvPicPr>
            <p:cNvPr id="35" name="Picture 34">
              <a:extLst>
                <a:ext uri="{FF2B5EF4-FFF2-40B4-BE49-F238E27FC236}">
                  <a16:creationId xmlns:a16="http://schemas.microsoft.com/office/drawing/2014/main" id="{5C409A7C-2BCE-4E44-AEB7-A4BABC6B89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03373" y="2522937"/>
              <a:ext cx="972024" cy="641903"/>
            </a:xfrm>
            <a:prstGeom prst="rect">
              <a:avLst/>
            </a:prstGeom>
          </p:spPr>
        </p:pic>
        <p:pic>
          <p:nvPicPr>
            <p:cNvPr id="36" name="Picture 35">
              <a:extLst>
                <a:ext uri="{FF2B5EF4-FFF2-40B4-BE49-F238E27FC236}">
                  <a16:creationId xmlns:a16="http://schemas.microsoft.com/office/drawing/2014/main" id="{F103028E-B208-42A5-8138-A0B4B4C221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93360" y="2728418"/>
              <a:ext cx="704013" cy="506626"/>
            </a:xfrm>
            <a:prstGeom prst="rect">
              <a:avLst/>
            </a:prstGeom>
          </p:spPr>
        </p:pic>
        <p:pic>
          <p:nvPicPr>
            <p:cNvPr id="37" name="Picture 36" descr="A picture containing indoor, electronics&#10;&#10;Description generated with high confidence">
              <a:extLst>
                <a:ext uri="{FF2B5EF4-FFF2-40B4-BE49-F238E27FC236}">
                  <a16:creationId xmlns:a16="http://schemas.microsoft.com/office/drawing/2014/main" id="{34E50E7D-4276-4945-A064-C0368E43EB4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4397" r="24397"/>
            <a:stretch/>
          </p:blipFill>
          <p:spPr>
            <a:xfrm>
              <a:off x="5144059" y="2031999"/>
              <a:ext cx="715069" cy="695961"/>
            </a:xfrm>
            <a:prstGeom prst="rect">
              <a:avLst/>
            </a:prstGeom>
          </p:spPr>
        </p:pic>
      </p:grpSp>
      <p:grpSp>
        <p:nvGrpSpPr>
          <p:cNvPr id="42" name="Group 41">
            <a:extLst>
              <a:ext uri="{FF2B5EF4-FFF2-40B4-BE49-F238E27FC236}">
                <a16:creationId xmlns:a16="http://schemas.microsoft.com/office/drawing/2014/main" id="{3A29C8D8-9748-4321-8F5A-F081111CB733}"/>
              </a:ext>
            </a:extLst>
          </p:cNvPr>
          <p:cNvGrpSpPr/>
          <p:nvPr/>
        </p:nvGrpSpPr>
        <p:grpSpPr>
          <a:xfrm>
            <a:off x="6652316" y="2042368"/>
            <a:ext cx="744164" cy="1204254"/>
            <a:chOff x="7136634" y="2334260"/>
            <a:chExt cx="656086" cy="1061720"/>
          </a:xfrm>
        </p:grpSpPr>
        <p:pic>
          <p:nvPicPr>
            <p:cNvPr id="40" name="Picture 39">
              <a:extLst>
                <a:ext uri="{FF2B5EF4-FFF2-40B4-BE49-F238E27FC236}">
                  <a16:creationId xmlns:a16="http://schemas.microsoft.com/office/drawing/2014/main" id="{04A42AED-362C-4546-A3A3-402AFEBB565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5000" t="11011" r="25000" b="7894"/>
            <a:stretch/>
          </p:blipFill>
          <p:spPr>
            <a:xfrm>
              <a:off x="7136634" y="2334260"/>
              <a:ext cx="656086" cy="1061720"/>
            </a:xfrm>
            <a:prstGeom prst="rect">
              <a:avLst/>
            </a:prstGeom>
          </p:spPr>
        </p:pic>
        <p:pic>
          <p:nvPicPr>
            <p:cNvPr id="41" name="Picture 40">
              <a:extLst>
                <a:ext uri="{FF2B5EF4-FFF2-40B4-BE49-F238E27FC236}">
                  <a16:creationId xmlns:a16="http://schemas.microsoft.com/office/drawing/2014/main" id="{D29600B6-D744-4F52-B188-7600A949BBB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168077" y="2380305"/>
              <a:ext cx="596703" cy="397011"/>
            </a:xfrm>
            <a:prstGeom prst="rect">
              <a:avLst/>
            </a:prstGeom>
          </p:spPr>
        </p:pic>
      </p:grpSp>
      <p:pic>
        <p:nvPicPr>
          <p:cNvPr id="43" name="Picture 42" descr="A close up of a computer&#10;&#10;Description automatically generated">
            <a:extLst>
              <a:ext uri="{FF2B5EF4-FFF2-40B4-BE49-F238E27FC236}">
                <a16:creationId xmlns:a16="http://schemas.microsoft.com/office/drawing/2014/main" id="{82AD57CE-C830-4851-9B2D-F42773CCD89D}"/>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6693" t="19264" r="6693" b="19264"/>
          <a:stretch/>
        </p:blipFill>
        <p:spPr>
          <a:xfrm>
            <a:off x="8176424" y="2148840"/>
            <a:ext cx="1409536" cy="939902"/>
          </a:xfrm>
          <a:prstGeom prst="rect">
            <a:avLst/>
          </a:prstGeom>
        </p:spPr>
      </p:pic>
      <p:grpSp>
        <p:nvGrpSpPr>
          <p:cNvPr id="44" name="Group 43">
            <a:extLst>
              <a:ext uri="{FF2B5EF4-FFF2-40B4-BE49-F238E27FC236}">
                <a16:creationId xmlns:a16="http://schemas.microsoft.com/office/drawing/2014/main" id="{F0984CC4-460F-481B-A9CD-663EC1EA1D9E}"/>
              </a:ext>
            </a:extLst>
          </p:cNvPr>
          <p:cNvGrpSpPr/>
          <p:nvPr/>
        </p:nvGrpSpPr>
        <p:grpSpPr>
          <a:xfrm>
            <a:off x="10101852" y="2235201"/>
            <a:ext cx="1272268" cy="794832"/>
            <a:chOff x="10880197" y="2478011"/>
            <a:chExt cx="1556160" cy="944424"/>
          </a:xfrm>
        </p:grpSpPr>
        <p:pic>
          <p:nvPicPr>
            <p:cNvPr id="45" name="Picture 44">
              <a:extLst>
                <a:ext uri="{FF2B5EF4-FFF2-40B4-BE49-F238E27FC236}">
                  <a16:creationId xmlns:a16="http://schemas.microsoft.com/office/drawing/2014/main" id="{8AC80394-766F-4A10-A71C-F60F5006086D}"/>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l="8655" t="13364" r="8655" b="13364"/>
            <a:stretch/>
          </p:blipFill>
          <p:spPr>
            <a:xfrm>
              <a:off x="10880197" y="2478011"/>
              <a:ext cx="1556160" cy="944424"/>
            </a:xfrm>
            <a:prstGeom prst="rect">
              <a:avLst/>
            </a:prstGeom>
          </p:spPr>
        </p:pic>
        <p:pic>
          <p:nvPicPr>
            <p:cNvPr id="46" name="Picture 45" descr="A group of people sitting at a table&#10;&#10;Description generated with very high confidence">
              <a:extLst>
                <a:ext uri="{FF2B5EF4-FFF2-40B4-BE49-F238E27FC236}">
                  <a16:creationId xmlns:a16="http://schemas.microsoft.com/office/drawing/2014/main" id="{6A008893-04DC-45F9-BD42-4BC71BB5E48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937246" y="2532339"/>
              <a:ext cx="1442062" cy="804369"/>
            </a:xfrm>
            <a:prstGeom prst="rect">
              <a:avLst/>
            </a:prstGeom>
          </p:spPr>
        </p:pic>
      </p:grpSp>
      <p:sp>
        <p:nvSpPr>
          <p:cNvPr id="50" name="Oval 49">
            <a:extLst>
              <a:ext uri="{FF2B5EF4-FFF2-40B4-BE49-F238E27FC236}">
                <a16:creationId xmlns:a16="http://schemas.microsoft.com/office/drawing/2014/main" id="{B7FBECC2-7D11-4AF9-9198-B55B43FB59E4}"/>
              </a:ext>
            </a:extLst>
          </p:cNvPr>
          <p:cNvSpPr/>
          <p:nvPr/>
        </p:nvSpPr>
        <p:spPr bwMode="auto">
          <a:xfrm>
            <a:off x="5654677" y="993955"/>
            <a:ext cx="882648" cy="882648"/>
          </a:xfrm>
          <a:prstGeom prst="ellipse">
            <a:avLst/>
          </a:prstGeom>
          <a:solidFill>
            <a:schemeClr val="bg1"/>
          </a:solidFill>
          <a:ln w="44450">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51" name="Picture 50" descr="A picture containing object&#10;&#10;Description automatically generated">
            <a:extLst>
              <a:ext uri="{FF2B5EF4-FFF2-40B4-BE49-F238E27FC236}">
                <a16:creationId xmlns:a16="http://schemas.microsoft.com/office/drawing/2014/main" id="{2D4B6EA0-BFE0-4539-8397-DDF124096147}"/>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26763" y="1166041"/>
            <a:ext cx="538478" cy="538478"/>
          </a:xfrm>
          <a:prstGeom prst="rect">
            <a:avLst/>
          </a:prstGeom>
        </p:spPr>
      </p:pic>
      <p:sp>
        <p:nvSpPr>
          <p:cNvPr id="57" name="Title 3">
            <a:extLst>
              <a:ext uri="{FF2B5EF4-FFF2-40B4-BE49-F238E27FC236}">
                <a16:creationId xmlns:a16="http://schemas.microsoft.com/office/drawing/2014/main" id="{F4DC4B21-557A-43C8-A60D-FC2F257497E6}"/>
              </a:ext>
            </a:extLst>
          </p:cNvPr>
          <p:cNvSpPr txBox="1">
            <a:spLocks/>
          </p:cNvSpPr>
          <p:nvPr/>
        </p:nvSpPr>
        <p:spPr>
          <a:xfrm>
            <a:off x="2588100" y="1509525"/>
            <a:ext cx="1752211" cy="276999"/>
          </a:xfrm>
          <a:prstGeom prst="rect">
            <a:avLst/>
          </a:prstGeom>
        </p:spPr>
        <p:txBody>
          <a:bodyPr vert="horz" wrap="none" lIns="0" tIns="0" rIns="0" bIns="0" rtlCol="0" anchor="ctr">
            <a:spAutoFit/>
          </a:bodyPr>
          <a:lstStyle>
            <a:defPPr>
              <a:defRPr lang="en-US"/>
            </a:defPPr>
            <a:lvl1pPr lvl="0" algn="ctr" defTabSz="913825" fontAlgn="base">
              <a:spcBef>
                <a:spcPct val="0"/>
              </a:spcBef>
              <a:spcAft>
                <a:spcPts val="300"/>
              </a:spcAft>
              <a:defRPr sz="1200">
                <a:solidFill>
                  <a:srgbClr val="2F2F2F"/>
                </a:solidFill>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marL="0" marR="0" lvl="0" indent="0" algn="ctr" defTabSz="913825" rtl="0" eaLnBrk="1" fontAlgn="base" latinLnBrk="0" hangingPunct="1">
              <a:lnSpc>
                <a:spcPct val="100000"/>
              </a:lnSpc>
              <a:spcBef>
                <a:spcPct val="0"/>
              </a:spcBef>
              <a:spcAft>
                <a:spcPts val="3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Semibold"/>
                <a:ea typeface="+mn-ea"/>
                <a:cs typeface="+mn-cs"/>
              </a:rPr>
              <a:t>Personal Devices</a:t>
            </a:r>
          </a:p>
        </p:txBody>
      </p:sp>
      <p:sp>
        <p:nvSpPr>
          <p:cNvPr id="58" name="Title 3">
            <a:extLst>
              <a:ext uri="{FF2B5EF4-FFF2-40B4-BE49-F238E27FC236}">
                <a16:creationId xmlns:a16="http://schemas.microsoft.com/office/drawing/2014/main" id="{FE98DD06-EAD7-45CB-913A-3B55B3CFC0FD}"/>
              </a:ext>
            </a:extLst>
          </p:cNvPr>
          <p:cNvSpPr txBox="1">
            <a:spLocks/>
          </p:cNvSpPr>
          <p:nvPr/>
        </p:nvSpPr>
        <p:spPr>
          <a:xfrm>
            <a:off x="8087128" y="1509525"/>
            <a:ext cx="1588127" cy="276999"/>
          </a:xfrm>
          <a:prstGeom prst="rect">
            <a:avLst/>
          </a:prstGeom>
        </p:spPr>
        <p:txBody>
          <a:bodyPr vert="horz" wrap="none" lIns="0" tIns="0" rIns="0" bIns="0" rtlCol="0" anchor="ctr">
            <a:spAutoFit/>
          </a:bodyPr>
          <a:lstStyle>
            <a:defPPr>
              <a:defRPr lang="en-US"/>
            </a:defPPr>
            <a:lvl1pPr lvl="0" algn="ctr" defTabSz="913825" fontAlgn="base">
              <a:spcBef>
                <a:spcPct val="0"/>
              </a:spcBef>
              <a:spcAft>
                <a:spcPts val="300"/>
              </a:spcAft>
              <a:defRPr sz="1200">
                <a:solidFill>
                  <a:srgbClr val="2F2F2F"/>
                </a:solidFill>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marL="0" marR="0" lvl="0" indent="0" algn="ctr" defTabSz="913825" rtl="0" eaLnBrk="1" fontAlgn="base" latinLnBrk="0" hangingPunct="1">
              <a:lnSpc>
                <a:spcPct val="100000"/>
              </a:lnSpc>
              <a:spcBef>
                <a:spcPct val="0"/>
              </a:spcBef>
              <a:spcAft>
                <a:spcPts val="3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Semibold"/>
                <a:ea typeface="+mn-ea"/>
                <a:cs typeface="+mn-cs"/>
              </a:rPr>
              <a:t>Shared Devices</a:t>
            </a:r>
          </a:p>
        </p:txBody>
      </p:sp>
      <p:sp>
        <p:nvSpPr>
          <p:cNvPr id="60" name="Title 3">
            <a:extLst>
              <a:ext uri="{FF2B5EF4-FFF2-40B4-BE49-F238E27FC236}">
                <a16:creationId xmlns:a16="http://schemas.microsoft.com/office/drawing/2014/main" id="{0BA97E5B-910E-4915-9D8E-F9F3E78A1D89}"/>
              </a:ext>
            </a:extLst>
          </p:cNvPr>
          <p:cNvSpPr txBox="1">
            <a:spLocks/>
          </p:cNvSpPr>
          <p:nvPr/>
        </p:nvSpPr>
        <p:spPr>
          <a:xfrm>
            <a:off x="698341" y="5366931"/>
            <a:ext cx="2476967" cy="683311"/>
          </a:xfrm>
          <a:prstGeom prst="rect">
            <a:avLst/>
          </a:prstGeom>
        </p:spPr>
        <p:txBody>
          <a:bodyPr vert="horz" wrap="square" lIns="0" tIns="0" rIns="0" bIns="0" rtlCol="0" anchor="t">
            <a:noAutofit/>
          </a:bodyPr>
          <a:lstStyle>
            <a:defPPr>
              <a:defRPr lang="en-US"/>
            </a:defPPr>
            <a:lvl1pPr lvl="0" algn="ctr" defTabSz="913825" fontAlgn="base">
              <a:spcBef>
                <a:spcPct val="0"/>
              </a:spcBef>
              <a:spcAft>
                <a:spcPts val="300"/>
              </a:spcAft>
              <a:defRPr sz="1200">
                <a:solidFill>
                  <a:srgbClr val="2F2F2F"/>
                </a:solidFill>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marL="0" marR="0" lvl="0" indent="0" algn="ctr" defTabSz="913825" rtl="0" eaLnBrk="1" fontAlgn="base" latinLnBrk="0" hangingPunct="1">
              <a:lnSpc>
                <a:spcPct val="100000"/>
              </a:lnSpc>
              <a:spcBef>
                <a:spcPct val="0"/>
              </a:spcBef>
              <a:spcAft>
                <a:spcPts val="3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Consistent Teams experience with more seamless transitions across devices</a:t>
            </a:r>
          </a:p>
        </p:txBody>
      </p:sp>
      <p:sp>
        <p:nvSpPr>
          <p:cNvPr id="61" name="Title 3">
            <a:extLst>
              <a:ext uri="{FF2B5EF4-FFF2-40B4-BE49-F238E27FC236}">
                <a16:creationId xmlns:a16="http://schemas.microsoft.com/office/drawing/2014/main" id="{A8E69A21-4627-461B-BE62-DD20BD5F276A}"/>
              </a:ext>
            </a:extLst>
          </p:cNvPr>
          <p:cNvSpPr txBox="1">
            <a:spLocks/>
          </p:cNvSpPr>
          <p:nvPr/>
        </p:nvSpPr>
        <p:spPr>
          <a:xfrm>
            <a:off x="3471126" y="5366931"/>
            <a:ext cx="2476967" cy="683311"/>
          </a:xfrm>
          <a:prstGeom prst="rect">
            <a:avLst/>
          </a:prstGeom>
        </p:spPr>
        <p:txBody>
          <a:bodyPr vert="horz" wrap="square" lIns="0" tIns="0" rIns="0" bIns="0" rtlCol="0" anchor="t">
            <a:noAutofit/>
          </a:bodyPr>
          <a:lstStyle>
            <a:defPPr>
              <a:defRPr lang="en-US"/>
            </a:defPPr>
            <a:lvl1pPr lvl="0" algn="ctr" defTabSz="913825" fontAlgn="base">
              <a:spcBef>
                <a:spcPct val="0"/>
              </a:spcBef>
              <a:spcAft>
                <a:spcPts val="300"/>
              </a:spcAft>
              <a:defRPr sz="1200">
                <a:solidFill>
                  <a:srgbClr val="2F2F2F"/>
                </a:solidFill>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marL="0" marR="0" lvl="0" indent="0" algn="ctr" defTabSz="913825" rtl="0" eaLnBrk="1" fontAlgn="base" latinLnBrk="0" hangingPunct="1">
              <a:lnSpc>
                <a:spcPct val="100000"/>
              </a:lnSpc>
              <a:spcBef>
                <a:spcPct val="0"/>
              </a:spcBef>
              <a:spcAft>
                <a:spcPts val="3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Integration of software and hardware to enhance the meeting experience</a:t>
            </a:r>
          </a:p>
        </p:txBody>
      </p:sp>
      <p:sp>
        <p:nvSpPr>
          <p:cNvPr id="62" name="Title 3">
            <a:extLst>
              <a:ext uri="{FF2B5EF4-FFF2-40B4-BE49-F238E27FC236}">
                <a16:creationId xmlns:a16="http://schemas.microsoft.com/office/drawing/2014/main" id="{9F370975-1280-46F9-98F9-4F6B9B20BB5F}"/>
              </a:ext>
            </a:extLst>
          </p:cNvPr>
          <p:cNvSpPr txBox="1">
            <a:spLocks/>
          </p:cNvSpPr>
          <p:nvPr/>
        </p:nvSpPr>
        <p:spPr>
          <a:xfrm>
            <a:off x="6243911" y="5366931"/>
            <a:ext cx="2476967" cy="683311"/>
          </a:xfrm>
          <a:prstGeom prst="rect">
            <a:avLst/>
          </a:prstGeom>
        </p:spPr>
        <p:txBody>
          <a:bodyPr vert="horz" wrap="square" lIns="0" tIns="0" rIns="0" bIns="0" rtlCol="0" anchor="t">
            <a:noAutofit/>
          </a:bodyPr>
          <a:lstStyle>
            <a:defPPr>
              <a:defRPr lang="en-US"/>
            </a:defPPr>
            <a:lvl1pPr lvl="0" algn="ctr" defTabSz="913825" fontAlgn="base">
              <a:spcBef>
                <a:spcPct val="0"/>
              </a:spcBef>
              <a:spcAft>
                <a:spcPts val="300"/>
              </a:spcAft>
              <a:defRPr sz="1200">
                <a:solidFill>
                  <a:srgbClr val="2F2F2F"/>
                </a:solidFill>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marL="0" marR="0" lvl="0" indent="0" algn="ctr" defTabSz="913825" rtl="0" eaLnBrk="1" fontAlgn="base" latinLnBrk="0" hangingPunct="1">
              <a:lnSpc>
                <a:spcPct val="100000"/>
              </a:lnSpc>
              <a:spcBef>
                <a:spcPct val="0"/>
              </a:spcBef>
              <a:spcAft>
                <a:spcPts val="3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Companion experiences with mobile devices for meetings</a:t>
            </a:r>
          </a:p>
        </p:txBody>
      </p:sp>
      <p:sp>
        <p:nvSpPr>
          <p:cNvPr id="65" name="Title 3">
            <a:extLst>
              <a:ext uri="{FF2B5EF4-FFF2-40B4-BE49-F238E27FC236}">
                <a16:creationId xmlns:a16="http://schemas.microsoft.com/office/drawing/2014/main" id="{A495BDC2-36A3-4112-9A6C-00D1A12EDAB7}"/>
              </a:ext>
            </a:extLst>
          </p:cNvPr>
          <p:cNvSpPr txBox="1">
            <a:spLocks/>
          </p:cNvSpPr>
          <p:nvPr/>
        </p:nvSpPr>
        <p:spPr>
          <a:xfrm>
            <a:off x="9016694" y="5366931"/>
            <a:ext cx="2476967" cy="683311"/>
          </a:xfrm>
          <a:prstGeom prst="rect">
            <a:avLst/>
          </a:prstGeom>
        </p:spPr>
        <p:txBody>
          <a:bodyPr vert="horz" wrap="square" lIns="0" tIns="0" rIns="0" bIns="0" rtlCol="0" anchor="t">
            <a:noAutofit/>
          </a:bodyPr>
          <a:lstStyle>
            <a:defPPr>
              <a:defRPr lang="en-US"/>
            </a:defPPr>
            <a:lvl1pPr lvl="0" algn="ctr" defTabSz="913825" fontAlgn="base">
              <a:spcBef>
                <a:spcPct val="0"/>
              </a:spcBef>
              <a:spcAft>
                <a:spcPts val="300"/>
              </a:spcAft>
              <a:defRPr sz="1200">
                <a:solidFill>
                  <a:srgbClr val="2F2F2F"/>
                </a:solidFill>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marL="0" marR="0" lvl="0" indent="0" algn="ctr" defTabSz="913825" rtl="0" eaLnBrk="1" fontAlgn="base" latinLnBrk="0" hangingPunct="1">
              <a:lnSpc>
                <a:spcPct val="100000"/>
              </a:lnSpc>
              <a:spcBef>
                <a:spcPct val="0"/>
              </a:spcBef>
              <a:spcAft>
                <a:spcPts val="3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Built-in skills and intelligence to support the meeting and calling lifecycle </a:t>
            </a:r>
          </a:p>
        </p:txBody>
      </p:sp>
      <p:sp>
        <p:nvSpPr>
          <p:cNvPr id="74" name="Freeform: Shape 73">
            <a:extLst>
              <a:ext uri="{FF2B5EF4-FFF2-40B4-BE49-F238E27FC236}">
                <a16:creationId xmlns:a16="http://schemas.microsoft.com/office/drawing/2014/main" id="{8DBF8BDD-70BC-4803-BEE6-AD6970D0ED6E}"/>
              </a:ext>
            </a:extLst>
          </p:cNvPr>
          <p:cNvSpPr/>
          <p:nvPr/>
        </p:nvSpPr>
        <p:spPr bwMode="auto">
          <a:xfrm>
            <a:off x="-4992" y="5058136"/>
            <a:ext cx="12216282" cy="1300150"/>
          </a:xfrm>
          <a:custGeom>
            <a:avLst/>
            <a:gdLst>
              <a:gd name="connsiteX0" fmla="*/ 0 w 11597833"/>
              <a:gd name="connsiteY0" fmla="*/ 1828800 h 1828800"/>
              <a:gd name="connsiteX1" fmla="*/ 0 w 11597833"/>
              <a:gd name="connsiteY1" fmla="*/ 11574 h 1828800"/>
              <a:gd name="connsiteX2" fmla="*/ 2720051 w 11597833"/>
              <a:gd name="connsiteY2" fmla="*/ 11574 h 1828800"/>
              <a:gd name="connsiteX3" fmla="*/ 2720051 w 11597833"/>
              <a:gd name="connsiteY3" fmla="*/ 1284790 h 1828800"/>
              <a:gd name="connsiteX4" fmla="*/ 5486400 w 11597833"/>
              <a:gd name="connsiteY4" fmla="*/ 1284790 h 1828800"/>
              <a:gd name="connsiteX5" fmla="*/ 5486400 w 11597833"/>
              <a:gd name="connsiteY5" fmla="*/ 23149 h 1828800"/>
              <a:gd name="connsiteX6" fmla="*/ 8264324 w 11597833"/>
              <a:gd name="connsiteY6" fmla="*/ 23149 h 1828800"/>
              <a:gd name="connsiteX7" fmla="*/ 8264324 w 11597833"/>
              <a:gd name="connsiteY7" fmla="*/ 1296364 h 1828800"/>
              <a:gd name="connsiteX8" fmla="*/ 11019099 w 11597833"/>
              <a:gd name="connsiteY8" fmla="*/ 1296364 h 1828800"/>
              <a:gd name="connsiteX9" fmla="*/ 11019099 w 11597833"/>
              <a:gd name="connsiteY9" fmla="*/ 0 h 1828800"/>
              <a:gd name="connsiteX10" fmla="*/ 11597833 w 11597833"/>
              <a:gd name="connsiteY10" fmla="*/ 0 h 1828800"/>
              <a:gd name="connsiteX0" fmla="*/ 0 w 11597833"/>
              <a:gd name="connsiteY0" fmla="*/ 1828800 h 1828800"/>
              <a:gd name="connsiteX1" fmla="*/ 0 w 11597833"/>
              <a:gd name="connsiteY1" fmla="*/ 1365812 h 1828800"/>
              <a:gd name="connsiteX2" fmla="*/ 0 w 11597833"/>
              <a:gd name="connsiteY2" fmla="*/ 11574 h 1828800"/>
              <a:gd name="connsiteX3" fmla="*/ 2720051 w 11597833"/>
              <a:gd name="connsiteY3" fmla="*/ 11574 h 1828800"/>
              <a:gd name="connsiteX4" fmla="*/ 2720051 w 11597833"/>
              <a:gd name="connsiteY4" fmla="*/ 1284790 h 1828800"/>
              <a:gd name="connsiteX5" fmla="*/ 5486400 w 11597833"/>
              <a:gd name="connsiteY5" fmla="*/ 1284790 h 1828800"/>
              <a:gd name="connsiteX6" fmla="*/ 5486400 w 11597833"/>
              <a:gd name="connsiteY6" fmla="*/ 23149 h 1828800"/>
              <a:gd name="connsiteX7" fmla="*/ 8264324 w 11597833"/>
              <a:gd name="connsiteY7" fmla="*/ 23149 h 1828800"/>
              <a:gd name="connsiteX8" fmla="*/ 8264324 w 11597833"/>
              <a:gd name="connsiteY8" fmla="*/ 1296364 h 1828800"/>
              <a:gd name="connsiteX9" fmla="*/ 11019099 w 11597833"/>
              <a:gd name="connsiteY9" fmla="*/ 1296364 h 1828800"/>
              <a:gd name="connsiteX10" fmla="*/ 11019099 w 11597833"/>
              <a:gd name="connsiteY10" fmla="*/ 0 h 1828800"/>
              <a:gd name="connsiteX11" fmla="*/ 11597833 w 11597833"/>
              <a:gd name="connsiteY11" fmla="*/ 0 h 1828800"/>
              <a:gd name="connsiteX0" fmla="*/ 0 w 12153417"/>
              <a:gd name="connsiteY0" fmla="*/ 1446835 h 1446835"/>
              <a:gd name="connsiteX1" fmla="*/ 555584 w 12153417"/>
              <a:gd name="connsiteY1" fmla="*/ 1365812 h 1446835"/>
              <a:gd name="connsiteX2" fmla="*/ 555584 w 12153417"/>
              <a:gd name="connsiteY2" fmla="*/ 11574 h 1446835"/>
              <a:gd name="connsiteX3" fmla="*/ 3275635 w 12153417"/>
              <a:gd name="connsiteY3" fmla="*/ 11574 h 1446835"/>
              <a:gd name="connsiteX4" fmla="*/ 3275635 w 12153417"/>
              <a:gd name="connsiteY4" fmla="*/ 1284790 h 1446835"/>
              <a:gd name="connsiteX5" fmla="*/ 6041984 w 12153417"/>
              <a:gd name="connsiteY5" fmla="*/ 1284790 h 1446835"/>
              <a:gd name="connsiteX6" fmla="*/ 6041984 w 12153417"/>
              <a:gd name="connsiteY6" fmla="*/ 23149 h 1446835"/>
              <a:gd name="connsiteX7" fmla="*/ 8819908 w 12153417"/>
              <a:gd name="connsiteY7" fmla="*/ 23149 h 1446835"/>
              <a:gd name="connsiteX8" fmla="*/ 8819908 w 12153417"/>
              <a:gd name="connsiteY8" fmla="*/ 1296364 h 1446835"/>
              <a:gd name="connsiteX9" fmla="*/ 11574683 w 12153417"/>
              <a:gd name="connsiteY9" fmla="*/ 1296364 h 1446835"/>
              <a:gd name="connsiteX10" fmla="*/ 11574683 w 12153417"/>
              <a:gd name="connsiteY10" fmla="*/ 0 h 1446835"/>
              <a:gd name="connsiteX11" fmla="*/ 12153417 w 12153417"/>
              <a:gd name="connsiteY11" fmla="*/ 0 h 1446835"/>
              <a:gd name="connsiteX0" fmla="*/ 0 w 12212472"/>
              <a:gd name="connsiteY0" fmla="*/ 1382065 h 1382065"/>
              <a:gd name="connsiteX1" fmla="*/ 614639 w 12212472"/>
              <a:gd name="connsiteY1" fmla="*/ 1365812 h 1382065"/>
              <a:gd name="connsiteX2" fmla="*/ 614639 w 12212472"/>
              <a:gd name="connsiteY2" fmla="*/ 11574 h 1382065"/>
              <a:gd name="connsiteX3" fmla="*/ 3334690 w 12212472"/>
              <a:gd name="connsiteY3" fmla="*/ 11574 h 1382065"/>
              <a:gd name="connsiteX4" fmla="*/ 3334690 w 12212472"/>
              <a:gd name="connsiteY4" fmla="*/ 1284790 h 1382065"/>
              <a:gd name="connsiteX5" fmla="*/ 6101039 w 12212472"/>
              <a:gd name="connsiteY5" fmla="*/ 1284790 h 1382065"/>
              <a:gd name="connsiteX6" fmla="*/ 6101039 w 12212472"/>
              <a:gd name="connsiteY6" fmla="*/ 23149 h 1382065"/>
              <a:gd name="connsiteX7" fmla="*/ 8878963 w 12212472"/>
              <a:gd name="connsiteY7" fmla="*/ 23149 h 1382065"/>
              <a:gd name="connsiteX8" fmla="*/ 8878963 w 12212472"/>
              <a:gd name="connsiteY8" fmla="*/ 1296364 h 1382065"/>
              <a:gd name="connsiteX9" fmla="*/ 11633738 w 12212472"/>
              <a:gd name="connsiteY9" fmla="*/ 1296364 h 1382065"/>
              <a:gd name="connsiteX10" fmla="*/ 11633738 w 12212472"/>
              <a:gd name="connsiteY10" fmla="*/ 0 h 1382065"/>
              <a:gd name="connsiteX11" fmla="*/ 12212472 w 12212472"/>
              <a:gd name="connsiteY11" fmla="*/ 0 h 1382065"/>
              <a:gd name="connsiteX0" fmla="*/ 0 w 12214377"/>
              <a:gd name="connsiteY0" fmla="*/ 1366825 h 1366825"/>
              <a:gd name="connsiteX1" fmla="*/ 616544 w 12214377"/>
              <a:gd name="connsiteY1" fmla="*/ 1365812 h 1366825"/>
              <a:gd name="connsiteX2" fmla="*/ 616544 w 12214377"/>
              <a:gd name="connsiteY2" fmla="*/ 11574 h 1366825"/>
              <a:gd name="connsiteX3" fmla="*/ 3336595 w 12214377"/>
              <a:gd name="connsiteY3" fmla="*/ 11574 h 1366825"/>
              <a:gd name="connsiteX4" fmla="*/ 3336595 w 12214377"/>
              <a:gd name="connsiteY4" fmla="*/ 1284790 h 1366825"/>
              <a:gd name="connsiteX5" fmla="*/ 6102944 w 12214377"/>
              <a:gd name="connsiteY5" fmla="*/ 1284790 h 1366825"/>
              <a:gd name="connsiteX6" fmla="*/ 6102944 w 12214377"/>
              <a:gd name="connsiteY6" fmla="*/ 23149 h 1366825"/>
              <a:gd name="connsiteX7" fmla="*/ 8880868 w 12214377"/>
              <a:gd name="connsiteY7" fmla="*/ 23149 h 1366825"/>
              <a:gd name="connsiteX8" fmla="*/ 8880868 w 12214377"/>
              <a:gd name="connsiteY8" fmla="*/ 1296364 h 1366825"/>
              <a:gd name="connsiteX9" fmla="*/ 11635643 w 12214377"/>
              <a:gd name="connsiteY9" fmla="*/ 1296364 h 1366825"/>
              <a:gd name="connsiteX10" fmla="*/ 11635643 w 12214377"/>
              <a:gd name="connsiteY10" fmla="*/ 0 h 1366825"/>
              <a:gd name="connsiteX11" fmla="*/ 12214377 w 12214377"/>
              <a:gd name="connsiteY11" fmla="*/ 0 h 1366825"/>
              <a:gd name="connsiteX0" fmla="*/ 0 w 12214377"/>
              <a:gd name="connsiteY0" fmla="*/ 1366825 h 1366825"/>
              <a:gd name="connsiteX1" fmla="*/ 589874 w 12214377"/>
              <a:gd name="connsiteY1" fmla="*/ 1295327 h 1366825"/>
              <a:gd name="connsiteX2" fmla="*/ 616544 w 12214377"/>
              <a:gd name="connsiteY2" fmla="*/ 11574 h 1366825"/>
              <a:gd name="connsiteX3" fmla="*/ 3336595 w 12214377"/>
              <a:gd name="connsiteY3" fmla="*/ 11574 h 1366825"/>
              <a:gd name="connsiteX4" fmla="*/ 3336595 w 12214377"/>
              <a:gd name="connsiteY4" fmla="*/ 1284790 h 1366825"/>
              <a:gd name="connsiteX5" fmla="*/ 6102944 w 12214377"/>
              <a:gd name="connsiteY5" fmla="*/ 1284790 h 1366825"/>
              <a:gd name="connsiteX6" fmla="*/ 6102944 w 12214377"/>
              <a:gd name="connsiteY6" fmla="*/ 23149 h 1366825"/>
              <a:gd name="connsiteX7" fmla="*/ 8880868 w 12214377"/>
              <a:gd name="connsiteY7" fmla="*/ 23149 h 1366825"/>
              <a:gd name="connsiteX8" fmla="*/ 8880868 w 12214377"/>
              <a:gd name="connsiteY8" fmla="*/ 1296364 h 1366825"/>
              <a:gd name="connsiteX9" fmla="*/ 11635643 w 12214377"/>
              <a:gd name="connsiteY9" fmla="*/ 1296364 h 1366825"/>
              <a:gd name="connsiteX10" fmla="*/ 11635643 w 12214377"/>
              <a:gd name="connsiteY10" fmla="*/ 0 h 1366825"/>
              <a:gd name="connsiteX11" fmla="*/ 12214377 w 12214377"/>
              <a:gd name="connsiteY11" fmla="*/ 0 h 1366825"/>
              <a:gd name="connsiteX0" fmla="*/ 0 w 12220092"/>
              <a:gd name="connsiteY0" fmla="*/ 1305865 h 1305865"/>
              <a:gd name="connsiteX1" fmla="*/ 595589 w 12220092"/>
              <a:gd name="connsiteY1" fmla="*/ 1295327 h 1305865"/>
              <a:gd name="connsiteX2" fmla="*/ 622259 w 12220092"/>
              <a:gd name="connsiteY2" fmla="*/ 11574 h 1305865"/>
              <a:gd name="connsiteX3" fmla="*/ 3342310 w 12220092"/>
              <a:gd name="connsiteY3" fmla="*/ 11574 h 1305865"/>
              <a:gd name="connsiteX4" fmla="*/ 3342310 w 12220092"/>
              <a:gd name="connsiteY4" fmla="*/ 1284790 h 1305865"/>
              <a:gd name="connsiteX5" fmla="*/ 6108659 w 12220092"/>
              <a:gd name="connsiteY5" fmla="*/ 1284790 h 1305865"/>
              <a:gd name="connsiteX6" fmla="*/ 6108659 w 12220092"/>
              <a:gd name="connsiteY6" fmla="*/ 23149 h 1305865"/>
              <a:gd name="connsiteX7" fmla="*/ 8886583 w 12220092"/>
              <a:gd name="connsiteY7" fmla="*/ 23149 h 1305865"/>
              <a:gd name="connsiteX8" fmla="*/ 8886583 w 12220092"/>
              <a:gd name="connsiteY8" fmla="*/ 1296364 h 1305865"/>
              <a:gd name="connsiteX9" fmla="*/ 11641358 w 12220092"/>
              <a:gd name="connsiteY9" fmla="*/ 1296364 h 1305865"/>
              <a:gd name="connsiteX10" fmla="*/ 11641358 w 12220092"/>
              <a:gd name="connsiteY10" fmla="*/ 0 h 1305865"/>
              <a:gd name="connsiteX11" fmla="*/ 12220092 w 12220092"/>
              <a:gd name="connsiteY11" fmla="*/ 0 h 1305865"/>
              <a:gd name="connsiteX0" fmla="*/ 0 w 12216282"/>
              <a:gd name="connsiteY0" fmla="*/ 1300150 h 1300150"/>
              <a:gd name="connsiteX1" fmla="*/ 591779 w 12216282"/>
              <a:gd name="connsiteY1" fmla="*/ 1295327 h 1300150"/>
              <a:gd name="connsiteX2" fmla="*/ 618449 w 12216282"/>
              <a:gd name="connsiteY2" fmla="*/ 11574 h 1300150"/>
              <a:gd name="connsiteX3" fmla="*/ 3338500 w 12216282"/>
              <a:gd name="connsiteY3" fmla="*/ 11574 h 1300150"/>
              <a:gd name="connsiteX4" fmla="*/ 3338500 w 12216282"/>
              <a:gd name="connsiteY4" fmla="*/ 1284790 h 1300150"/>
              <a:gd name="connsiteX5" fmla="*/ 6104849 w 12216282"/>
              <a:gd name="connsiteY5" fmla="*/ 1284790 h 1300150"/>
              <a:gd name="connsiteX6" fmla="*/ 6104849 w 12216282"/>
              <a:gd name="connsiteY6" fmla="*/ 23149 h 1300150"/>
              <a:gd name="connsiteX7" fmla="*/ 8882773 w 12216282"/>
              <a:gd name="connsiteY7" fmla="*/ 23149 h 1300150"/>
              <a:gd name="connsiteX8" fmla="*/ 8882773 w 12216282"/>
              <a:gd name="connsiteY8" fmla="*/ 1296364 h 1300150"/>
              <a:gd name="connsiteX9" fmla="*/ 11637548 w 12216282"/>
              <a:gd name="connsiteY9" fmla="*/ 1296364 h 1300150"/>
              <a:gd name="connsiteX10" fmla="*/ 11637548 w 12216282"/>
              <a:gd name="connsiteY10" fmla="*/ 0 h 1300150"/>
              <a:gd name="connsiteX11" fmla="*/ 12216282 w 12216282"/>
              <a:gd name="connsiteY11" fmla="*/ 0 h 1300150"/>
              <a:gd name="connsiteX0" fmla="*/ 0 w 12216282"/>
              <a:gd name="connsiteY0" fmla="*/ 1300150 h 1300150"/>
              <a:gd name="connsiteX1" fmla="*/ 591779 w 12216282"/>
              <a:gd name="connsiteY1" fmla="*/ 1295327 h 1300150"/>
              <a:gd name="connsiteX2" fmla="*/ 589874 w 12216282"/>
              <a:gd name="connsiteY2" fmla="*/ 13479 h 1300150"/>
              <a:gd name="connsiteX3" fmla="*/ 3338500 w 12216282"/>
              <a:gd name="connsiteY3" fmla="*/ 11574 h 1300150"/>
              <a:gd name="connsiteX4" fmla="*/ 3338500 w 12216282"/>
              <a:gd name="connsiteY4" fmla="*/ 1284790 h 1300150"/>
              <a:gd name="connsiteX5" fmla="*/ 6104849 w 12216282"/>
              <a:gd name="connsiteY5" fmla="*/ 1284790 h 1300150"/>
              <a:gd name="connsiteX6" fmla="*/ 6104849 w 12216282"/>
              <a:gd name="connsiteY6" fmla="*/ 23149 h 1300150"/>
              <a:gd name="connsiteX7" fmla="*/ 8882773 w 12216282"/>
              <a:gd name="connsiteY7" fmla="*/ 23149 h 1300150"/>
              <a:gd name="connsiteX8" fmla="*/ 8882773 w 12216282"/>
              <a:gd name="connsiteY8" fmla="*/ 1296364 h 1300150"/>
              <a:gd name="connsiteX9" fmla="*/ 11637548 w 12216282"/>
              <a:gd name="connsiteY9" fmla="*/ 1296364 h 1300150"/>
              <a:gd name="connsiteX10" fmla="*/ 11637548 w 12216282"/>
              <a:gd name="connsiteY10" fmla="*/ 0 h 1300150"/>
              <a:gd name="connsiteX11" fmla="*/ 12216282 w 12216282"/>
              <a:gd name="connsiteY11" fmla="*/ 0 h 1300150"/>
              <a:gd name="connsiteX0" fmla="*/ 0 w 12216282"/>
              <a:gd name="connsiteY0" fmla="*/ 1300150 h 1300150"/>
              <a:gd name="connsiteX1" fmla="*/ 591779 w 12216282"/>
              <a:gd name="connsiteY1" fmla="*/ 1295327 h 1300150"/>
              <a:gd name="connsiteX2" fmla="*/ 589874 w 12216282"/>
              <a:gd name="connsiteY2" fmla="*/ 13479 h 1300150"/>
              <a:gd name="connsiteX3" fmla="*/ 3338500 w 12216282"/>
              <a:gd name="connsiteY3" fmla="*/ 11574 h 1300150"/>
              <a:gd name="connsiteX4" fmla="*/ 3338500 w 12216282"/>
              <a:gd name="connsiteY4" fmla="*/ 1284790 h 1300150"/>
              <a:gd name="connsiteX5" fmla="*/ 6104849 w 12216282"/>
              <a:gd name="connsiteY5" fmla="*/ 1284790 h 1300150"/>
              <a:gd name="connsiteX6" fmla="*/ 6104849 w 12216282"/>
              <a:gd name="connsiteY6" fmla="*/ 23149 h 1300150"/>
              <a:gd name="connsiteX7" fmla="*/ 8885313 w 12216282"/>
              <a:gd name="connsiteY7" fmla="*/ 12989 h 1300150"/>
              <a:gd name="connsiteX8" fmla="*/ 8882773 w 12216282"/>
              <a:gd name="connsiteY8" fmla="*/ 1296364 h 1300150"/>
              <a:gd name="connsiteX9" fmla="*/ 11637548 w 12216282"/>
              <a:gd name="connsiteY9" fmla="*/ 1296364 h 1300150"/>
              <a:gd name="connsiteX10" fmla="*/ 11637548 w 12216282"/>
              <a:gd name="connsiteY10" fmla="*/ 0 h 1300150"/>
              <a:gd name="connsiteX11" fmla="*/ 12216282 w 12216282"/>
              <a:gd name="connsiteY11" fmla="*/ 0 h 1300150"/>
              <a:gd name="connsiteX0" fmla="*/ 0 w 12216282"/>
              <a:gd name="connsiteY0" fmla="*/ 1300150 h 1300150"/>
              <a:gd name="connsiteX1" fmla="*/ 591779 w 12216282"/>
              <a:gd name="connsiteY1" fmla="*/ 1295327 h 1300150"/>
              <a:gd name="connsiteX2" fmla="*/ 589874 w 12216282"/>
              <a:gd name="connsiteY2" fmla="*/ 13479 h 1300150"/>
              <a:gd name="connsiteX3" fmla="*/ 3338500 w 12216282"/>
              <a:gd name="connsiteY3" fmla="*/ 11574 h 1300150"/>
              <a:gd name="connsiteX4" fmla="*/ 3338500 w 12216282"/>
              <a:gd name="connsiteY4" fmla="*/ 1284790 h 1300150"/>
              <a:gd name="connsiteX5" fmla="*/ 6104849 w 12216282"/>
              <a:gd name="connsiteY5" fmla="*/ 1284790 h 1300150"/>
              <a:gd name="connsiteX6" fmla="*/ 6102309 w 12216282"/>
              <a:gd name="connsiteY6" fmla="*/ 10449 h 1300150"/>
              <a:gd name="connsiteX7" fmla="*/ 8885313 w 12216282"/>
              <a:gd name="connsiteY7" fmla="*/ 12989 h 1300150"/>
              <a:gd name="connsiteX8" fmla="*/ 8882773 w 12216282"/>
              <a:gd name="connsiteY8" fmla="*/ 1296364 h 1300150"/>
              <a:gd name="connsiteX9" fmla="*/ 11637548 w 12216282"/>
              <a:gd name="connsiteY9" fmla="*/ 1296364 h 1300150"/>
              <a:gd name="connsiteX10" fmla="*/ 11637548 w 12216282"/>
              <a:gd name="connsiteY10" fmla="*/ 0 h 1300150"/>
              <a:gd name="connsiteX11" fmla="*/ 12216282 w 12216282"/>
              <a:gd name="connsiteY11" fmla="*/ 0 h 13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16282" h="1300150">
                <a:moveTo>
                  <a:pt x="0" y="1300150"/>
                </a:moveTo>
                <a:lnTo>
                  <a:pt x="591779" y="1295327"/>
                </a:lnTo>
                <a:lnTo>
                  <a:pt x="589874" y="13479"/>
                </a:lnTo>
                <a:lnTo>
                  <a:pt x="3338500" y="11574"/>
                </a:lnTo>
                <a:lnTo>
                  <a:pt x="3338500" y="1284790"/>
                </a:lnTo>
                <a:lnTo>
                  <a:pt x="6104849" y="1284790"/>
                </a:lnTo>
                <a:cubicBezTo>
                  <a:pt x="6104002" y="860010"/>
                  <a:pt x="6103156" y="435229"/>
                  <a:pt x="6102309" y="10449"/>
                </a:cubicBezTo>
                <a:lnTo>
                  <a:pt x="8885313" y="12989"/>
                </a:lnTo>
                <a:cubicBezTo>
                  <a:pt x="8884466" y="440781"/>
                  <a:pt x="8883620" y="868572"/>
                  <a:pt x="8882773" y="1296364"/>
                </a:cubicBezTo>
                <a:lnTo>
                  <a:pt x="11637548" y="1296364"/>
                </a:lnTo>
                <a:lnTo>
                  <a:pt x="11637548" y="0"/>
                </a:lnTo>
                <a:lnTo>
                  <a:pt x="12216282" y="0"/>
                </a:lnTo>
              </a:path>
            </a:pathLst>
          </a:custGeom>
          <a:ln w="6350" cap="rnd">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cxnSp>
        <p:nvCxnSpPr>
          <p:cNvPr id="69" name="Straight Connector 68">
            <a:extLst>
              <a:ext uri="{FF2B5EF4-FFF2-40B4-BE49-F238E27FC236}">
                <a16:creationId xmlns:a16="http://schemas.microsoft.com/office/drawing/2014/main" id="{307C83FB-7EF8-498F-8BF9-73561AB5226F}"/>
              </a:ext>
            </a:extLst>
          </p:cNvPr>
          <p:cNvCxnSpPr>
            <a:cxnSpLocks/>
          </p:cNvCxnSpPr>
          <p:nvPr/>
        </p:nvCxnSpPr>
        <p:spPr>
          <a:xfrm>
            <a:off x="3334647" y="5480239"/>
            <a:ext cx="0" cy="456695"/>
          </a:xfrm>
          <a:prstGeom prst="line">
            <a:avLst/>
          </a:prstGeom>
          <a:ln w="38100" cap="rnd">
            <a:solidFill>
              <a:srgbClr val="4B53BC"/>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E7342F4-53C7-42F9-8E48-B79316BFC5B7}"/>
              </a:ext>
            </a:extLst>
          </p:cNvPr>
          <p:cNvCxnSpPr>
            <a:cxnSpLocks/>
          </p:cNvCxnSpPr>
          <p:nvPr/>
        </p:nvCxnSpPr>
        <p:spPr>
          <a:xfrm>
            <a:off x="6097907" y="5480239"/>
            <a:ext cx="0" cy="456695"/>
          </a:xfrm>
          <a:prstGeom prst="line">
            <a:avLst/>
          </a:prstGeom>
          <a:ln w="38100" cap="rnd">
            <a:solidFill>
              <a:srgbClr val="4B53BC"/>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B8D2740-D53B-4141-B1E6-BA3F2BB86B4E}"/>
              </a:ext>
            </a:extLst>
          </p:cNvPr>
          <p:cNvCxnSpPr>
            <a:cxnSpLocks/>
          </p:cNvCxnSpPr>
          <p:nvPr/>
        </p:nvCxnSpPr>
        <p:spPr>
          <a:xfrm>
            <a:off x="8878312" y="5480239"/>
            <a:ext cx="0" cy="456695"/>
          </a:xfrm>
          <a:prstGeom prst="line">
            <a:avLst/>
          </a:prstGeom>
          <a:ln w="38100" cap="rnd">
            <a:solidFill>
              <a:srgbClr val="4B53BC"/>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5" name="Title 3">
            <a:extLst>
              <a:ext uri="{FF2B5EF4-FFF2-40B4-BE49-F238E27FC236}">
                <a16:creationId xmlns:a16="http://schemas.microsoft.com/office/drawing/2014/main" id="{8710A984-C914-4F4E-839F-F3CE99BDB974}"/>
              </a:ext>
            </a:extLst>
          </p:cNvPr>
          <p:cNvSpPr txBox="1">
            <a:spLocks/>
          </p:cNvSpPr>
          <p:nvPr/>
        </p:nvSpPr>
        <p:spPr>
          <a:xfrm>
            <a:off x="1743239" y="4688748"/>
            <a:ext cx="8705525" cy="307777"/>
          </a:xfrm>
          <a:prstGeom prst="rect">
            <a:avLst/>
          </a:prstGeom>
        </p:spPr>
        <p:txBody>
          <a:bodyPr vert="horz" wrap="none" lIns="0" tIns="0" rIns="0" bIns="0" rtlCol="0" anchor="ctr">
            <a:spAutoFit/>
          </a:bodyPr>
          <a:lstStyle>
            <a:defPPr>
              <a:defRPr lang="en-US"/>
            </a:defPPr>
            <a:lvl1pPr lvl="0" algn="ctr" defTabSz="913825" fontAlgn="base">
              <a:spcBef>
                <a:spcPct val="0"/>
              </a:spcBef>
              <a:spcAft>
                <a:spcPts val="300"/>
              </a:spcAft>
              <a:defRPr sz="1200">
                <a:solidFill>
                  <a:srgbClr val="2F2F2F"/>
                </a:solidFill>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marL="0" marR="0" lvl="0" indent="0" algn="ctr" defTabSz="913825" rtl="0" eaLnBrk="1" fontAlgn="base" latinLnBrk="0" hangingPunct="1">
              <a:lnSpc>
                <a:spcPct val="100000"/>
              </a:lnSpc>
              <a:spcBef>
                <a:spcPct val="0"/>
              </a:spcBef>
              <a:spcAft>
                <a:spcPts val="300"/>
              </a:spcAft>
              <a:buClrTx/>
              <a:buSzTx/>
              <a:buFontTx/>
              <a:buNone/>
              <a:tabLst/>
              <a:defRPr/>
            </a:pPr>
            <a:r>
              <a:rPr kumimoji="0" lang="en-US" sz="2000" b="0" i="0" u="none" strike="noStrike" kern="1200" cap="none" spc="0" normalizeH="0" baseline="0" noProof="0">
                <a:ln>
                  <a:noFill/>
                </a:ln>
                <a:solidFill>
                  <a:srgbClr val="4B53BC"/>
                </a:solidFill>
                <a:effectLst/>
                <a:uLnTx/>
                <a:uFillTx/>
                <a:latin typeface="Segoe UI Semibold"/>
                <a:ea typeface="+mn-ea"/>
                <a:cs typeface="+mn-cs"/>
              </a:rPr>
              <a:t>A range of certified devices in every size, for every space and working style</a:t>
            </a:r>
          </a:p>
        </p:txBody>
      </p:sp>
    </p:spTree>
    <p:extLst>
      <p:ext uri="{BB962C8B-B14F-4D97-AF65-F5344CB8AC3E}">
        <p14:creationId xmlns:p14="http://schemas.microsoft.com/office/powerpoint/2010/main" val="342333710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POWER_USER_DIAGRAM_RELATIONSHIP_MIDDLE_CIRCLE" val="POWER_USER_DIAGRAM_RELATIONSHIP_MIDDLE_CIRCLE"/>
</p:tagLst>
</file>

<file path=ppt/tags/tag2.xml><?xml version="1.0" encoding="utf-8"?>
<p:tagLst xmlns:a="http://schemas.openxmlformats.org/drawingml/2006/main" xmlns:r="http://schemas.openxmlformats.org/officeDocument/2006/relationships" xmlns:p="http://schemas.openxmlformats.org/presentationml/2006/main">
  <p:tag name="POWER_USER_DIAGRAM_RELATIONSHIP_MIDDLE_CIRCLE" val="POWER_USER_DIAGRAM_RELATIONSHIP_MIDDLE_CIRCLE"/>
</p:tagLst>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KAt" id="{7CB51D46-7ACE-4F03-869D-903815588280}" vid="{635F88FE-DEF2-4670-982D-DBEAD03CD0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2C28266A38B74BB8736D79589A967D" ma:contentTypeVersion="16" ma:contentTypeDescription="Create a new document." ma:contentTypeScope="" ma:versionID="326c486aa047cea965d9b669c91a0e3d">
  <xsd:schema xmlns:xsd="http://www.w3.org/2001/XMLSchema" xmlns:xs="http://www.w3.org/2001/XMLSchema" xmlns:p="http://schemas.microsoft.com/office/2006/metadata/properties" xmlns:ns1="http://schemas.microsoft.com/sharepoint/v3" xmlns:ns2="3f419478-5607-4e24-9036-5a0e9a431bae" xmlns:ns3="f369e916-4bd8-4af9-b2c4-8613bc5330ef" targetNamespace="http://schemas.microsoft.com/office/2006/metadata/properties" ma:root="true" ma:fieldsID="f5adf2f608a6f426ea7108ba8eda9a32" ns1:_="" ns2:_="" ns3:_="">
    <xsd:import namespace="http://schemas.microsoft.com/sharepoint/v3"/>
    <xsd:import namespace="3f419478-5607-4e24-9036-5a0e9a431bae"/>
    <xsd:import namespace="f369e916-4bd8-4af9-b2c4-8613bc5330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3:LastSharedByUser" minOccurs="0"/>
                <xsd:element ref="ns3:LastSharedByTime"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419478-5607-4e24-9036-5a0e9a431b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69e916-4bd8-4af9-b2c4-8613bc5330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LastSharedByUser" ma:index="14" nillable="true" ma:displayName="Last Shared By User" ma:hidden="true" ma:internalName="LastSharedByUser" ma:readOnly="true">
      <xsd:simpleType>
        <xsd:restriction base="dms:Note"/>
      </xsd:simpleType>
    </xsd:element>
    <xsd:element name="LastSharedByTime" ma:index="15"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E8F663C-65AB-455E-88B4-7BAB338E08DC}">
  <ds:schemaRefs>
    <ds:schemaRef ds:uri="http://schemas.microsoft.com/sharepoint/v3/contenttype/forms"/>
  </ds:schemaRefs>
</ds:datastoreItem>
</file>

<file path=customXml/itemProps2.xml><?xml version="1.0" encoding="utf-8"?>
<ds:datastoreItem xmlns:ds="http://schemas.openxmlformats.org/officeDocument/2006/customXml" ds:itemID="{73CB6892-AEC0-4062-BB05-03A2439F6D44}"/>
</file>

<file path=customXml/itemProps3.xml><?xml version="1.0" encoding="utf-8"?>
<ds:datastoreItem xmlns:ds="http://schemas.openxmlformats.org/officeDocument/2006/customXml" ds:itemID="{53DD8475-22DB-4365-8129-9637FD633498}">
  <ds:schemaRefs>
    <ds:schemaRef ds:uri="7a20bb1a-2526-436b-a0aa-406322af6dcc"/>
    <ds:schemaRef ds:uri="http://purl.org/dc/dcmitype/"/>
    <ds:schemaRef ds:uri="0c1a6c9c-f016-4857-bf43-21b252e701d9"/>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4255</Words>
  <Application>Microsoft Macintosh PowerPoint</Application>
  <PresentationFormat>Widescreen</PresentationFormat>
  <Paragraphs>324</Paragraphs>
  <Slides>28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Segoe UI</vt:lpstr>
      <vt:lpstr>Segoe UI Light</vt:lpstr>
      <vt:lpstr>Segoe UI Semibold</vt:lpstr>
      <vt:lpstr>Wingdings</vt:lpstr>
      <vt:lpstr>White Template</vt:lpstr>
      <vt:lpstr>PowerPoint Presentation</vt:lpstr>
      <vt:lpstr>PowerPoint Presentation</vt:lpstr>
      <vt:lpstr>Microsoft Teams Platform</vt:lpstr>
      <vt:lpstr>Connecting digital workplace communities</vt:lpstr>
      <vt:lpstr>Enhanced virtual communication</vt:lpstr>
      <vt:lpstr>Readymade apps and low code tools</vt:lpstr>
      <vt:lpstr>Enterprise-grade security</vt:lpstr>
      <vt:lpstr>Foundations of Microsoft Teams</vt:lpstr>
      <vt:lpstr>Microsoft Teams Devices</vt:lpstr>
      <vt:lpstr>Integrated workflows and business apps</vt:lpstr>
      <vt:lpstr>Automate routine tasks with Microsoft Flow</vt:lpstr>
      <vt:lpstr>Build custom apps with PowerApps</vt:lpstr>
      <vt:lpstr>Uncover insights with Power BI</vt:lpstr>
      <vt:lpstr>Customer momentum</vt:lpstr>
      <vt:lpstr>PowerPoint Presentation</vt:lpstr>
      <vt:lpstr>PowerPoint Presentation</vt:lpstr>
      <vt:lpstr>PowerPoint Presentation</vt:lpstr>
      <vt:lpstr>Next steps</vt:lpstr>
      <vt:lpstr>PowerPoint Presentation</vt:lpstr>
      <vt:lpstr>Appendix</vt:lpstr>
      <vt:lpstr>Why Microsoft Teams?</vt:lpstr>
      <vt:lpstr>Teams platform is built for flexibility</vt:lpstr>
      <vt:lpstr>AI in Teams</vt:lpstr>
      <vt:lpstr>AI in Teams – available today</vt:lpstr>
      <vt:lpstr>Meetings made simple</vt:lpstr>
      <vt:lpstr>Meetings made simple</vt:lpstr>
      <vt:lpstr>Intelligent and inclusive</vt:lpstr>
      <vt:lpstr>Easy and secure to join and 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description/>
  <cp:lastModifiedBy/>
  <cp:revision>5</cp:revision>
  <dcterms:created xsi:type="dcterms:W3CDTF">2019-09-04T23:27:26Z</dcterms:created>
  <dcterms:modified xsi:type="dcterms:W3CDTF">2020-07-07T14:00:15Z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0x010100BF2C28266A38B74BB8736D79589A967D</vt:lpwstr>
  </property>
</Properties>
</file>