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sldIdLst>
    <p:sldId id="256" r:id="rId5"/>
  </p:sldIdLst>
  <p:sldSz cx="7772400" cy="9372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52" userDrawn="1">
          <p15:clr>
            <a:srgbClr val="A4A3A4"/>
          </p15:clr>
        </p15:guide>
        <p15:guide id="2" pos="3072" userDrawn="1">
          <p15:clr>
            <a:srgbClr val="A4A3A4"/>
          </p15:clr>
        </p15:guide>
        <p15:guide id="3" pos="32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ki Glaberman" initials="NG" lastIdx="1" clrIdx="0">
    <p:extLst>
      <p:ext uri="{19B8F6BF-5375-455C-9EA6-DF929625EA0E}">
        <p15:presenceInfo xmlns:p15="http://schemas.microsoft.com/office/powerpoint/2012/main" userId="S::nglaberman@themarketingpractice.com::fc6230fc-840c-49f6-a78f-81e1dfcd4ad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87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5D44FE-B244-400F-BC7C-010A6B16A462}" v="2" dt="2020-06-16T22:29:45.6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77"/>
    <p:restoredTop sz="96327"/>
  </p:normalViewPr>
  <p:slideViewPr>
    <p:cSldViewPr snapToGrid="0" snapToObjects="1">
      <p:cViewPr>
        <p:scale>
          <a:sx n="89" d="100"/>
          <a:sy n="89" d="100"/>
        </p:scale>
        <p:origin x="1872" y="236"/>
      </p:cViewPr>
      <p:guideLst>
        <p:guide orient="horz" pos="2952"/>
        <p:guide pos="3072"/>
        <p:guide pos="32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533896"/>
            <a:ext cx="6606540" cy="326305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4922785"/>
            <a:ext cx="5829300" cy="2262875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27297-A2CB-3149-AB70-AEB0B7E0BBF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F0D7-19C9-9A4F-8EA9-AFBA8A82E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74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 userDrawn="1">
          <p15:clr>
            <a:srgbClr val="FBAE40"/>
          </p15:clr>
        </p15:guide>
        <p15:guide id="2" pos="4608" userDrawn="1">
          <p15:clr>
            <a:srgbClr val="FBAE40"/>
          </p15:clr>
        </p15:guide>
        <p15:guide id="3" orient="horz" pos="268" userDrawn="1">
          <p15:clr>
            <a:srgbClr val="FBAE40"/>
          </p15:clr>
        </p15:guide>
        <p15:guide id="4" orient="horz" pos="563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27297-A2CB-3149-AB70-AEB0B7E0BBF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F0D7-19C9-9A4F-8EA9-AFBA8A82E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92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499004"/>
            <a:ext cx="1675924" cy="79428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499004"/>
            <a:ext cx="4930616" cy="79428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27297-A2CB-3149-AB70-AEB0B7E0BBF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F0D7-19C9-9A4F-8EA9-AFBA8A82E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2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27297-A2CB-3149-AB70-AEB0B7E0BBF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F0D7-19C9-9A4F-8EA9-AFBA8A82E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9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336644"/>
            <a:ext cx="6703695" cy="3898741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272268"/>
            <a:ext cx="6703695" cy="2050256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27297-A2CB-3149-AB70-AEB0B7E0BBF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F0D7-19C9-9A4F-8EA9-AFBA8A82E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33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495021"/>
            <a:ext cx="3303270" cy="5946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495021"/>
            <a:ext cx="3303270" cy="5946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27297-A2CB-3149-AB70-AEB0B7E0BBF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F0D7-19C9-9A4F-8EA9-AFBA8A82E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2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499006"/>
            <a:ext cx="6703695" cy="18116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297589"/>
            <a:ext cx="3288089" cy="1126013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423602"/>
            <a:ext cx="3288089" cy="50356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297589"/>
            <a:ext cx="3304282" cy="1126013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423602"/>
            <a:ext cx="3304282" cy="50356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27297-A2CB-3149-AB70-AEB0B7E0BBF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F0D7-19C9-9A4F-8EA9-AFBA8A82E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56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27297-A2CB-3149-AB70-AEB0B7E0BBF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F0D7-19C9-9A4F-8EA9-AFBA8A82E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93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27297-A2CB-3149-AB70-AEB0B7E0BBF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F0D7-19C9-9A4F-8EA9-AFBA8A82E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35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24840"/>
            <a:ext cx="2506801" cy="218694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349483"/>
            <a:ext cx="3934778" cy="6660621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2811780"/>
            <a:ext cx="2506801" cy="5209170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27297-A2CB-3149-AB70-AEB0B7E0BBF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F0D7-19C9-9A4F-8EA9-AFBA8A82E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95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24840"/>
            <a:ext cx="2506801" cy="218694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349483"/>
            <a:ext cx="3934778" cy="6660621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2811780"/>
            <a:ext cx="2506801" cy="5209170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27297-A2CB-3149-AB70-AEB0B7E0BBF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F0D7-19C9-9A4F-8EA9-AFBA8A82E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72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499006"/>
            <a:ext cx="6703695" cy="1811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495021"/>
            <a:ext cx="6703695" cy="5946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8687014"/>
            <a:ext cx="1748790" cy="4990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27297-A2CB-3149-AB70-AEB0B7E0BBF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8687014"/>
            <a:ext cx="2623185" cy="4990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8687014"/>
            <a:ext cx="1748790" cy="4990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7F0D7-19C9-9A4F-8EA9-AFBA8A82E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1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object 7">
            <a:extLst>
              <a:ext uri="{FF2B5EF4-FFF2-40B4-BE49-F238E27FC236}">
                <a16:creationId xmlns:a16="http://schemas.microsoft.com/office/drawing/2014/main" id="{5E6EC4B3-0F6B-6A42-B74D-B01EC29C7320}"/>
              </a:ext>
            </a:extLst>
          </p:cNvPr>
          <p:cNvSpPr/>
          <p:nvPr/>
        </p:nvSpPr>
        <p:spPr>
          <a:xfrm>
            <a:off x="2703799" y="7027716"/>
            <a:ext cx="1051560" cy="1522753"/>
          </a:xfrm>
          <a:custGeom>
            <a:avLst/>
            <a:gdLst/>
            <a:ahLst/>
            <a:cxnLst/>
            <a:rect l="l" t="t" r="r" b="b"/>
            <a:pathLst>
              <a:path w="1079500" h="1370329">
                <a:moveTo>
                  <a:pt x="0" y="1369821"/>
                </a:moveTo>
                <a:lnTo>
                  <a:pt x="1079500" y="1369821"/>
                </a:lnTo>
                <a:lnTo>
                  <a:pt x="1079500" y="0"/>
                </a:lnTo>
                <a:lnTo>
                  <a:pt x="0" y="0"/>
                </a:lnTo>
                <a:lnTo>
                  <a:pt x="0" y="13698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pPr defTabSz="914400"/>
            <a:endParaRPr kern="0">
              <a:solidFill>
                <a:prstClr val="black"/>
              </a:solidFill>
            </a:endParaRPr>
          </a:p>
        </p:txBody>
      </p:sp>
      <p:sp>
        <p:nvSpPr>
          <p:cNvPr id="156" name="object 9">
            <a:extLst>
              <a:ext uri="{FF2B5EF4-FFF2-40B4-BE49-F238E27FC236}">
                <a16:creationId xmlns:a16="http://schemas.microsoft.com/office/drawing/2014/main" id="{19EC7DB4-D22C-6646-8FA0-6574FB029C39}"/>
              </a:ext>
            </a:extLst>
          </p:cNvPr>
          <p:cNvSpPr/>
          <p:nvPr/>
        </p:nvSpPr>
        <p:spPr>
          <a:xfrm>
            <a:off x="3827099" y="7037184"/>
            <a:ext cx="1051560" cy="1522753"/>
          </a:xfrm>
          <a:custGeom>
            <a:avLst/>
            <a:gdLst/>
            <a:ahLst/>
            <a:cxnLst/>
            <a:rect l="l" t="t" r="r" b="b"/>
            <a:pathLst>
              <a:path w="1079500" h="1370329">
                <a:moveTo>
                  <a:pt x="0" y="1369821"/>
                </a:moveTo>
                <a:lnTo>
                  <a:pt x="1079500" y="1369821"/>
                </a:lnTo>
                <a:lnTo>
                  <a:pt x="1079500" y="0"/>
                </a:lnTo>
                <a:lnTo>
                  <a:pt x="0" y="0"/>
                </a:lnTo>
                <a:lnTo>
                  <a:pt x="0" y="13698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pPr defTabSz="914400"/>
            <a:endParaRPr kern="0">
              <a:solidFill>
                <a:prstClr val="black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CBFCF71-35CA-A240-ABD4-FFAA0AAB7FBF}"/>
              </a:ext>
            </a:extLst>
          </p:cNvPr>
          <p:cNvSpPr/>
          <p:nvPr/>
        </p:nvSpPr>
        <p:spPr>
          <a:xfrm>
            <a:off x="4105096" y="6713426"/>
            <a:ext cx="597034" cy="594360"/>
          </a:xfrm>
          <a:prstGeom prst="ellipse">
            <a:avLst/>
          </a:prstGeom>
          <a:solidFill>
            <a:srgbClr val="038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4DC45D9-E3A1-6D48-A6E1-3901CD9AA22A}"/>
              </a:ext>
            </a:extLst>
          </p:cNvPr>
          <p:cNvSpPr/>
          <p:nvPr/>
        </p:nvSpPr>
        <p:spPr>
          <a:xfrm>
            <a:off x="2976313" y="6713426"/>
            <a:ext cx="597034" cy="594360"/>
          </a:xfrm>
          <a:prstGeom prst="ellipse">
            <a:avLst/>
          </a:prstGeom>
          <a:solidFill>
            <a:srgbClr val="038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bject 5">
            <a:extLst>
              <a:ext uri="{FF2B5EF4-FFF2-40B4-BE49-F238E27FC236}">
                <a16:creationId xmlns:a16="http://schemas.microsoft.com/office/drawing/2014/main" id="{E35188FE-C7DF-D042-89A7-3D2EC806765C}"/>
              </a:ext>
            </a:extLst>
          </p:cNvPr>
          <p:cNvSpPr/>
          <p:nvPr/>
        </p:nvSpPr>
        <p:spPr>
          <a:xfrm>
            <a:off x="1580499" y="7027716"/>
            <a:ext cx="1051560" cy="1522753"/>
          </a:xfrm>
          <a:custGeom>
            <a:avLst/>
            <a:gdLst/>
            <a:ahLst/>
            <a:cxnLst/>
            <a:rect l="l" t="t" r="r" b="b"/>
            <a:pathLst>
              <a:path w="1079500" h="1370329">
                <a:moveTo>
                  <a:pt x="0" y="1369821"/>
                </a:moveTo>
                <a:lnTo>
                  <a:pt x="1079500" y="1369821"/>
                </a:lnTo>
                <a:lnTo>
                  <a:pt x="1079500" y="0"/>
                </a:lnTo>
                <a:lnTo>
                  <a:pt x="0" y="0"/>
                </a:lnTo>
                <a:lnTo>
                  <a:pt x="0" y="13698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pPr defTabSz="914400"/>
            <a:endParaRPr kern="0">
              <a:solidFill>
                <a:prstClr val="black"/>
              </a:solidFill>
            </a:endParaRPr>
          </a:p>
        </p:txBody>
      </p:sp>
      <p:sp>
        <p:nvSpPr>
          <p:cNvPr id="150" name="object 3">
            <a:extLst>
              <a:ext uri="{FF2B5EF4-FFF2-40B4-BE49-F238E27FC236}">
                <a16:creationId xmlns:a16="http://schemas.microsoft.com/office/drawing/2014/main" id="{37746B1A-FA69-E441-A693-8BB6C5C60B12}"/>
              </a:ext>
            </a:extLst>
          </p:cNvPr>
          <p:cNvSpPr/>
          <p:nvPr/>
        </p:nvSpPr>
        <p:spPr>
          <a:xfrm>
            <a:off x="457199" y="7027716"/>
            <a:ext cx="1051560" cy="1522753"/>
          </a:xfrm>
          <a:custGeom>
            <a:avLst/>
            <a:gdLst/>
            <a:ahLst/>
            <a:cxnLst/>
            <a:rect l="l" t="t" r="r" b="b"/>
            <a:pathLst>
              <a:path w="1079500" h="1370329">
                <a:moveTo>
                  <a:pt x="0" y="1369821"/>
                </a:moveTo>
                <a:lnTo>
                  <a:pt x="1079500" y="1369821"/>
                </a:lnTo>
                <a:lnTo>
                  <a:pt x="1079500" y="0"/>
                </a:lnTo>
                <a:lnTo>
                  <a:pt x="0" y="0"/>
                </a:lnTo>
                <a:lnTo>
                  <a:pt x="0" y="13698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pPr defTabSz="914400"/>
            <a:endParaRPr kern="0">
              <a:solidFill>
                <a:prstClr val="black"/>
              </a:solidFill>
            </a:endParaRPr>
          </a:p>
        </p:txBody>
      </p:sp>
      <p:sp>
        <p:nvSpPr>
          <p:cNvPr id="145" name="object 3">
            <a:extLst>
              <a:ext uri="{FF2B5EF4-FFF2-40B4-BE49-F238E27FC236}">
                <a16:creationId xmlns:a16="http://schemas.microsoft.com/office/drawing/2014/main" id="{DC9ABA6F-A154-6640-9EA6-D214AB665056}"/>
              </a:ext>
            </a:extLst>
          </p:cNvPr>
          <p:cNvSpPr/>
          <p:nvPr/>
        </p:nvSpPr>
        <p:spPr>
          <a:xfrm>
            <a:off x="5173364" y="2605582"/>
            <a:ext cx="2599039" cy="6767017"/>
          </a:xfrm>
          <a:custGeom>
            <a:avLst/>
            <a:gdLst/>
            <a:ahLst/>
            <a:cxnLst/>
            <a:rect l="l" t="t" r="r" b="b"/>
            <a:pathLst>
              <a:path w="1079500" h="1370329">
                <a:moveTo>
                  <a:pt x="0" y="1369821"/>
                </a:moveTo>
                <a:lnTo>
                  <a:pt x="1079500" y="1369821"/>
                </a:lnTo>
                <a:lnTo>
                  <a:pt x="1079500" y="0"/>
                </a:lnTo>
                <a:lnTo>
                  <a:pt x="0" y="0"/>
                </a:lnTo>
                <a:lnTo>
                  <a:pt x="0" y="13698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pPr defTabSz="914400">
              <a:defRPr/>
            </a:pPr>
            <a:endParaRPr kern="0">
              <a:solidFill>
                <a:prstClr val="black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D69125C-7226-1643-8A87-251EF19B071A}"/>
              </a:ext>
            </a:extLst>
          </p:cNvPr>
          <p:cNvSpPr/>
          <p:nvPr/>
        </p:nvSpPr>
        <p:spPr>
          <a:xfrm>
            <a:off x="5403439" y="7775546"/>
            <a:ext cx="372842" cy="372842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bject 13">
            <a:extLst>
              <a:ext uri="{FF2B5EF4-FFF2-40B4-BE49-F238E27FC236}">
                <a16:creationId xmlns:a16="http://schemas.microsoft.com/office/drawing/2014/main" id="{E4B12C9E-53BA-8F40-ADD9-16B9A3DDD257}"/>
              </a:ext>
            </a:extLst>
          </p:cNvPr>
          <p:cNvSpPr/>
          <p:nvPr/>
        </p:nvSpPr>
        <p:spPr>
          <a:xfrm>
            <a:off x="0" y="-342900"/>
            <a:ext cx="7772400" cy="3089189"/>
          </a:xfrm>
          <a:custGeom>
            <a:avLst/>
            <a:gdLst/>
            <a:ahLst/>
            <a:cxnLst/>
            <a:rect l="l" t="t" r="r" b="b"/>
            <a:pathLst>
              <a:path w="5130800" h="3202940">
                <a:moveTo>
                  <a:pt x="0" y="3202685"/>
                </a:moveTo>
                <a:lnTo>
                  <a:pt x="5130800" y="3202685"/>
                </a:lnTo>
                <a:lnTo>
                  <a:pt x="5130800" y="0"/>
                </a:lnTo>
                <a:lnTo>
                  <a:pt x="0" y="0"/>
                </a:lnTo>
                <a:lnTo>
                  <a:pt x="0" y="3202685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pPr defTabSz="914400">
              <a:defRPr/>
            </a:pPr>
            <a:endParaRPr kern="0" dirty="0">
              <a:solidFill>
                <a:prstClr val="black"/>
              </a:solidFill>
            </a:endParaRPr>
          </a:p>
        </p:txBody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87848A66-3C41-0141-97DA-5AB26C05FB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00" t="4287" r="41017"/>
          <a:stretch/>
        </p:blipFill>
        <p:spPr>
          <a:xfrm>
            <a:off x="5173365" y="-342900"/>
            <a:ext cx="2599038" cy="3089189"/>
          </a:xfrm>
          <a:prstGeom prst="rect">
            <a:avLst/>
          </a:prstGeom>
        </p:spPr>
      </p:pic>
      <p:sp>
        <p:nvSpPr>
          <p:cNvPr id="160" name="object 15">
            <a:extLst>
              <a:ext uri="{FF2B5EF4-FFF2-40B4-BE49-F238E27FC236}">
                <a16:creationId xmlns:a16="http://schemas.microsoft.com/office/drawing/2014/main" id="{7253BBF2-42E3-914E-93AC-D67D5D1A6A52}"/>
              </a:ext>
            </a:extLst>
          </p:cNvPr>
          <p:cNvSpPr txBox="1"/>
          <p:nvPr/>
        </p:nvSpPr>
        <p:spPr>
          <a:xfrm>
            <a:off x="456622" y="3046972"/>
            <a:ext cx="4491508" cy="267381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defTabSz="914400">
              <a:spcBef>
                <a:spcPts val="405"/>
              </a:spcBef>
              <a:spcAft>
                <a:spcPts val="600"/>
              </a:spcAft>
            </a:pPr>
            <a:r>
              <a:rPr sz="1400" b="1" dirty="0">
                <a:solidFill>
                  <a:srgbClr val="0089CF"/>
                </a:solidFill>
                <a:latin typeface="SegoeUI-Semibold"/>
                <a:cs typeface="SegoeUI-Semibold"/>
              </a:rPr>
              <a:t>Out </a:t>
            </a:r>
            <a:r>
              <a:rPr sz="1400" b="1" spc="-5" dirty="0">
                <a:solidFill>
                  <a:srgbClr val="0089CF"/>
                </a:solidFill>
                <a:latin typeface="SegoeUI-Semibold"/>
                <a:cs typeface="SegoeUI-Semibold"/>
              </a:rPr>
              <a:t>with the old, in with the</a:t>
            </a:r>
            <a:r>
              <a:rPr sz="1400" b="1" spc="-30" dirty="0">
                <a:solidFill>
                  <a:srgbClr val="0089CF"/>
                </a:solidFill>
                <a:latin typeface="SegoeUI-Semibold"/>
                <a:cs typeface="SegoeUI-Semibold"/>
              </a:rPr>
              <a:t> </a:t>
            </a:r>
            <a:r>
              <a:rPr sz="1400" b="1" spc="-5" dirty="0">
                <a:solidFill>
                  <a:srgbClr val="0089CF"/>
                </a:solidFill>
                <a:latin typeface="SegoeUI-Semibold"/>
                <a:cs typeface="SegoeUI-Semibold"/>
              </a:rPr>
              <a:t>new</a:t>
            </a:r>
            <a:endParaRPr sz="1400" dirty="0">
              <a:solidFill>
                <a:prstClr val="black"/>
              </a:solidFill>
              <a:latin typeface="SegoeUI-Semibold"/>
              <a:cs typeface="SegoeUI-Semibold"/>
            </a:endParaRPr>
          </a:p>
        </p:txBody>
      </p:sp>
      <p:sp>
        <p:nvSpPr>
          <p:cNvPr id="162" name="object 18">
            <a:extLst>
              <a:ext uri="{FF2B5EF4-FFF2-40B4-BE49-F238E27FC236}">
                <a16:creationId xmlns:a16="http://schemas.microsoft.com/office/drawing/2014/main" id="{1581F25A-67F5-C94D-9332-EAD7AF7E0C01}"/>
              </a:ext>
            </a:extLst>
          </p:cNvPr>
          <p:cNvSpPr txBox="1">
            <a:spLocks/>
          </p:cNvSpPr>
          <p:nvPr/>
        </p:nvSpPr>
        <p:spPr>
          <a:xfrm>
            <a:off x="456622" y="963094"/>
            <a:ext cx="4567585" cy="684803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SegoePro-Light"/>
                <a:ea typeface="+mj-ea"/>
                <a:cs typeface="SegoePro-Light"/>
              </a:defRPr>
            </a:lvl1pPr>
          </a:lstStyle>
          <a:p>
            <a:pPr defTabSz="914400">
              <a:defRPr/>
            </a:pPr>
            <a:r>
              <a:rPr lang="en-US" sz="2100" kern="0" dirty="0">
                <a:solidFill>
                  <a:sysClr val="window" lastClr="FFFFFF"/>
                </a:solidFill>
                <a:latin typeface="Segoe Pro Light" panose="020B0302040504020203" pitchFamily="34" charset="0"/>
              </a:rPr>
              <a:t>Access the latest Microsoft technology with Surface Device-as-a-Service​</a:t>
            </a:r>
          </a:p>
        </p:txBody>
      </p:sp>
      <p:sp>
        <p:nvSpPr>
          <p:cNvPr id="163" name="object 19">
            <a:extLst>
              <a:ext uri="{FF2B5EF4-FFF2-40B4-BE49-F238E27FC236}">
                <a16:creationId xmlns:a16="http://schemas.microsoft.com/office/drawing/2014/main" id="{9112B3F4-9159-5848-92B4-D4BAE6F2325C}"/>
              </a:ext>
            </a:extLst>
          </p:cNvPr>
          <p:cNvSpPr txBox="1"/>
          <p:nvPr/>
        </p:nvSpPr>
        <p:spPr>
          <a:xfrm>
            <a:off x="456622" y="1744464"/>
            <a:ext cx="4129024" cy="515141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defTabSz="914400">
              <a:lnSpc>
                <a:spcPts val="2000"/>
              </a:lnSpc>
              <a:spcBef>
                <a:spcPts val="200"/>
              </a:spcBef>
            </a:pPr>
            <a:r>
              <a:rPr lang="en-US" sz="1400" spc="-5" dirty="0">
                <a:solidFill>
                  <a:srgbClr val="FFFFFF"/>
                </a:solidFill>
                <a:latin typeface="Segoe Pro Light" panose="020B0302040504020203" pitchFamily="34" charset="0"/>
                <a:cs typeface="Segoe Pro"/>
              </a:rPr>
              <a:t>Get the Microsoft hardware, software, and services you need in one monthly subscription.  </a:t>
            </a:r>
          </a:p>
        </p:txBody>
      </p:sp>
      <p:sp>
        <p:nvSpPr>
          <p:cNvPr id="171" name="object 29">
            <a:extLst>
              <a:ext uri="{FF2B5EF4-FFF2-40B4-BE49-F238E27FC236}">
                <a16:creationId xmlns:a16="http://schemas.microsoft.com/office/drawing/2014/main" id="{F024E6E0-E9A8-F949-AB6C-29B8C702E960}"/>
              </a:ext>
            </a:extLst>
          </p:cNvPr>
          <p:cNvSpPr txBox="1"/>
          <p:nvPr/>
        </p:nvSpPr>
        <p:spPr>
          <a:xfrm>
            <a:off x="5891082" y="7735804"/>
            <a:ext cx="1834151" cy="6160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2" marR="252095" defTabSz="777240">
              <a:lnSpc>
                <a:spcPts val="1200"/>
              </a:lnSpc>
              <a:spcBef>
                <a:spcPts val="100"/>
              </a:spcBef>
              <a:spcAft>
                <a:spcPts val="200"/>
              </a:spcAft>
            </a:pPr>
            <a:r>
              <a:rPr lang="en-US" sz="9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Segoe Pro"/>
                <a:cs typeface="Segoe Pro"/>
              </a:rPr>
              <a:t>To learn more about how </a:t>
            </a:r>
            <a:br>
              <a:rPr lang="en-US" sz="9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Segoe Pro"/>
                <a:cs typeface="Segoe Pro"/>
              </a:rPr>
            </a:br>
            <a:r>
              <a:rPr lang="en-US" sz="9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Segoe Pro"/>
                <a:cs typeface="Segoe Pro"/>
              </a:rPr>
              <a:t>your business can benefit from Surface </a:t>
            </a:r>
            <a:r>
              <a:rPr lang="en-US" sz="900" spc="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Pro"/>
                <a:cs typeface="Segoe Pro"/>
              </a:rPr>
              <a:t>DaaS</a:t>
            </a:r>
            <a:r>
              <a:rPr lang="en-US" sz="9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Segoe Pro"/>
                <a:cs typeface="Segoe Pro"/>
              </a:rPr>
              <a:t>, reach out to </a:t>
            </a:r>
            <a:r>
              <a:rPr lang="en-US" sz="900" spc="10" dirty="0">
                <a:solidFill>
                  <a:schemeClr val="bg2">
                    <a:lumMod val="25000"/>
                  </a:schemeClr>
                </a:solidFill>
                <a:latin typeface="Segoe Pro"/>
                <a:cs typeface="Segoe Pro"/>
              </a:rPr>
              <a:t>your Microsoft Partner.</a:t>
            </a:r>
          </a:p>
        </p:txBody>
      </p:sp>
      <p:sp>
        <p:nvSpPr>
          <p:cNvPr id="164" name="object 22">
            <a:extLst>
              <a:ext uri="{FF2B5EF4-FFF2-40B4-BE49-F238E27FC236}">
                <a16:creationId xmlns:a16="http://schemas.microsoft.com/office/drawing/2014/main" id="{27680C9F-8A58-BF43-AF69-31EC6675E523}"/>
              </a:ext>
            </a:extLst>
          </p:cNvPr>
          <p:cNvSpPr txBox="1"/>
          <p:nvPr/>
        </p:nvSpPr>
        <p:spPr>
          <a:xfrm>
            <a:off x="666979" y="7377791"/>
            <a:ext cx="616110" cy="1031597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algn="ctr" defTabSz="914400">
              <a:spcBef>
                <a:spcPts val="575"/>
              </a:spcBef>
            </a:pPr>
            <a:r>
              <a:rPr sz="900" b="1" dirty="0">
                <a:solidFill>
                  <a:srgbClr val="58595B"/>
                </a:solidFill>
                <a:latin typeface="Segoe Pro"/>
                <a:cs typeface="Segoe Pro"/>
              </a:rPr>
              <a:t>Devices</a:t>
            </a:r>
            <a:endParaRPr sz="900" dirty="0">
              <a:solidFill>
                <a:prstClr val="black"/>
              </a:solidFill>
              <a:latin typeface="Segoe Pro"/>
              <a:cs typeface="Segoe Pro"/>
            </a:endParaRPr>
          </a:p>
          <a:p>
            <a:pPr marL="12065" marR="5080" algn="ctr" defTabSz="914400">
              <a:lnSpc>
                <a:spcPts val="1250"/>
              </a:lnSpc>
              <a:spcBef>
                <a:spcPts val="70"/>
              </a:spcBef>
            </a:pPr>
            <a:r>
              <a:rPr sz="700" dirty="0">
                <a:solidFill>
                  <a:srgbClr val="58595B"/>
                </a:solidFill>
                <a:latin typeface="Segoe Pro Light" panose="020B0302040504020203" pitchFamily="34" charset="0"/>
                <a:cs typeface="Segoe Pro"/>
              </a:rPr>
              <a:t>Surface </a:t>
            </a:r>
            <a:r>
              <a:rPr sz="700" spc="-5" dirty="0">
                <a:solidFill>
                  <a:srgbClr val="58595B"/>
                </a:solidFill>
                <a:latin typeface="Segoe Pro Light" panose="020B0302040504020203" pitchFamily="34" charset="0"/>
                <a:cs typeface="Segoe Pro"/>
              </a:rPr>
              <a:t>Pro  </a:t>
            </a:r>
            <a:r>
              <a:rPr sz="700" dirty="0">
                <a:solidFill>
                  <a:srgbClr val="58595B"/>
                </a:solidFill>
                <a:latin typeface="Segoe Pro Light" panose="020B0302040504020203" pitchFamily="34" charset="0"/>
                <a:cs typeface="Segoe Pro"/>
              </a:rPr>
              <a:t>Surface </a:t>
            </a:r>
            <a:r>
              <a:rPr sz="700" spc="-5" dirty="0">
                <a:solidFill>
                  <a:srgbClr val="58595B"/>
                </a:solidFill>
                <a:latin typeface="Segoe Pro Light" panose="020B0302040504020203" pitchFamily="34" charset="0"/>
                <a:cs typeface="Segoe Pro"/>
              </a:rPr>
              <a:t>Book  </a:t>
            </a:r>
            <a:r>
              <a:rPr sz="700" dirty="0">
                <a:solidFill>
                  <a:srgbClr val="58595B"/>
                </a:solidFill>
                <a:latin typeface="Segoe Pro Light" panose="020B0302040504020203" pitchFamily="34" charset="0"/>
                <a:cs typeface="Segoe Pro"/>
              </a:rPr>
              <a:t>Surface</a:t>
            </a:r>
            <a:r>
              <a:rPr sz="700" spc="-60" dirty="0">
                <a:solidFill>
                  <a:srgbClr val="58595B"/>
                </a:solidFill>
                <a:latin typeface="Segoe Pro Light" panose="020B0302040504020203" pitchFamily="34" charset="0"/>
                <a:cs typeface="Segoe Pro"/>
              </a:rPr>
              <a:t> </a:t>
            </a:r>
            <a:r>
              <a:rPr sz="700" dirty="0">
                <a:solidFill>
                  <a:srgbClr val="58595B"/>
                </a:solidFill>
                <a:latin typeface="Segoe Pro Light" panose="020B0302040504020203" pitchFamily="34" charset="0"/>
                <a:cs typeface="Segoe Pro"/>
              </a:rPr>
              <a:t>Studio  Surface Hub  Surface</a:t>
            </a:r>
            <a:r>
              <a:rPr sz="700" spc="-80" dirty="0">
                <a:solidFill>
                  <a:srgbClr val="58595B"/>
                </a:solidFill>
                <a:latin typeface="Segoe Pro Light" panose="020B0302040504020203" pitchFamily="34" charset="0"/>
                <a:cs typeface="Segoe Pro"/>
              </a:rPr>
              <a:t> </a:t>
            </a:r>
            <a:r>
              <a:rPr sz="700" spc="-5" dirty="0">
                <a:solidFill>
                  <a:srgbClr val="58595B"/>
                </a:solidFill>
                <a:latin typeface="Segoe Pro Light" panose="020B0302040504020203" pitchFamily="34" charset="0"/>
                <a:cs typeface="Segoe Pro"/>
              </a:rPr>
              <a:t>Laptop</a:t>
            </a:r>
            <a:endParaRPr sz="700" dirty="0">
              <a:solidFill>
                <a:prstClr val="black"/>
              </a:solidFill>
              <a:latin typeface="Segoe Pro Light" panose="020B0302040504020203" pitchFamily="34" charset="0"/>
              <a:cs typeface="Segoe Pro"/>
            </a:endParaRPr>
          </a:p>
        </p:txBody>
      </p:sp>
      <p:sp>
        <p:nvSpPr>
          <p:cNvPr id="165" name="object 23">
            <a:extLst>
              <a:ext uri="{FF2B5EF4-FFF2-40B4-BE49-F238E27FC236}">
                <a16:creationId xmlns:a16="http://schemas.microsoft.com/office/drawing/2014/main" id="{C9A27AFF-DFEF-244E-8986-BBE90D855BA8}"/>
              </a:ext>
            </a:extLst>
          </p:cNvPr>
          <p:cNvSpPr txBox="1"/>
          <p:nvPr/>
        </p:nvSpPr>
        <p:spPr>
          <a:xfrm>
            <a:off x="2904374" y="7377791"/>
            <a:ext cx="650411" cy="1031597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algn="ctr" defTabSz="914400">
              <a:spcBef>
                <a:spcPts val="575"/>
              </a:spcBef>
            </a:pPr>
            <a:r>
              <a:rPr sz="900" b="1" spc="-5" dirty="0">
                <a:solidFill>
                  <a:srgbClr val="58595B"/>
                </a:solidFill>
                <a:latin typeface="Segoe Pro"/>
                <a:cs typeface="Segoe Pro"/>
              </a:rPr>
              <a:t>Accessories</a:t>
            </a:r>
            <a:endParaRPr sz="900" dirty="0">
              <a:solidFill>
                <a:prstClr val="black"/>
              </a:solidFill>
              <a:latin typeface="Segoe Pro"/>
              <a:cs typeface="Segoe Pro"/>
            </a:endParaRPr>
          </a:p>
          <a:p>
            <a:pPr marL="116839" marR="109220" algn="ctr" defTabSz="914400">
              <a:lnSpc>
                <a:spcPts val="1250"/>
              </a:lnSpc>
              <a:spcBef>
                <a:spcPts val="70"/>
              </a:spcBef>
            </a:pPr>
            <a:r>
              <a:rPr sz="700" spc="-15" dirty="0">
                <a:solidFill>
                  <a:srgbClr val="58595B"/>
                </a:solidFill>
                <a:latin typeface="Segoe Pro Light" panose="020B0302040504020203" pitchFamily="34" charset="0"/>
                <a:cs typeface="Segoe Pro"/>
              </a:rPr>
              <a:t>Pens  </a:t>
            </a:r>
            <a:r>
              <a:rPr sz="700" spc="-10" dirty="0">
                <a:solidFill>
                  <a:srgbClr val="58595B"/>
                </a:solidFill>
                <a:latin typeface="Segoe Pro Light" panose="020B0302040504020203" pitchFamily="34" charset="0"/>
                <a:cs typeface="Segoe Pro"/>
              </a:rPr>
              <a:t>K</a:t>
            </a:r>
            <a:r>
              <a:rPr sz="700" spc="-5" dirty="0">
                <a:solidFill>
                  <a:srgbClr val="58595B"/>
                </a:solidFill>
                <a:latin typeface="Segoe Pro Light" panose="020B0302040504020203" pitchFamily="34" charset="0"/>
                <a:cs typeface="Segoe Pro"/>
              </a:rPr>
              <a:t>eyboa</a:t>
            </a:r>
            <a:r>
              <a:rPr sz="700" spc="-10" dirty="0">
                <a:solidFill>
                  <a:srgbClr val="58595B"/>
                </a:solidFill>
                <a:latin typeface="Segoe Pro Light" panose="020B0302040504020203" pitchFamily="34" charset="0"/>
                <a:cs typeface="Segoe Pro"/>
              </a:rPr>
              <a:t>r</a:t>
            </a:r>
            <a:r>
              <a:rPr sz="700" dirty="0">
                <a:solidFill>
                  <a:srgbClr val="58595B"/>
                </a:solidFill>
                <a:latin typeface="Segoe Pro Light" panose="020B0302040504020203" pitchFamily="34" charset="0"/>
                <a:cs typeface="Segoe Pro"/>
              </a:rPr>
              <a:t>ds  Mice  Headsets  And</a:t>
            </a:r>
            <a:r>
              <a:rPr sz="700" spc="-60" dirty="0">
                <a:solidFill>
                  <a:srgbClr val="58595B"/>
                </a:solidFill>
                <a:latin typeface="Segoe Pro Light" panose="020B0302040504020203" pitchFamily="34" charset="0"/>
                <a:cs typeface="Segoe Pro"/>
              </a:rPr>
              <a:t> </a:t>
            </a:r>
            <a:r>
              <a:rPr sz="700" spc="-5" dirty="0">
                <a:solidFill>
                  <a:srgbClr val="58595B"/>
                </a:solidFill>
                <a:latin typeface="Segoe Pro Light" panose="020B0302040504020203" pitchFamily="34" charset="0"/>
                <a:cs typeface="Segoe Pro"/>
              </a:rPr>
              <a:t>more</a:t>
            </a:r>
            <a:endParaRPr sz="700" dirty="0">
              <a:solidFill>
                <a:prstClr val="black"/>
              </a:solidFill>
              <a:latin typeface="Segoe Pro Light" panose="020B0302040504020203" pitchFamily="34" charset="0"/>
              <a:cs typeface="Segoe Pro"/>
            </a:endParaRPr>
          </a:p>
        </p:txBody>
      </p:sp>
      <p:sp>
        <p:nvSpPr>
          <p:cNvPr id="166" name="object 24">
            <a:extLst>
              <a:ext uri="{FF2B5EF4-FFF2-40B4-BE49-F238E27FC236}">
                <a16:creationId xmlns:a16="http://schemas.microsoft.com/office/drawing/2014/main" id="{1A645D6D-FD59-134C-8600-0E962FE9E9D6}"/>
              </a:ext>
            </a:extLst>
          </p:cNvPr>
          <p:cNvSpPr txBox="1"/>
          <p:nvPr/>
        </p:nvSpPr>
        <p:spPr>
          <a:xfrm>
            <a:off x="1744594" y="7377791"/>
            <a:ext cx="677592" cy="1076899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algn="ctr" defTabSz="914400">
              <a:spcBef>
                <a:spcPts val="575"/>
              </a:spcBef>
            </a:pPr>
            <a:r>
              <a:rPr sz="900" b="1" spc="-5" dirty="0">
                <a:solidFill>
                  <a:srgbClr val="58595B"/>
                </a:solidFill>
                <a:latin typeface="Segoe Pro"/>
                <a:cs typeface="Segoe Pro"/>
              </a:rPr>
              <a:t>Software</a:t>
            </a:r>
            <a:endParaRPr sz="900" dirty="0">
              <a:solidFill>
                <a:prstClr val="black"/>
              </a:solidFill>
              <a:latin typeface="Segoe Pro"/>
              <a:cs typeface="Segoe Pro"/>
            </a:endParaRPr>
          </a:p>
          <a:p>
            <a:pPr algn="ctr" defTabSz="914400">
              <a:spcBef>
                <a:spcPts val="370"/>
              </a:spcBef>
            </a:pPr>
            <a:r>
              <a:rPr sz="700" spc="-5" dirty="0">
                <a:solidFill>
                  <a:srgbClr val="58595B"/>
                </a:solidFill>
                <a:latin typeface="Segoe Pro Light" panose="020B0302040504020203" pitchFamily="34" charset="0"/>
                <a:cs typeface="Segoe Pro"/>
              </a:rPr>
              <a:t>Microsoft</a:t>
            </a:r>
            <a:r>
              <a:rPr sz="700" spc="-80" dirty="0">
                <a:solidFill>
                  <a:srgbClr val="58595B"/>
                </a:solidFill>
                <a:latin typeface="Segoe Pro Light" panose="020B0302040504020203" pitchFamily="34" charset="0"/>
                <a:cs typeface="Segoe Pro"/>
              </a:rPr>
              <a:t> </a:t>
            </a:r>
            <a:r>
              <a:rPr sz="700" dirty="0">
                <a:solidFill>
                  <a:srgbClr val="58595B"/>
                </a:solidFill>
                <a:latin typeface="Segoe Pro Light" panose="020B0302040504020203" pitchFamily="34" charset="0"/>
                <a:cs typeface="Segoe Pro"/>
              </a:rPr>
              <a:t>365</a:t>
            </a:r>
            <a:endParaRPr sz="700" dirty="0">
              <a:solidFill>
                <a:prstClr val="black"/>
              </a:solidFill>
              <a:latin typeface="Segoe Pro Light" panose="020B0302040504020203" pitchFamily="34" charset="0"/>
              <a:cs typeface="Segoe Pro"/>
            </a:endParaRPr>
          </a:p>
          <a:p>
            <a:pPr algn="ctr" defTabSz="914400">
              <a:spcBef>
                <a:spcPts val="409"/>
              </a:spcBef>
            </a:pPr>
            <a:r>
              <a:rPr sz="700" spc="-5" dirty="0">
                <a:solidFill>
                  <a:srgbClr val="58595B"/>
                </a:solidFill>
                <a:latin typeface="Segoe Pro Light" panose="020B0302040504020203" pitchFamily="34" charset="0"/>
                <a:cs typeface="Segoe Pro"/>
              </a:rPr>
              <a:t>Dynamics</a:t>
            </a:r>
            <a:r>
              <a:rPr sz="700" spc="-100" dirty="0">
                <a:solidFill>
                  <a:srgbClr val="58595B"/>
                </a:solidFill>
                <a:latin typeface="Segoe Pro Light" panose="020B0302040504020203" pitchFamily="34" charset="0"/>
                <a:cs typeface="Segoe Pro"/>
              </a:rPr>
              <a:t> </a:t>
            </a:r>
            <a:r>
              <a:rPr sz="700" dirty="0">
                <a:solidFill>
                  <a:srgbClr val="58595B"/>
                </a:solidFill>
                <a:latin typeface="Segoe Pro Light" panose="020B0302040504020203" pitchFamily="34" charset="0"/>
                <a:cs typeface="Segoe Pro"/>
              </a:rPr>
              <a:t>365</a:t>
            </a:r>
            <a:endParaRPr sz="700" dirty="0">
              <a:solidFill>
                <a:prstClr val="black"/>
              </a:solidFill>
              <a:latin typeface="Segoe Pro Light" panose="020B0302040504020203" pitchFamily="34" charset="0"/>
              <a:cs typeface="Segoe Pro"/>
            </a:endParaRPr>
          </a:p>
          <a:p>
            <a:pPr marL="94615" marR="86995" algn="ctr" defTabSz="914400">
              <a:lnSpc>
                <a:spcPts val="800"/>
              </a:lnSpc>
              <a:spcBef>
                <a:spcPts val="470"/>
              </a:spcBef>
            </a:pPr>
            <a:r>
              <a:rPr sz="700" spc="-5" dirty="0">
                <a:solidFill>
                  <a:srgbClr val="58595B"/>
                </a:solidFill>
                <a:latin typeface="Segoe Pro Light" panose="020B0302040504020203" pitchFamily="34" charset="0"/>
                <a:cs typeface="Segoe Pro"/>
              </a:rPr>
              <a:t>Azure</a:t>
            </a:r>
            <a:r>
              <a:rPr sz="700" spc="-80" dirty="0">
                <a:solidFill>
                  <a:srgbClr val="58595B"/>
                </a:solidFill>
                <a:latin typeface="Segoe Pro Light" panose="020B0302040504020203" pitchFamily="34" charset="0"/>
                <a:cs typeface="Segoe Pro"/>
              </a:rPr>
              <a:t> </a:t>
            </a:r>
            <a:r>
              <a:rPr sz="700" spc="-5" dirty="0">
                <a:solidFill>
                  <a:srgbClr val="58595B"/>
                </a:solidFill>
                <a:latin typeface="Segoe Pro Light" panose="020B0302040504020203" pitchFamily="34" charset="0"/>
                <a:cs typeface="Segoe Pro"/>
              </a:rPr>
              <a:t>Cloud  </a:t>
            </a:r>
            <a:r>
              <a:rPr sz="700" dirty="0">
                <a:solidFill>
                  <a:srgbClr val="58595B"/>
                </a:solidFill>
                <a:latin typeface="Segoe Pro Light" panose="020B0302040504020203" pitchFamily="34" charset="0"/>
                <a:cs typeface="Segoe Pro"/>
              </a:rPr>
              <a:t>Services</a:t>
            </a:r>
            <a:endParaRPr sz="700" dirty="0">
              <a:solidFill>
                <a:prstClr val="black"/>
              </a:solidFill>
              <a:latin typeface="Segoe Pro Light" panose="020B0302040504020203" pitchFamily="34" charset="0"/>
              <a:cs typeface="Segoe Pro"/>
            </a:endParaRPr>
          </a:p>
          <a:p>
            <a:pPr algn="ctr" defTabSz="914400">
              <a:lnSpc>
                <a:spcPts val="819"/>
              </a:lnSpc>
              <a:spcBef>
                <a:spcPts val="390"/>
              </a:spcBef>
            </a:pPr>
            <a:r>
              <a:rPr sz="700" spc="-5" dirty="0">
                <a:solidFill>
                  <a:srgbClr val="58595B"/>
                </a:solidFill>
                <a:latin typeface="Segoe Pro Light" panose="020B0302040504020203" pitchFamily="34" charset="0"/>
                <a:cs typeface="Segoe Pro"/>
              </a:rPr>
              <a:t>Industry-specific</a:t>
            </a:r>
            <a:endParaRPr sz="700" dirty="0">
              <a:solidFill>
                <a:prstClr val="black"/>
              </a:solidFill>
              <a:latin typeface="Segoe Pro Light" panose="020B0302040504020203" pitchFamily="34" charset="0"/>
              <a:cs typeface="Segoe Pro"/>
            </a:endParaRPr>
          </a:p>
          <a:p>
            <a:pPr algn="ctr" defTabSz="914400">
              <a:lnSpc>
                <a:spcPts val="819"/>
              </a:lnSpc>
            </a:pPr>
            <a:r>
              <a:rPr sz="700" spc="-5" dirty="0">
                <a:solidFill>
                  <a:srgbClr val="58595B"/>
                </a:solidFill>
                <a:latin typeface="Segoe Pro Light" panose="020B0302040504020203" pitchFamily="34" charset="0"/>
                <a:cs typeface="Segoe Pro"/>
              </a:rPr>
              <a:t>software</a:t>
            </a:r>
            <a:endParaRPr sz="700" dirty="0">
              <a:solidFill>
                <a:prstClr val="black"/>
              </a:solidFill>
              <a:latin typeface="Segoe Pro Light" panose="020B0302040504020203" pitchFamily="34" charset="0"/>
              <a:cs typeface="Segoe Pro"/>
            </a:endParaRPr>
          </a:p>
        </p:txBody>
      </p:sp>
      <p:sp>
        <p:nvSpPr>
          <p:cNvPr id="167" name="object 25">
            <a:extLst>
              <a:ext uri="{FF2B5EF4-FFF2-40B4-BE49-F238E27FC236}">
                <a16:creationId xmlns:a16="http://schemas.microsoft.com/office/drawing/2014/main" id="{73528043-D3D0-2A43-891D-D0093A8456C1}"/>
              </a:ext>
            </a:extLst>
          </p:cNvPr>
          <p:cNvSpPr txBox="1"/>
          <p:nvPr/>
        </p:nvSpPr>
        <p:spPr>
          <a:xfrm>
            <a:off x="3833522" y="7387259"/>
            <a:ext cx="1038715" cy="1052339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algn="ctr" defTabSz="914400">
              <a:spcBef>
                <a:spcPts val="575"/>
              </a:spcBef>
            </a:pPr>
            <a:r>
              <a:rPr sz="900" b="1" dirty="0">
                <a:solidFill>
                  <a:srgbClr val="58595B"/>
                </a:solidFill>
                <a:latin typeface="Segoe Pro"/>
                <a:cs typeface="Segoe Pro"/>
              </a:rPr>
              <a:t>Services +</a:t>
            </a:r>
            <a:r>
              <a:rPr sz="900" b="1" spc="-50" dirty="0">
                <a:solidFill>
                  <a:srgbClr val="58595B"/>
                </a:solidFill>
                <a:latin typeface="Segoe Pro"/>
                <a:cs typeface="Segoe Pro"/>
              </a:rPr>
              <a:t> </a:t>
            </a:r>
            <a:r>
              <a:rPr sz="900" b="1" dirty="0">
                <a:solidFill>
                  <a:srgbClr val="58595B"/>
                </a:solidFill>
                <a:latin typeface="Segoe Pro"/>
                <a:cs typeface="Segoe Pro"/>
              </a:rPr>
              <a:t>support</a:t>
            </a:r>
            <a:endParaRPr sz="900" dirty="0">
              <a:solidFill>
                <a:prstClr val="black"/>
              </a:solidFill>
              <a:latin typeface="Segoe Pro"/>
              <a:cs typeface="Segoe Pro"/>
            </a:endParaRPr>
          </a:p>
          <a:p>
            <a:pPr marL="245745" marR="238125" indent="-635" algn="ctr" defTabSz="914400">
              <a:lnSpc>
                <a:spcPts val="1250"/>
              </a:lnSpc>
              <a:spcBef>
                <a:spcPts val="70"/>
              </a:spcBef>
            </a:pPr>
            <a:r>
              <a:rPr sz="700" spc="-5" dirty="0">
                <a:solidFill>
                  <a:srgbClr val="58595B"/>
                </a:solidFill>
                <a:latin typeface="Segoe Pro Light" panose="020B0302040504020203" pitchFamily="34" charset="0"/>
                <a:cs typeface="Segoe Pro"/>
              </a:rPr>
              <a:t>Imaging  </a:t>
            </a:r>
            <a:endParaRPr lang="en-US" sz="700" spc="-5" dirty="0">
              <a:solidFill>
                <a:srgbClr val="58595B"/>
              </a:solidFill>
              <a:latin typeface="Segoe Pro Light" panose="020B0302040504020203" pitchFamily="34" charset="0"/>
              <a:cs typeface="Segoe Pro"/>
            </a:endParaRPr>
          </a:p>
          <a:p>
            <a:pPr marL="245745" marR="238125" indent="-635" algn="ctr" defTabSz="914400">
              <a:lnSpc>
                <a:spcPts val="1250"/>
              </a:lnSpc>
              <a:spcBef>
                <a:spcPts val="70"/>
              </a:spcBef>
            </a:pPr>
            <a:r>
              <a:rPr sz="700" dirty="0">
                <a:solidFill>
                  <a:srgbClr val="58595B"/>
                </a:solidFill>
                <a:latin typeface="Segoe Pro Light" panose="020B0302040504020203" pitchFamily="34" charset="0"/>
                <a:cs typeface="Segoe Pro"/>
              </a:rPr>
              <a:t>Asset</a:t>
            </a:r>
            <a:r>
              <a:rPr sz="700" spc="-95" dirty="0">
                <a:solidFill>
                  <a:srgbClr val="58595B"/>
                </a:solidFill>
                <a:latin typeface="Segoe Pro Light" panose="020B0302040504020203" pitchFamily="34" charset="0"/>
                <a:cs typeface="Segoe Pro"/>
              </a:rPr>
              <a:t> </a:t>
            </a:r>
            <a:r>
              <a:rPr sz="700" dirty="0">
                <a:solidFill>
                  <a:srgbClr val="58595B"/>
                </a:solidFill>
                <a:latin typeface="Segoe Pro Light" panose="020B0302040504020203" pitchFamily="34" charset="0"/>
                <a:cs typeface="Segoe Pro"/>
              </a:rPr>
              <a:t>tagging  </a:t>
            </a:r>
            <a:r>
              <a:rPr sz="700" spc="-5" dirty="0">
                <a:solidFill>
                  <a:srgbClr val="58595B"/>
                </a:solidFill>
                <a:latin typeface="Segoe Pro Light" panose="020B0302040504020203" pitchFamily="34" charset="0"/>
                <a:cs typeface="Segoe Pro"/>
              </a:rPr>
              <a:t>Warranty</a:t>
            </a:r>
            <a:endParaRPr sz="700" dirty="0">
              <a:solidFill>
                <a:prstClr val="black"/>
              </a:solidFill>
              <a:latin typeface="Segoe Pro Light" panose="020B0302040504020203" pitchFamily="34" charset="0"/>
              <a:cs typeface="Segoe Pro"/>
            </a:endParaRPr>
          </a:p>
          <a:p>
            <a:pPr marL="204470" marR="196850" algn="ctr" defTabSz="914400">
              <a:lnSpc>
                <a:spcPts val="1250"/>
              </a:lnSpc>
            </a:pPr>
            <a:r>
              <a:rPr sz="700" dirty="0">
                <a:solidFill>
                  <a:srgbClr val="58595B"/>
                </a:solidFill>
                <a:latin typeface="Segoe Pro Light" panose="020B0302040504020203" pitchFamily="34" charset="0"/>
                <a:cs typeface="Segoe Pro"/>
              </a:rPr>
              <a:t>On-site</a:t>
            </a:r>
            <a:r>
              <a:rPr sz="700" spc="-65" dirty="0">
                <a:solidFill>
                  <a:srgbClr val="58595B"/>
                </a:solidFill>
                <a:latin typeface="Segoe Pro Light" panose="020B0302040504020203" pitchFamily="34" charset="0"/>
                <a:cs typeface="Segoe Pro"/>
              </a:rPr>
              <a:t> </a:t>
            </a:r>
            <a:r>
              <a:rPr sz="700" spc="-5" dirty="0">
                <a:solidFill>
                  <a:srgbClr val="58595B"/>
                </a:solidFill>
                <a:latin typeface="Segoe Pro Light" panose="020B0302040504020203" pitchFamily="34" charset="0"/>
                <a:cs typeface="Segoe Pro"/>
              </a:rPr>
              <a:t>support  </a:t>
            </a:r>
            <a:r>
              <a:rPr sz="700" dirty="0">
                <a:solidFill>
                  <a:srgbClr val="58595B"/>
                </a:solidFill>
                <a:latin typeface="Segoe Pro Light" panose="020B0302040504020203" pitchFamily="34" charset="0"/>
                <a:cs typeface="Segoe Pro"/>
              </a:rPr>
              <a:t>And</a:t>
            </a:r>
            <a:r>
              <a:rPr sz="700" spc="-15" dirty="0">
                <a:solidFill>
                  <a:srgbClr val="58595B"/>
                </a:solidFill>
                <a:latin typeface="Segoe Pro Light" panose="020B0302040504020203" pitchFamily="34" charset="0"/>
                <a:cs typeface="Segoe Pro"/>
              </a:rPr>
              <a:t> </a:t>
            </a:r>
            <a:r>
              <a:rPr sz="700" spc="-5" dirty="0">
                <a:solidFill>
                  <a:srgbClr val="58595B"/>
                </a:solidFill>
                <a:latin typeface="Segoe Pro Light" panose="020B0302040504020203" pitchFamily="34" charset="0"/>
                <a:cs typeface="Segoe Pro"/>
              </a:rPr>
              <a:t>more</a:t>
            </a:r>
            <a:endParaRPr sz="700" dirty="0">
              <a:solidFill>
                <a:prstClr val="black"/>
              </a:solidFill>
              <a:latin typeface="Segoe Pro Light" panose="020B0302040504020203" pitchFamily="34" charset="0"/>
              <a:cs typeface="Segoe Pro"/>
            </a:endParaRPr>
          </a:p>
        </p:txBody>
      </p:sp>
      <p:sp>
        <p:nvSpPr>
          <p:cNvPr id="192" name="object 50">
            <a:extLst>
              <a:ext uri="{FF2B5EF4-FFF2-40B4-BE49-F238E27FC236}">
                <a16:creationId xmlns:a16="http://schemas.microsoft.com/office/drawing/2014/main" id="{F5E5E29A-3A31-3D4E-8301-E2A10E011F44}"/>
              </a:ext>
            </a:extLst>
          </p:cNvPr>
          <p:cNvSpPr/>
          <p:nvPr/>
        </p:nvSpPr>
        <p:spPr>
          <a:xfrm>
            <a:off x="1403280" y="6903018"/>
            <a:ext cx="257575" cy="257575"/>
          </a:xfrm>
          <a:custGeom>
            <a:avLst/>
            <a:gdLst/>
            <a:ahLst/>
            <a:cxnLst/>
            <a:rect l="l" t="t" r="r" b="b"/>
            <a:pathLst>
              <a:path w="252730" h="252729">
                <a:moveTo>
                  <a:pt x="126060" y="0"/>
                </a:moveTo>
                <a:lnTo>
                  <a:pt x="76991" y="9904"/>
                </a:lnTo>
                <a:lnTo>
                  <a:pt x="36922" y="36915"/>
                </a:lnTo>
                <a:lnTo>
                  <a:pt x="9906" y="76981"/>
                </a:lnTo>
                <a:lnTo>
                  <a:pt x="0" y="126047"/>
                </a:lnTo>
                <a:lnTo>
                  <a:pt x="9906" y="175115"/>
                </a:lnTo>
                <a:lnTo>
                  <a:pt x="36922" y="215185"/>
                </a:lnTo>
                <a:lnTo>
                  <a:pt x="76991" y="242201"/>
                </a:lnTo>
                <a:lnTo>
                  <a:pt x="126060" y="252107"/>
                </a:lnTo>
                <a:lnTo>
                  <a:pt x="175128" y="242201"/>
                </a:lnTo>
                <a:lnTo>
                  <a:pt x="215198" y="215185"/>
                </a:lnTo>
                <a:lnTo>
                  <a:pt x="242214" y="175115"/>
                </a:lnTo>
                <a:lnTo>
                  <a:pt x="252120" y="126047"/>
                </a:lnTo>
                <a:lnTo>
                  <a:pt x="242214" y="76981"/>
                </a:lnTo>
                <a:lnTo>
                  <a:pt x="215198" y="36915"/>
                </a:lnTo>
                <a:lnTo>
                  <a:pt x="175128" y="9904"/>
                </a:lnTo>
                <a:lnTo>
                  <a:pt x="12606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387CF"/>
            </a:solidFill>
            <a:prstDash val="sysDot"/>
          </a:ln>
        </p:spPr>
        <p:txBody>
          <a:bodyPr wrap="square" lIns="0" tIns="0" rIns="0" bIns="0" rtlCol="0" anchor="ctr"/>
          <a:lstStyle/>
          <a:p>
            <a:pPr marL="12700" lvl="0" algn="ctr" defTabSz="914400">
              <a:spcBef>
                <a:spcPts val="100"/>
              </a:spcBef>
            </a:pPr>
            <a:r>
              <a:rPr lang="en-US" sz="1200" b="1" dirty="0">
                <a:solidFill>
                  <a:srgbClr val="0089CF"/>
                </a:solidFill>
                <a:latin typeface="Segoe Pro"/>
                <a:cs typeface="Segoe Pro"/>
              </a:rPr>
              <a:t>+</a:t>
            </a:r>
            <a:endParaRPr lang="en-US" sz="1200" dirty="0">
              <a:solidFill>
                <a:prstClr val="black"/>
              </a:solidFill>
              <a:latin typeface="Segoe Pro"/>
              <a:cs typeface="Segoe Pro"/>
            </a:endParaRPr>
          </a:p>
        </p:txBody>
      </p:sp>
      <p:sp>
        <p:nvSpPr>
          <p:cNvPr id="222" name="object 17">
            <a:extLst>
              <a:ext uri="{FF2B5EF4-FFF2-40B4-BE49-F238E27FC236}">
                <a16:creationId xmlns:a16="http://schemas.microsoft.com/office/drawing/2014/main" id="{FCC27F74-D3EB-BD4D-B262-28716D604B4A}"/>
              </a:ext>
            </a:extLst>
          </p:cNvPr>
          <p:cNvSpPr txBox="1"/>
          <p:nvPr/>
        </p:nvSpPr>
        <p:spPr>
          <a:xfrm>
            <a:off x="5516884" y="3011857"/>
            <a:ext cx="204751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914400">
              <a:spcBef>
                <a:spcPts val="405"/>
              </a:spcBef>
              <a:spcAft>
                <a:spcPts val="600"/>
              </a:spcAft>
            </a:pPr>
            <a:r>
              <a:rPr lang="en-US" sz="1400" b="1" dirty="0">
                <a:solidFill>
                  <a:srgbClr val="0089CF"/>
                </a:solidFill>
                <a:latin typeface="SegoeUI-Semibold"/>
                <a:cs typeface="SegoeUI-Semibold"/>
              </a:rPr>
              <a:t>Benefits </a:t>
            </a:r>
            <a:endParaRPr sz="1400" b="1" dirty="0">
              <a:solidFill>
                <a:srgbClr val="0089CF"/>
              </a:solidFill>
              <a:latin typeface="SegoeUI-Semibold"/>
              <a:cs typeface="SegoeUI-Semibold"/>
            </a:endParaRPr>
          </a:p>
        </p:txBody>
      </p:sp>
      <p:graphicFrame>
        <p:nvGraphicFramePr>
          <p:cNvPr id="147" name="object 16">
            <a:extLst>
              <a:ext uri="{FF2B5EF4-FFF2-40B4-BE49-F238E27FC236}">
                <a16:creationId xmlns:a16="http://schemas.microsoft.com/office/drawing/2014/main" id="{186502AE-79C8-C947-865C-DEF80A14A1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080765"/>
              </p:ext>
            </p:extLst>
          </p:nvPr>
        </p:nvGraphicFramePr>
        <p:xfrm>
          <a:off x="466783" y="3575985"/>
          <a:ext cx="4410018" cy="3087952"/>
        </p:xfrm>
        <a:graphic>
          <a:graphicData uri="http://schemas.openxmlformats.org/drawingml/2006/table">
            <a:tbl>
              <a:tblPr firstRow="1" bandRow="1"/>
              <a:tblGrid>
                <a:gridCol w="4410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9711"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430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Segoe Pro"/>
                          <a:cs typeface="Segoe Pro"/>
                        </a:rPr>
                        <a:t>Traditiona</a:t>
                      </a:r>
                      <a:r>
                        <a:rPr lang="en-US" sz="1100" b="1" spc="-10" dirty="0">
                          <a:solidFill>
                            <a:srgbClr val="FFFFFF"/>
                          </a:solidFill>
                          <a:latin typeface="Segoe Pro"/>
                          <a:cs typeface="Segoe Pro"/>
                        </a:rPr>
                        <a:t>l hardware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Segoe Pro"/>
                          <a:cs typeface="Segoe Pro"/>
                        </a:rPr>
                        <a:t>procurement:</a:t>
                      </a:r>
                      <a:endParaRPr sz="1100" dirty="0">
                        <a:latin typeface="Segoe Pro"/>
                        <a:cs typeface="Segoe Pro"/>
                      </a:endParaRPr>
                    </a:p>
                  </a:txBody>
                  <a:tcPr marL="0" marR="0" marT="254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6230"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252095" lvl="0" indent="-171450" algn="l" defTabSz="777240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77787B"/>
                        </a:buClr>
                        <a:buFont typeface="Segoe Pro"/>
                        <a:buChar char="•"/>
                        <a:tabLst>
                          <a:tab pos="285750" algn="l"/>
                        </a:tabLst>
                      </a:pPr>
                      <a:r>
                        <a:rPr lang="en-US" sz="1000" b="0" i="0" kern="1200" spc="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Pro Light" panose="020B0302040504020203" pitchFamily="34" charset="0"/>
                          <a:ea typeface="+mn-ea"/>
                          <a:cs typeface="Segoe Pro"/>
                        </a:rPr>
                        <a:t>Large capital investments are required upfront</a:t>
                      </a:r>
                    </a:p>
                    <a:p>
                      <a:pPr marL="285750" marR="252095" lvl="0" indent="-171450" algn="l" defTabSz="777240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77787B"/>
                        </a:buClr>
                        <a:buFont typeface="Segoe Pro"/>
                        <a:buChar char="•"/>
                        <a:tabLst>
                          <a:tab pos="285750" algn="l"/>
                        </a:tabLst>
                      </a:pPr>
                      <a:r>
                        <a:rPr lang="en-US" sz="1000" b="0" i="0" kern="1200" spc="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Pro Light" panose="020B0302040504020203" pitchFamily="34" charset="0"/>
                          <a:ea typeface="+mn-ea"/>
                          <a:cs typeface="Segoe Pro"/>
                        </a:rPr>
                        <a:t>Overdue upgrade cycles impact productivity and security</a:t>
                      </a:r>
                    </a:p>
                    <a:p>
                      <a:pPr marL="285750" marR="252095" lvl="0" indent="-171450" algn="l" defTabSz="777240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egoe Pro"/>
                        <a:buChar char="•"/>
                      </a:pPr>
                      <a:r>
                        <a:rPr lang="en-US" sz="1000" b="0" i="0" kern="1200" spc="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Pro Light" panose="020B0302040504020203" pitchFamily="34" charset="0"/>
                          <a:ea typeface="+mn-ea"/>
                          <a:cs typeface="Segoe Pro"/>
                        </a:rPr>
                        <a:t>Large internal IT costs and processes </a:t>
                      </a:r>
                      <a:r>
                        <a:rPr lang="en-US" sz="1050" b="0" i="0" kern="1200" spc="0" baseline="0" dirty="0">
                          <a:solidFill>
                            <a:srgbClr val="58595B"/>
                          </a:solidFill>
                          <a:latin typeface="Segoe Pro Light" panose="020B0302040504020203" pitchFamily="34" charset="0"/>
                          <a:ea typeface="+mn-ea"/>
                          <a:cs typeface="Segoe Pro"/>
                        </a:rPr>
                        <a:t> </a:t>
                      </a:r>
                    </a:p>
                  </a:txBody>
                  <a:tcPr marL="0" marR="0" marT="9144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711"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43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Segoe Pro"/>
                          <a:cs typeface="Segoe Pro"/>
                        </a:rPr>
                        <a:t>Device-as-a-Service:</a:t>
                      </a:r>
                      <a:endParaRPr sz="1100" dirty="0">
                        <a:latin typeface="Segoe Pro"/>
                        <a:cs typeface="Segoe Pro"/>
                      </a:endParaRPr>
                    </a:p>
                  </a:txBody>
                  <a:tcPr marL="0" marR="0" marT="254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095734"/>
                  </a:ext>
                </a:extLst>
              </a:tr>
              <a:tr h="1632300"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252095" lvl="0" indent="-171450" algn="l" defTabSz="777240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egoe Pro"/>
                        <a:buChar char="•"/>
                      </a:pPr>
                      <a:r>
                        <a:rPr lang="en-US" sz="1000" b="0" i="0" kern="1200" spc="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Pro Light" panose="020B0302040504020203" pitchFamily="34" charset="0"/>
                          <a:ea typeface="+mn-ea"/>
                          <a:cs typeface="Segoe Pro"/>
                        </a:rPr>
                        <a:t>Bundle premium Microsoft Surface devices with latest Microsoft software, accessories, and services into one monthly subscription </a:t>
                      </a:r>
                    </a:p>
                    <a:p>
                      <a:pPr marL="285750" marR="252095" lvl="0" indent="-171450" algn="l" defTabSz="777240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egoe Pro"/>
                        <a:buChar char="•"/>
                      </a:pPr>
                      <a:r>
                        <a:rPr lang="en-US" sz="1000" b="0" i="0" kern="1200" spc="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Pro Light" panose="020B0302040504020203" pitchFamily="34" charset="0"/>
                          <a:ea typeface="+mn-ea"/>
                          <a:cs typeface="Segoe Pro"/>
                        </a:rPr>
                        <a:t>Predictable spend spread across future months.  </a:t>
                      </a:r>
                    </a:p>
                    <a:p>
                      <a:pPr marL="285750" marR="252095" lvl="0" indent="-171450" algn="l" defTabSz="777240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egoe Pro"/>
                        <a:buChar char="•"/>
                      </a:pPr>
                      <a:r>
                        <a:rPr lang="en-US" sz="1000" b="0" i="0" kern="1200" spc="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Pro Light" panose="020B0302040504020203" pitchFamily="34" charset="0"/>
                          <a:ea typeface="+mn-ea"/>
                          <a:cs typeface="Segoe Pro"/>
                        </a:rPr>
                        <a:t>Flexible subscription and financing options</a:t>
                      </a:r>
                    </a:p>
                  </a:txBody>
                  <a:tcPr marL="0" marR="182880" marT="9144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0574364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14691CC3-8611-114D-B4DE-97B888E4082A}"/>
              </a:ext>
            </a:extLst>
          </p:cNvPr>
          <p:cNvGrpSpPr/>
          <p:nvPr/>
        </p:nvGrpSpPr>
        <p:grpSpPr>
          <a:xfrm>
            <a:off x="1843307" y="6713426"/>
            <a:ext cx="597034" cy="594360"/>
            <a:chOff x="1843307" y="6713426"/>
            <a:chExt cx="597034" cy="59436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F4E1803-8DE6-0C47-95AF-089FD2E7C0C8}"/>
                </a:ext>
              </a:extLst>
            </p:cNvPr>
            <p:cNvSpPr/>
            <p:nvPr/>
          </p:nvSpPr>
          <p:spPr>
            <a:xfrm>
              <a:off x="1843307" y="6713426"/>
              <a:ext cx="597034" cy="594360"/>
            </a:xfrm>
            <a:prstGeom prst="ellipse">
              <a:avLst/>
            </a:prstGeom>
            <a:solidFill>
              <a:srgbClr val="0387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A5905CF1-435C-454B-8047-287D210E6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14711" y="6773169"/>
              <a:ext cx="447040" cy="44704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E39B80C-87F4-A14D-B349-F3751EED829D}"/>
              </a:ext>
            </a:extLst>
          </p:cNvPr>
          <p:cNvGrpSpPr/>
          <p:nvPr/>
        </p:nvGrpSpPr>
        <p:grpSpPr>
          <a:xfrm>
            <a:off x="683903" y="6713426"/>
            <a:ext cx="597034" cy="594360"/>
            <a:chOff x="683903" y="6713426"/>
            <a:chExt cx="597034" cy="59436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0155039-C99D-0247-A3EF-D0BDB84B8CF7}"/>
                </a:ext>
              </a:extLst>
            </p:cNvPr>
            <p:cNvSpPr/>
            <p:nvPr/>
          </p:nvSpPr>
          <p:spPr>
            <a:xfrm>
              <a:off x="683903" y="6713426"/>
              <a:ext cx="597034" cy="594360"/>
            </a:xfrm>
            <a:prstGeom prst="ellipse">
              <a:avLst/>
            </a:prstGeom>
            <a:solidFill>
              <a:srgbClr val="0387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4" name="Picture 223">
              <a:extLst>
                <a:ext uri="{FF2B5EF4-FFF2-40B4-BE49-F238E27FC236}">
                  <a16:creationId xmlns:a16="http://schemas.microsoft.com/office/drawing/2014/main" id="{853F2BE1-6168-0D4B-9F53-5176C461E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3677" y="6818741"/>
              <a:ext cx="369455" cy="369455"/>
            </a:xfrm>
            <a:prstGeom prst="rect">
              <a:avLst/>
            </a:prstGeom>
          </p:spPr>
        </p:pic>
      </p:grpSp>
      <p:pic>
        <p:nvPicPr>
          <p:cNvPr id="227" name="Picture 226">
            <a:extLst>
              <a:ext uri="{FF2B5EF4-FFF2-40B4-BE49-F238E27FC236}">
                <a16:creationId xmlns:a16="http://schemas.microsoft.com/office/drawing/2014/main" id="{8F91E19B-3C0E-714F-B1ED-D8EBB66917BD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100000"/>
          </a:blip>
          <a:stretch>
            <a:fillRect/>
          </a:stretch>
        </p:blipFill>
        <p:spPr>
          <a:xfrm>
            <a:off x="4298804" y="6844173"/>
            <a:ext cx="209619" cy="335500"/>
          </a:xfrm>
          <a:prstGeom prst="rect">
            <a:avLst/>
          </a:prstGeom>
        </p:spPr>
      </p:pic>
      <p:pic>
        <p:nvPicPr>
          <p:cNvPr id="228" name="Graphic 227">
            <a:extLst>
              <a:ext uri="{FF2B5EF4-FFF2-40B4-BE49-F238E27FC236}">
                <a16:creationId xmlns:a16="http://schemas.microsoft.com/office/drawing/2014/main" id="{F6F39D78-E156-114E-A650-6C5B86632A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54401" y="6782784"/>
            <a:ext cx="444348" cy="444348"/>
          </a:xfrm>
          <a:prstGeom prst="rect">
            <a:avLst/>
          </a:prstGeom>
        </p:spPr>
      </p:pic>
      <p:pic>
        <p:nvPicPr>
          <p:cNvPr id="229" name="Picture 228">
            <a:extLst>
              <a:ext uri="{FF2B5EF4-FFF2-40B4-BE49-F238E27FC236}">
                <a16:creationId xmlns:a16="http://schemas.microsoft.com/office/drawing/2014/main" id="{3DFEA52E-40ED-E043-9179-1075C11AB2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5163" y="7847270"/>
            <a:ext cx="229403" cy="2294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9981E8-3400-284A-B019-24888C3AD2F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578544" y="5184290"/>
            <a:ext cx="3493807" cy="1965267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C1D318B-58B6-C04C-91C3-BB5F234C725D}"/>
              </a:ext>
            </a:extLst>
          </p:cNvPr>
          <p:cNvCxnSpPr/>
          <p:nvPr/>
        </p:nvCxnSpPr>
        <p:spPr>
          <a:xfrm>
            <a:off x="5381370" y="7492306"/>
            <a:ext cx="218302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2799B147-5FA0-4E58-9DAA-1E14FE96A598}"/>
              </a:ext>
            </a:extLst>
          </p:cNvPr>
          <p:cNvSpPr/>
          <p:nvPr/>
        </p:nvSpPr>
        <p:spPr>
          <a:xfrm>
            <a:off x="456622" y="6181270"/>
            <a:ext cx="4209011" cy="30777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12700" defTabSz="914400">
              <a:spcBef>
                <a:spcPts val="405"/>
              </a:spcBef>
              <a:spcAft>
                <a:spcPts val="600"/>
              </a:spcAft>
            </a:pPr>
            <a:r>
              <a:rPr lang="en-US" sz="1400" b="1" dirty="0">
                <a:solidFill>
                  <a:srgbClr val="0089CF"/>
                </a:solidFill>
                <a:latin typeface="SegoeUI-Semibold"/>
                <a:cs typeface="SegoeUI-Semibold"/>
              </a:rPr>
              <a:t>Your custom solution in one monthly payment</a:t>
            </a:r>
            <a:endParaRPr lang="en-US" sz="1400" dirty="0">
              <a:solidFill>
                <a:prstClr val="black"/>
              </a:solidFill>
              <a:latin typeface="SegoeUI-Semibold"/>
              <a:cs typeface="SegoeUI-Semibold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D42EF5-C6A9-4FBE-9336-5542EAFFD180}"/>
              </a:ext>
            </a:extLst>
          </p:cNvPr>
          <p:cNvSpPr/>
          <p:nvPr/>
        </p:nvSpPr>
        <p:spPr>
          <a:xfrm>
            <a:off x="5531365" y="3393919"/>
            <a:ext cx="2047513" cy="170957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107000"/>
              </a:lnSpc>
              <a:spcAft>
                <a:spcPts val="1400"/>
              </a:spcAft>
            </a:pP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o" panose="020B04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Single point of contact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o Light" panose="020B03020405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all hardware, software, and </a:t>
            </a:r>
            <a:b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o Light" panose="020B03020405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o Light" panose="020B03020405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 services </a:t>
            </a:r>
          </a:p>
          <a:p>
            <a:pPr>
              <a:lnSpc>
                <a:spcPct val="107000"/>
              </a:lnSpc>
              <a:spcAft>
                <a:spcPts val="1400"/>
              </a:spcAft>
            </a:pP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o" panose="020B04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Reduced upfront costs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o Light" panose="020B03020405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improved cash flow.  </a:t>
            </a:r>
          </a:p>
          <a:p>
            <a:pPr>
              <a:lnSpc>
                <a:spcPct val="107000"/>
              </a:lnSpc>
              <a:spcAft>
                <a:spcPts val="1400"/>
              </a:spcAft>
            </a:pP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o" panose="020B04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Stay current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o Light" panose="020B03020405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easy upgrades to the latest Microsoft devices</a:t>
            </a:r>
          </a:p>
        </p:txBody>
      </p:sp>
      <p:sp>
        <p:nvSpPr>
          <p:cNvPr id="43" name="object 50">
            <a:extLst>
              <a:ext uri="{FF2B5EF4-FFF2-40B4-BE49-F238E27FC236}">
                <a16:creationId xmlns:a16="http://schemas.microsoft.com/office/drawing/2014/main" id="{C1B95500-0DB4-0446-9EC4-9CE411F618B6}"/>
              </a:ext>
            </a:extLst>
          </p:cNvPr>
          <p:cNvSpPr/>
          <p:nvPr/>
        </p:nvSpPr>
        <p:spPr>
          <a:xfrm>
            <a:off x="2551360" y="6903018"/>
            <a:ext cx="257575" cy="257575"/>
          </a:xfrm>
          <a:custGeom>
            <a:avLst/>
            <a:gdLst/>
            <a:ahLst/>
            <a:cxnLst/>
            <a:rect l="l" t="t" r="r" b="b"/>
            <a:pathLst>
              <a:path w="252730" h="252729">
                <a:moveTo>
                  <a:pt x="126060" y="0"/>
                </a:moveTo>
                <a:lnTo>
                  <a:pt x="76991" y="9904"/>
                </a:lnTo>
                <a:lnTo>
                  <a:pt x="36922" y="36915"/>
                </a:lnTo>
                <a:lnTo>
                  <a:pt x="9906" y="76981"/>
                </a:lnTo>
                <a:lnTo>
                  <a:pt x="0" y="126047"/>
                </a:lnTo>
                <a:lnTo>
                  <a:pt x="9906" y="175115"/>
                </a:lnTo>
                <a:lnTo>
                  <a:pt x="36922" y="215185"/>
                </a:lnTo>
                <a:lnTo>
                  <a:pt x="76991" y="242201"/>
                </a:lnTo>
                <a:lnTo>
                  <a:pt x="126060" y="252107"/>
                </a:lnTo>
                <a:lnTo>
                  <a:pt x="175128" y="242201"/>
                </a:lnTo>
                <a:lnTo>
                  <a:pt x="215198" y="215185"/>
                </a:lnTo>
                <a:lnTo>
                  <a:pt x="242214" y="175115"/>
                </a:lnTo>
                <a:lnTo>
                  <a:pt x="252120" y="126047"/>
                </a:lnTo>
                <a:lnTo>
                  <a:pt x="242214" y="76981"/>
                </a:lnTo>
                <a:lnTo>
                  <a:pt x="215198" y="36915"/>
                </a:lnTo>
                <a:lnTo>
                  <a:pt x="175128" y="9904"/>
                </a:lnTo>
                <a:lnTo>
                  <a:pt x="12606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387CF"/>
            </a:solidFill>
            <a:prstDash val="sysDot"/>
          </a:ln>
        </p:spPr>
        <p:txBody>
          <a:bodyPr wrap="square" lIns="0" tIns="0" rIns="0" bIns="0" rtlCol="0" anchor="ctr"/>
          <a:lstStyle/>
          <a:p>
            <a:pPr marL="12700" lvl="0" algn="ctr" defTabSz="914400">
              <a:spcBef>
                <a:spcPts val="100"/>
              </a:spcBef>
            </a:pPr>
            <a:r>
              <a:rPr lang="en-US" sz="1200" b="1" dirty="0">
                <a:solidFill>
                  <a:srgbClr val="0089CF"/>
                </a:solidFill>
                <a:latin typeface="Segoe Pro"/>
                <a:cs typeface="Segoe Pro"/>
              </a:rPr>
              <a:t>+</a:t>
            </a:r>
            <a:endParaRPr lang="en-US" sz="1200" dirty="0">
              <a:solidFill>
                <a:prstClr val="black"/>
              </a:solidFill>
              <a:latin typeface="Segoe Pro"/>
              <a:cs typeface="Segoe Pro"/>
            </a:endParaRPr>
          </a:p>
        </p:txBody>
      </p:sp>
      <p:sp>
        <p:nvSpPr>
          <p:cNvPr id="44" name="object 50">
            <a:extLst>
              <a:ext uri="{FF2B5EF4-FFF2-40B4-BE49-F238E27FC236}">
                <a16:creationId xmlns:a16="http://schemas.microsoft.com/office/drawing/2014/main" id="{D9656C0E-9D68-024D-AABB-6D4B093D0AFD}"/>
              </a:ext>
            </a:extLst>
          </p:cNvPr>
          <p:cNvSpPr/>
          <p:nvPr/>
        </p:nvSpPr>
        <p:spPr>
          <a:xfrm>
            <a:off x="3668960" y="6903018"/>
            <a:ext cx="257575" cy="257575"/>
          </a:xfrm>
          <a:custGeom>
            <a:avLst/>
            <a:gdLst/>
            <a:ahLst/>
            <a:cxnLst/>
            <a:rect l="l" t="t" r="r" b="b"/>
            <a:pathLst>
              <a:path w="252730" h="252729">
                <a:moveTo>
                  <a:pt x="126060" y="0"/>
                </a:moveTo>
                <a:lnTo>
                  <a:pt x="76991" y="9904"/>
                </a:lnTo>
                <a:lnTo>
                  <a:pt x="36922" y="36915"/>
                </a:lnTo>
                <a:lnTo>
                  <a:pt x="9906" y="76981"/>
                </a:lnTo>
                <a:lnTo>
                  <a:pt x="0" y="126047"/>
                </a:lnTo>
                <a:lnTo>
                  <a:pt x="9906" y="175115"/>
                </a:lnTo>
                <a:lnTo>
                  <a:pt x="36922" y="215185"/>
                </a:lnTo>
                <a:lnTo>
                  <a:pt x="76991" y="242201"/>
                </a:lnTo>
                <a:lnTo>
                  <a:pt x="126060" y="252107"/>
                </a:lnTo>
                <a:lnTo>
                  <a:pt x="175128" y="242201"/>
                </a:lnTo>
                <a:lnTo>
                  <a:pt x="215198" y="215185"/>
                </a:lnTo>
                <a:lnTo>
                  <a:pt x="242214" y="175115"/>
                </a:lnTo>
                <a:lnTo>
                  <a:pt x="252120" y="126047"/>
                </a:lnTo>
                <a:lnTo>
                  <a:pt x="242214" y="76981"/>
                </a:lnTo>
                <a:lnTo>
                  <a:pt x="215198" y="36915"/>
                </a:lnTo>
                <a:lnTo>
                  <a:pt x="175128" y="9904"/>
                </a:lnTo>
                <a:lnTo>
                  <a:pt x="12606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387CF"/>
            </a:solidFill>
            <a:prstDash val="sysDot"/>
          </a:ln>
        </p:spPr>
        <p:txBody>
          <a:bodyPr wrap="square" lIns="0" tIns="0" rIns="0" bIns="0" rtlCol="0" anchor="ctr"/>
          <a:lstStyle/>
          <a:p>
            <a:pPr marL="12700" lvl="0" algn="ctr" defTabSz="914400">
              <a:spcBef>
                <a:spcPts val="100"/>
              </a:spcBef>
            </a:pPr>
            <a:r>
              <a:rPr lang="en-US" sz="1200" b="1" dirty="0">
                <a:solidFill>
                  <a:srgbClr val="0089CF"/>
                </a:solidFill>
                <a:latin typeface="Segoe Pro"/>
                <a:cs typeface="Segoe Pro"/>
              </a:rPr>
              <a:t>+</a:t>
            </a:r>
            <a:endParaRPr lang="en-US" sz="1200" dirty="0">
              <a:solidFill>
                <a:prstClr val="black"/>
              </a:solidFill>
              <a:latin typeface="Segoe Pro"/>
              <a:cs typeface="Segoe Pro"/>
            </a:endParaRPr>
          </a:p>
        </p:txBody>
      </p:sp>
      <p:sp>
        <p:nvSpPr>
          <p:cNvPr id="40" name="object 79">
            <a:extLst>
              <a:ext uri="{FF2B5EF4-FFF2-40B4-BE49-F238E27FC236}">
                <a16:creationId xmlns:a16="http://schemas.microsoft.com/office/drawing/2014/main" id="{293168F9-DF43-4C78-AA5B-916D9E13D895}"/>
              </a:ext>
            </a:extLst>
          </p:cNvPr>
          <p:cNvSpPr/>
          <p:nvPr/>
        </p:nvSpPr>
        <p:spPr>
          <a:xfrm>
            <a:off x="144626" y="-197304"/>
            <a:ext cx="2599038" cy="7966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9887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MediaServiceAutoTags xmlns="3f419478-5607-4e24-9036-5a0e9a431bae" xsi:nil="true"/>
    <SharedWithUsers xmlns="f369e916-4bd8-4af9-b2c4-8613bc5330ef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2C28266A38B74BB8736D79589A967D" ma:contentTypeVersion="16" ma:contentTypeDescription="Create a new document." ma:contentTypeScope="" ma:versionID="326c486aa047cea965d9b669c91a0e3d">
  <xsd:schema xmlns:xsd="http://www.w3.org/2001/XMLSchema" xmlns:xs="http://www.w3.org/2001/XMLSchema" xmlns:p="http://schemas.microsoft.com/office/2006/metadata/properties" xmlns:ns1="http://schemas.microsoft.com/sharepoint/v3" xmlns:ns2="3f419478-5607-4e24-9036-5a0e9a431bae" xmlns:ns3="f369e916-4bd8-4af9-b2c4-8613bc5330ef" targetNamespace="http://schemas.microsoft.com/office/2006/metadata/properties" ma:root="true" ma:fieldsID="f5adf2f608a6f426ea7108ba8eda9a32" ns1:_="" ns2:_="" ns3:_="">
    <xsd:import namespace="http://schemas.microsoft.com/sharepoint/v3"/>
    <xsd:import namespace="3f419478-5607-4e24-9036-5a0e9a431bae"/>
    <xsd:import namespace="f369e916-4bd8-4af9-b2c4-8613bc5330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419478-5607-4e24-9036-5a0e9a431b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69e916-4bd8-4af9-b2c4-8613bc5330e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5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5F187B-E043-4171-803E-6BAD8DD9311C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83256162-1aae-4456-ad90-693a662ebfe4"/>
    <ds:schemaRef ds:uri="282c12fd-f5d0-4a53-b041-4e3ead0d2aad"/>
  </ds:schemaRefs>
</ds:datastoreItem>
</file>

<file path=customXml/itemProps2.xml><?xml version="1.0" encoding="utf-8"?>
<ds:datastoreItem xmlns:ds="http://schemas.openxmlformats.org/officeDocument/2006/customXml" ds:itemID="{57560AAC-AB3F-48F0-B279-DABC332F00A5}"/>
</file>

<file path=customXml/itemProps3.xml><?xml version="1.0" encoding="utf-8"?>
<ds:datastoreItem xmlns:ds="http://schemas.openxmlformats.org/officeDocument/2006/customXml" ds:itemID="{82F32B9C-29CF-4C69-84C2-ACDD24E5E0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761</TotalTime>
  <Words>193</Words>
  <Application>Microsoft Office PowerPoint</Application>
  <PresentationFormat>Custom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Segoe Pro</vt:lpstr>
      <vt:lpstr>Segoe Pro Light</vt:lpstr>
      <vt:lpstr>SegoeUI-Semibold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Nikki Glaberman</dc:creator>
  <cp:lastModifiedBy>Lauren LaPierre</cp:lastModifiedBy>
  <cp:revision>31</cp:revision>
  <dcterms:created xsi:type="dcterms:W3CDTF">2020-05-06T20:28:55Z</dcterms:created>
  <dcterms:modified xsi:type="dcterms:W3CDTF">2020-06-16T22:30:28Z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0x010100BF2C28266A38B74BB8736D79589A967D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etDate">
    <vt:lpwstr>2020-05-20T21:45:01Z</vt:lpwstr>
  </property>
  <property fmtid="{D5CDD505-2E9C-101B-9397-08002B2CF9AE}" pid="5" name="MSIP_Label_f42aa342-8706-4288-bd11-ebb85995028c_Method">
    <vt:lpwstr>Standard</vt:lpwstr>
  </property>
  <property fmtid="{D5CDD505-2E9C-101B-9397-08002B2CF9AE}" pid="6" name="MSIP_Label_f42aa342-8706-4288-bd11-ebb85995028c_Name">
    <vt:lpwstr>Internal</vt:lpwstr>
  </property>
  <property fmtid="{D5CDD505-2E9C-101B-9397-08002B2CF9AE}" pid="7" name="MSIP_Label_f42aa342-8706-4288-bd11-ebb85995028c_SiteId">
    <vt:lpwstr>72f988bf-86f1-41af-91ab-2d7cd011db47</vt:lpwstr>
  </property>
  <property fmtid="{D5CDD505-2E9C-101B-9397-08002B2CF9AE}" pid="8" name="MSIP_Label_f42aa342-8706-4288-bd11-ebb85995028c_ActionId">
    <vt:lpwstr>3bc92484-7d1c-4a00-b741-96439fd7d456</vt:lpwstr>
  </property>
  <property fmtid="{D5CDD505-2E9C-101B-9397-08002B2CF9AE}" pid="9" name="MSIP_Label_f42aa342-8706-4288-bd11-ebb85995028c_ContentBits">
    <vt:lpwstr>0</vt:lpwstr>
  </property>
  <property fmtid="{D5CDD505-2E9C-101B-9397-08002B2CF9AE}" pid="10" name="Order">
    <vt:r8>1715300</vt:r8>
  </property>
  <property fmtid="{D5CDD505-2E9C-101B-9397-08002B2CF9AE}" pid="11" name="xd_Signature">
    <vt:bool>false</vt:bool>
  </property>
  <property fmtid="{D5CDD505-2E9C-101B-9397-08002B2CF9AE}" pid="12" name="xd_ProgID">
    <vt:lpwstr/>
  </property>
  <property fmtid="{D5CDD505-2E9C-101B-9397-08002B2CF9AE}" pid="13" name="_SourceUrl">
    <vt:lpwstr/>
  </property>
  <property fmtid="{D5CDD505-2E9C-101B-9397-08002B2CF9AE}" pid="14" name="_SharedFileIndex">
    <vt:lpwstr/>
  </property>
  <property fmtid="{D5CDD505-2E9C-101B-9397-08002B2CF9AE}" pid="15" name="ComplianceAssetId">
    <vt:lpwstr/>
  </property>
  <property fmtid="{D5CDD505-2E9C-101B-9397-08002B2CF9AE}" pid="16" name="TemplateUrl">
    <vt:lpwstr/>
  </property>
</Properties>
</file>