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67" r:id="rId5"/>
    <p:sldId id="268" r:id="rId6"/>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3168">
          <p15:clr>
            <a:srgbClr val="A4A3A4"/>
          </p15:clr>
        </p15:guide>
        <p15:guide id="8"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Morgan" initials="LM" lastIdx="18" clrIdx="0">
    <p:extLst>
      <p:ext uri="{19B8F6BF-5375-455C-9EA6-DF929625EA0E}">
        <p15:presenceInfo xmlns:p15="http://schemas.microsoft.com/office/powerpoint/2012/main" userId="Louise Morgan" providerId="None"/>
      </p:ext>
    </p:extLst>
  </p:cmAuthor>
  <p:cmAuthor id="2" name="Christine Mulcahy" initials="CM" lastIdx="31" clrIdx="1">
    <p:extLst>
      <p:ext uri="{19B8F6BF-5375-455C-9EA6-DF929625EA0E}">
        <p15:presenceInfo xmlns:p15="http://schemas.microsoft.com/office/powerpoint/2012/main" userId="Christine Mulcahy" providerId="None"/>
      </p:ext>
    </p:extLst>
  </p:cmAuthor>
  <p:cmAuthor id="3" name="Christine Mulcahy" initials="CM [2]" lastIdx="1" clrIdx="2">
    <p:extLst>
      <p:ext uri="{19B8F6BF-5375-455C-9EA6-DF929625EA0E}">
        <p15:presenceInfo xmlns:p15="http://schemas.microsoft.com/office/powerpoint/2012/main" userId="S::christine@theodigogroup.com::a428ca67-6d0a-478d-8d45-a0f40b20f955" providerId="AD"/>
      </p:ext>
    </p:extLst>
  </p:cmAuthor>
  <p:cmAuthor id="4" name="Michael Cimilluca" initials="MC" lastIdx="1" clrIdx="3">
    <p:extLst>
      <p:ext uri="{19B8F6BF-5375-455C-9EA6-DF929625EA0E}">
        <p15:presenceInfo xmlns:p15="http://schemas.microsoft.com/office/powerpoint/2012/main" userId="Michael Cimilluca" providerId="None"/>
      </p:ext>
    </p:extLst>
  </p:cmAuthor>
  <p:cmAuthor id="5" name="Hannah Hopkins" initials="HH" lastIdx="2" clrIdx="4">
    <p:extLst>
      <p:ext uri="{19B8F6BF-5375-455C-9EA6-DF929625EA0E}">
        <p15:presenceInfo xmlns:p15="http://schemas.microsoft.com/office/powerpoint/2012/main" userId="934d9264802d0dc3" providerId="Windows Live"/>
      </p:ext>
    </p:extLst>
  </p:cmAuthor>
  <p:cmAuthor id="6" name="Hannah Hopkins" initials="HH [2]" lastIdx="8" clrIdx="5">
    <p:extLst>
      <p:ext uri="{19B8F6BF-5375-455C-9EA6-DF929625EA0E}">
        <p15:presenceInfo xmlns:p15="http://schemas.microsoft.com/office/powerpoint/2012/main" userId="ec56c2b86fd3efe5" providerId="Windows Live"/>
      </p:ext>
    </p:extLst>
  </p:cmAuthor>
  <p:cmAuthor id="7" name="Tressa Randolph" initials="TR" lastIdx="5" clrIdx="6">
    <p:extLst>
      <p:ext uri="{19B8F6BF-5375-455C-9EA6-DF929625EA0E}">
        <p15:presenceInfo xmlns:p15="http://schemas.microsoft.com/office/powerpoint/2012/main" userId="Tressa Randolph" providerId="None"/>
      </p:ext>
    </p:extLst>
  </p:cmAuthor>
  <p:cmAuthor id="8" name="hannahkhopkins" initials="ha" lastIdx="2" clrIdx="7">
    <p:extLst>
      <p:ext uri="{19B8F6BF-5375-455C-9EA6-DF929625EA0E}">
        <p15:presenceInfo xmlns:p15="http://schemas.microsoft.com/office/powerpoint/2012/main" userId="S::hannahkhopkins_outlook.com#ext#@mulcahyconsultinginc.onmicrosoft.com::2dbb0504-7958-4fc0-b295-0668f05f5b0a" providerId="AD"/>
      </p:ext>
    </p:extLst>
  </p:cmAuthor>
  <p:cmAuthor id="9" name="Spencer" initials="S" lastIdx="15" clrIdx="8">
    <p:extLst>
      <p:ext uri="{19B8F6BF-5375-455C-9EA6-DF929625EA0E}">
        <p15:presenceInfo xmlns:p15="http://schemas.microsoft.com/office/powerpoint/2012/main" userId="S::Spencer@theodigogroup.com::2c2b6ae1-6ad2-4cd7-a8b9-215e5ced87a3" providerId="AD"/>
      </p:ext>
    </p:extLst>
  </p:cmAuthor>
  <p:cmAuthor id="10" name="Jennifer Dorsey" initials="JD" lastIdx="2" clrIdx="9">
    <p:extLst>
      <p:ext uri="{19B8F6BF-5375-455C-9EA6-DF929625EA0E}">
        <p15:presenceInfo xmlns:p15="http://schemas.microsoft.com/office/powerpoint/2012/main" userId="S::jdorse@microsoft.com::cb52d225-9ade-4c3c-800b-15ea31a242d9" providerId="AD"/>
      </p:ext>
    </p:extLst>
  </p:cmAuthor>
  <p:cmAuthor id="11" name="Tressa Randolph" initials="TR [2]" lastIdx="1" clrIdx="10">
    <p:extLst>
      <p:ext uri="{19B8F6BF-5375-455C-9EA6-DF929625EA0E}">
        <p15:presenceInfo xmlns:p15="http://schemas.microsoft.com/office/powerpoint/2012/main" userId="S::tressa@theodigogroup.com::91e89b07-7892-4c51-a851-731aa5c2bc37" providerId="AD"/>
      </p:ext>
    </p:extLst>
  </p:cmAuthor>
  <p:cmAuthor id="12" name="Hannah Hopkins" initials="HH [3]" lastIdx="2" clrIdx="11">
    <p:extLst>
      <p:ext uri="{19B8F6BF-5375-455C-9EA6-DF929625EA0E}">
        <p15:presenceInfo xmlns:p15="http://schemas.microsoft.com/office/powerpoint/2012/main" userId="S::hannah@theodigogroup.com::0e60421a-da32-4a5a-b726-310211cc7be3" providerId="AD"/>
      </p:ext>
    </p:extLst>
  </p:cmAuthor>
  <p:cmAuthor id="13" name="Tressa" initials="T" lastIdx="1" clrIdx="12">
    <p:extLst>
      <p:ext uri="{19B8F6BF-5375-455C-9EA6-DF929625EA0E}">
        <p15:presenceInfo xmlns:p15="http://schemas.microsoft.com/office/powerpoint/2012/main" userId="Tre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272"/>
    <a:srgbClr val="203F69"/>
    <a:srgbClr val="9CB6D9"/>
    <a:srgbClr val="292E37"/>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E894B-62C7-48B5-975A-E4B4C6931E0C}" v="36" dt="2020-04-30T19:41:44.837"/>
    <p1510:client id="{C693339F-34C2-479F-A614-4C9055A943DD}" v="5" dt="2020-04-30T17:36:42.321"/>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734" y="-2802"/>
      </p:cViewPr>
      <p:guideLst>
        <p:guide orient="horz" pos="3168"/>
        <p:guide pos="24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5C7C5A-FABB-4BBC-91B1-216E84319AD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C91CFD-DC0D-4B16-B16A-3792030730D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5570EDF-44C9-46A3-B626-8E53E4B91E0A}" type="datetimeFigureOut">
              <a:rPr lang="en-US" smtClean="0"/>
              <a:t>11/24/2020</a:t>
            </a:fld>
            <a:endParaRPr lang="en-US"/>
          </a:p>
        </p:txBody>
      </p:sp>
      <p:sp>
        <p:nvSpPr>
          <p:cNvPr id="4" name="Footer Placeholder 3">
            <a:extLst>
              <a:ext uri="{FF2B5EF4-FFF2-40B4-BE49-F238E27FC236}">
                <a16:creationId xmlns:a16="http://schemas.microsoft.com/office/drawing/2014/main" id="{72ED8D21-1020-4498-A28B-CD8F957910F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5E7F7A-0D8E-467A-BCA0-C050E3123B56}"/>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1A9078E-71EF-4C00-A752-96086037568E}" type="slidenum">
              <a:rPr lang="en-US" smtClean="0"/>
              <a:t>‹#›</a:t>
            </a:fld>
            <a:endParaRPr lang="en-US"/>
          </a:p>
        </p:txBody>
      </p:sp>
    </p:spTree>
    <p:extLst>
      <p:ext uri="{BB962C8B-B14F-4D97-AF65-F5344CB8AC3E}">
        <p14:creationId xmlns:p14="http://schemas.microsoft.com/office/powerpoint/2010/main" val="1419464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50FAAF9-BC21-C948-9CD9-5892D49AA70C}" type="datetimeFigureOut">
              <a:rPr lang="en-US" smtClean="0"/>
              <a:t>11/24/2020</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781D3A5-EBE6-3149-BBAE-4C727BE31EB3}" type="slidenum">
              <a:rPr lang="en-US" smtClean="0"/>
              <a:t>‹#›</a:t>
            </a:fld>
            <a:endParaRPr lang="en-US"/>
          </a:p>
        </p:txBody>
      </p:sp>
    </p:spTree>
    <p:extLst>
      <p:ext uri="{BB962C8B-B14F-4D97-AF65-F5344CB8AC3E}">
        <p14:creationId xmlns:p14="http://schemas.microsoft.com/office/powerpoint/2010/main" val="361607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81D3A5-EBE6-3149-BBAE-4C727BE31EB3}" type="slidenum">
              <a:rPr lang="en-US" smtClean="0"/>
              <a:t>1</a:t>
            </a:fld>
            <a:endParaRPr lang="en-US"/>
          </a:p>
        </p:txBody>
      </p:sp>
    </p:spTree>
    <p:extLst>
      <p:ext uri="{BB962C8B-B14F-4D97-AF65-F5344CB8AC3E}">
        <p14:creationId xmlns:p14="http://schemas.microsoft.com/office/powerpoint/2010/main" val="308141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5CCD1F-DE9B-4623-BB46-0FA080E9765F}"/>
              </a:ext>
            </a:extLst>
          </p:cNvPr>
          <p:cNvSpPr>
            <a:spLocks noGrp="1"/>
          </p:cNvSpPr>
          <p:nvPr>
            <p:ph type="pic" sz="quarter" idx="10" hasCustomPrompt="1"/>
          </p:nvPr>
        </p:nvSpPr>
        <p:spPr>
          <a:xfrm>
            <a:off x="0" y="0"/>
            <a:ext cx="7772400" cy="3200400"/>
          </a:xfrm>
          <a:solidFill>
            <a:schemeClr val="bg2"/>
          </a:solidFill>
        </p:spPr>
        <p:txBody>
          <a:bodyPr lIns="457200" tIns="457200" rIns="457200" bIns="457200" anchor="ctr" anchorCtr="0"/>
          <a:lstStyle>
            <a:lvl1pPr algn="l">
              <a:defRPr sz="1200" b="0"/>
            </a:lvl1pPr>
          </a:lstStyle>
          <a:p>
            <a:r>
              <a:rPr lang="en-US"/>
              <a:t>[Insert emotionally compelling photo that resembles your target audience.]</a:t>
            </a:r>
          </a:p>
        </p:txBody>
      </p:sp>
      <p:sp>
        <p:nvSpPr>
          <p:cNvPr id="11" name="Content Placeholder 10">
            <a:extLst>
              <a:ext uri="{FF2B5EF4-FFF2-40B4-BE49-F238E27FC236}">
                <a16:creationId xmlns:a16="http://schemas.microsoft.com/office/drawing/2014/main" id="{C0808030-7B6A-43FD-8371-8EA9E2C45514}"/>
              </a:ext>
            </a:extLst>
          </p:cNvPr>
          <p:cNvSpPr>
            <a:spLocks noGrp="1"/>
          </p:cNvSpPr>
          <p:nvPr>
            <p:ph sz="quarter" idx="12"/>
          </p:nvPr>
        </p:nvSpPr>
        <p:spPr>
          <a:xfrm>
            <a:off x="457200" y="3657600"/>
            <a:ext cx="6858000" cy="1371599"/>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A0D13524-16F1-4843-AB93-ECDB6AFE7D20}"/>
              </a:ext>
            </a:extLst>
          </p:cNvPr>
          <p:cNvSpPr>
            <a:spLocks noGrp="1"/>
          </p:cNvSpPr>
          <p:nvPr>
            <p:ph sz="quarter" idx="13"/>
          </p:nvPr>
        </p:nvSpPr>
        <p:spPr>
          <a:xfrm>
            <a:off x="457201" y="5943600"/>
            <a:ext cx="2286000" cy="3200400"/>
          </a:xfrm>
        </p:spPr>
        <p:txBody>
          <a:bodyPr tIns="182880"/>
          <a:lstStyle>
            <a:lvl2pPr>
              <a:spcAft>
                <a:spcPts val="6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0">
            <a:extLst>
              <a:ext uri="{FF2B5EF4-FFF2-40B4-BE49-F238E27FC236}">
                <a16:creationId xmlns:a16="http://schemas.microsoft.com/office/drawing/2014/main" id="{55906C9F-0EF9-4BAF-A87C-6E5D20F1590C}"/>
              </a:ext>
            </a:extLst>
          </p:cNvPr>
          <p:cNvSpPr>
            <a:spLocks noGrp="1"/>
          </p:cNvSpPr>
          <p:nvPr>
            <p:ph sz="quarter" idx="14"/>
          </p:nvPr>
        </p:nvSpPr>
        <p:spPr>
          <a:xfrm>
            <a:off x="5029200" y="5943600"/>
            <a:ext cx="2286000" cy="3200400"/>
          </a:xfrm>
        </p:spPr>
        <p:txBody>
          <a:bodyPr tIns="182880"/>
          <a:lstStyle>
            <a:lvl2pPr>
              <a:spcAft>
                <a:spcPts val="6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0">
            <a:extLst>
              <a:ext uri="{FF2B5EF4-FFF2-40B4-BE49-F238E27FC236}">
                <a16:creationId xmlns:a16="http://schemas.microsoft.com/office/drawing/2014/main" id="{A07708AD-A420-4AE4-BA42-19737E65CE4B}"/>
              </a:ext>
            </a:extLst>
          </p:cNvPr>
          <p:cNvSpPr>
            <a:spLocks noGrp="1"/>
          </p:cNvSpPr>
          <p:nvPr>
            <p:ph sz="quarter" idx="15"/>
          </p:nvPr>
        </p:nvSpPr>
        <p:spPr>
          <a:xfrm>
            <a:off x="2743201" y="5943600"/>
            <a:ext cx="2286000" cy="3200400"/>
          </a:xfrm>
        </p:spPr>
        <p:txBody>
          <a:bodyPr tIns="182880"/>
          <a:lstStyle>
            <a:lvl2pPr>
              <a:spcAft>
                <a:spcPts val="6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52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5CCD1F-DE9B-4623-BB46-0FA080E9765F}"/>
              </a:ext>
            </a:extLst>
          </p:cNvPr>
          <p:cNvSpPr>
            <a:spLocks noGrp="1"/>
          </p:cNvSpPr>
          <p:nvPr>
            <p:ph type="pic" sz="quarter" idx="10" hasCustomPrompt="1"/>
          </p:nvPr>
        </p:nvSpPr>
        <p:spPr>
          <a:xfrm>
            <a:off x="0" y="0"/>
            <a:ext cx="7772400" cy="2971800"/>
          </a:xfrm>
          <a:solidFill>
            <a:schemeClr val="bg2"/>
          </a:solidFill>
        </p:spPr>
        <p:txBody>
          <a:bodyPr lIns="457200" tIns="457200" rIns="457200" bIns="457200" anchor="ctr" anchorCtr="0"/>
          <a:lstStyle>
            <a:lvl1pPr algn="l">
              <a:defRPr sz="1200" b="0"/>
            </a:lvl1pPr>
          </a:lstStyle>
          <a:p>
            <a:r>
              <a:rPr lang="en-US"/>
              <a:t>[Insert emotionally compelling photo that resembles your target audience.]</a:t>
            </a:r>
          </a:p>
        </p:txBody>
      </p:sp>
      <p:sp>
        <p:nvSpPr>
          <p:cNvPr id="3" name="Text Placeholder 7">
            <a:extLst>
              <a:ext uri="{FF2B5EF4-FFF2-40B4-BE49-F238E27FC236}">
                <a16:creationId xmlns:a16="http://schemas.microsoft.com/office/drawing/2014/main" id="{923DF4CD-196A-4CCF-9DF9-E54FE9A6657A}"/>
              </a:ext>
            </a:extLst>
          </p:cNvPr>
          <p:cNvSpPr>
            <a:spLocks noGrp="1"/>
          </p:cNvSpPr>
          <p:nvPr>
            <p:ph type="body" sz="quarter" idx="11"/>
          </p:nvPr>
        </p:nvSpPr>
        <p:spPr>
          <a:xfrm>
            <a:off x="457200" y="1828800"/>
            <a:ext cx="4114800" cy="914400"/>
          </a:xfrm>
        </p:spPr>
        <p:txBody>
          <a:bodyPr lIns="0" tIns="0" rIns="0" bIns="0" anchor="b" anchorCtr="0"/>
          <a:lstStyle>
            <a:lvl1pPr>
              <a:defRPr sz="1100">
                <a:solidFill>
                  <a:schemeClr val="bg1"/>
                </a:solidFill>
              </a:defRPr>
            </a:lvl1pPr>
            <a:lvl2pPr marL="64008" indent="-64008">
              <a:spcBef>
                <a:spcPts val="0"/>
              </a:spcBef>
              <a:spcAft>
                <a:spcPts val="600"/>
              </a:spcAft>
              <a:defRPr sz="1050">
                <a:solidFill>
                  <a:schemeClr val="bg1"/>
                </a:solidFill>
              </a:defRPr>
            </a:lvl2pPr>
            <a:lvl3pPr marL="91440" indent="-91440">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7A7736C0-CC89-4755-A499-EDD538F3CB69}"/>
              </a:ext>
            </a:extLst>
          </p:cNvPr>
          <p:cNvSpPr>
            <a:spLocks noGrp="1"/>
          </p:cNvSpPr>
          <p:nvPr>
            <p:ph type="body" sz="quarter" idx="12"/>
          </p:nvPr>
        </p:nvSpPr>
        <p:spPr>
          <a:xfrm>
            <a:off x="2286000" y="7086600"/>
            <a:ext cx="5257800" cy="1600200"/>
          </a:xfrm>
          <a:prstGeom prst="homePlate">
            <a:avLst>
              <a:gd name="adj" fmla="val 26917"/>
            </a:avLst>
          </a:prstGeom>
          <a:solidFill>
            <a:schemeClr val="bg1">
              <a:lumMod val="95000"/>
            </a:schemeClr>
          </a:solidFill>
        </p:spPr>
        <p:txBody>
          <a:bodyPr lIns="182880" rIns="182880" anchor="ctr" anchorCtr="0"/>
          <a:lstStyle>
            <a:lvl1pPr>
              <a:defRPr sz="105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01BD81AA-F0A1-484D-919B-3961A806D54F}"/>
              </a:ext>
            </a:extLst>
          </p:cNvPr>
          <p:cNvSpPr>
            <a:spLocks noGrp="1"/>
          </p:cNvSpPr>
          <p:nvPr>
            <p:ph type="body" sz="quarter" idx="13"/>
          </p:nvPr>
        </p:nvSpPr>
        <p:spPr>
          <a:xfrm>
            <a:off x="2286000" y="5372100"/>
            <a:ext cx="5257800" cy="1600200"/>
          </a:xfrm>
          <a:prstGeom prst="homePlate">
            <a:avLst>
              <a:gd name="adj" fmla="val 26917"/>
            </a:avLst>
          </a:prstGeom>
          <a:solidFill>
            <a:schemeClr val="bg1">
              <a:lumMod val="95000"/>
            </a:schemeClr>
          </a:solidFill>
        </p:spPr>
        <p:txBody>
          <a:bodyPr lIns="182880" rIns="182880" anchor="ctr" anchorCtr="0"/>
          <a:lstStyle>
            <a:lvl1pPr>
              <a:defRPr sz="105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2DF78D6C-C825-474C-88A4-3B1AA496B4D3}"/>
              </a:ext>
            </a:extLst>
          </p:cNvPr>
          <p:cNvSpPr>
            <a:spLocks noGrp="1"/>
          </p:cNvSpPr>
          <p:nvPr>
            <p:ph type="body" sz="quarter" idx="14"/>
          </p:nvPr>
        </p:nvSpPr>
        <p:spPr>
          <a:xfrm>
            <a:off x="2286000" y="3657600"/>
            <a:ext cx="5257800" cy="1600200"/>
          </a:xfrm>
          <a:prstGeom prst="homePlate">
            <a:avLst>
              <a:gd name="adj" fmla="val 24910"/>
            </a:avLst>
          </a:prstGeom>
          <a:solidFill>
            <a:schemeClr val="bg1">
              <a:lumMod val="95000"/>
            </a:schemeClr>
          </a:solidFill>
        </p:spPr>
        <p:txBody>
          <a:bodyPr lIns="182880" rIns="182880" anchor="ctr" anchorCtr="0"/>
          <a:lstStyle>
            <a:lvl1pPr>
              <a:defRPr sz="105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CE050799-E3F2-4C0A-9F9C-5BC9E0CB9D2D}"/>
              </a:ext>
            </a:extLst>
          </p:cNvPr>
          <p:cNvSpPr>
            <a:spLocks noGrp="1"/>
          </p:cNvSpPr>
          <p:nvPr>
            <p:ph type="body" sz="quarter" idx="15"/>
          </p:nvPr>
        </p:nvSpPr>
        <p:spPr>
          <a:xfrm>
            <a:off x="2286000" y="3200400"/>
            <a:ext cx="4572000" cy="457200"/>
          </a:xfrm>
        </p:spPr>
        <p:txBody>
          <a:bodyPr tIns="91440" bIns="91440" anchor="b" anchorCtr="0"/>
          <a:lstStyle>
            <a:lvl1pPr>
              <a:defRPr sz="110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0EB3D86B-2C99-45E8-847C-E9630911F7ED}"/>
              </a:ext>
            </a:extLst>
          </p:cNvPr>
          <p:cNvSpPr>
            <a:spLocks noGrp="1"/>
          </p:cNvSpPr>
          <p:nvPr>
            <p:ph type="body" sz="quarter" idx="16"/>
          </p:nvPr>
        </p:nvSpPr>
        <p:spPr>
          <a:xfrm>
            <a:off x="457200" y="3200400"/>
            <a:ext cx="1828800" cy="457200"/>
          </a:xfrm>
        </p:spPr>
        <p:txBody>
          <a:bodyPr lIns="0" tIns="91440" rIns="182880" bIns="91440" anchor="b" anchorCtr="0"/>
          <a:lstStyle>
            <a:lvl1pPr>
              <a:defRPr sz="110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BD5C9CD8-2834-4637-81ED-EA792CBD2D52}"/>
              </a:ext>
            </a:extLst>
          </p:cNvPr>
          <p:cNvSpPr>
            <a:spLocks noGrp="1"/>
          </p:cNvSpPr>
          <p:nvPr>
            <p:ph type="body" sz="quarter" idx="17"/>
          </p:nvPr>
        </p:nvSpPr>
        <p:spPr>
          <a:xfrm>
            <a:off x="457200" y="4572000"/>
            <a:ext cx="1828800" cy="685800"/>
          </a:xfrm>
        </p:spPr>
        <p:txBody>
          <a:bodyPr lIns="0" tIns="91440" rIns="182880" bIns="0" anchor="b" anchorCtr="0"/>
          <a:lstStyle>
            <a:lvl1pPr>
              <a:defRPr sz="110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61D0EAEF-4D63-4977-9EA9-EEF8F9849642}"/>
              </a:ext>
            </a:extLst>
          </p:cNvPr>
          <p:cNvSpPr>
            <a:spLocks noGrp="1"/>
          </p:cNvSpPr>
          <p:nvPr>
            <p:ph type="body" sz="quarter" idx="18"/>
          </p:nvPr>
        </p:nvSpPr>
        <p:spPr>
          <a:xfrm>
            <a:off x="457200" y="6286500"/>
            <a:ext cx="1828800" cy="685800"/>
          </a:xfrm>
        </p:spPr>
        <p:txBody>
          <a:bodyPr lIns="0" tIns="91440" rIns="182880" bIns="0" anchor="b" anchorCtr="0"/>
          <a:lstStyle>
            <a:lvl1pPr>
              <a:defRPr sz="110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7">
            <a:extLst>
              <a:ext uri="{FF2B5EF4-FFF2-40B4-BE49-F238E27FC236}">
                <a16:creationId xmlns:a16="http://schemas.microsoft.com/office/drawing/2014/main" id="{F158960A-414E-4BCC-9884-9482505B506E}"/>
              </a:ext>
            </a:extLst>
          </p:cNvPr>
          <p:cNvSpPr>
            <a:spLocks noGrp="1"/>
          </p:cNvSpPr>
          <p:nvPr>
            <p:ph type="body" sz="quarter" idx="19"/>
          </p:nvPr>
        </p:nvSpPr>
        <p:spPr>
          <a:xfrm>
            <a:off x="457200" y="8001000"/>
            <a:ext cx="1828800" cy="685800"/>
          </a:xfrm>
        </p:spPr>
        <p:txBody>
          <a:bodyPr lIns="0" tIns="91440" rIns="182880" bIns="0" anchor="b" anchorCtr="0"/>
          <a:lstStyle>
            <a:lvl1pPr>
              <a:defRPr sz="110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16">
            <a:extLst>
              <a:ext uri="{FF2B5EF4-FFF2-40B4-BE49-F238E27FC236}">
                <a16:creationId xmlns:a16="http://schemas.microsoft.com/office/drawing/2014/main" id="{5DF4052B-7659-4873-ABC4-1A5D7D918B7F}"/>
              </a:ext>
            </a:extLst>
          </p:cNvPr>
          <p:cNvSpPr>
            <a:spLocks noGrp="1"/>
          </p:cNvSpPr>
          <p:nvPr>
            <p:ph type="pic" sz="quarter" idx="20" hasCustomPrompt="1"/>
          </p:nvPr>
        </p:nvSpPr>
        <p:spPr>
          <a:xfrm>
            <a:off x="457200" y="8915400"/>
            <a:ext cx="1600200" cy="685800"/>
          </a:xfrm>
        </p:spPr>
        <p:txBody>
          <a:bodyPr anchor="ctr" anchorCtr="0"/>
          <a:lstStyle>
            <a:lvl1pPr algn="l">
              <a:defRPr sz="1050" b="0"/>
            </a:lvl1pPr>
          </a:lstStyle>
          <a:p>
            <a:r>
              <a:rPr lang="en-US"/>
              <a:t>[Insert logo]</a:t>
            </a:r>
          </a:p>
        </p:txBody>
      </p:sp>
      <p:sp>
        <p:nvSpPr>
          <p:cNvPr id="22" name="Text Placeholder 20">
            <a:extLst>
              <a:ext uri="{FF2B5EF4-FFF2-40B4-BE49-F238E27FC236}">
                <a16:creationId xmlns:a16="http://schemas.microsoft.com/office/drawing/2014/main" id="{E09293D8-3805-470A-9EF0-7A3BA6E0E5C1}"/>
              </a:ext>
            </a:extLst>
          </p:cNvPr>
          <p:cNvSpPr>
            <a:spLocks noGrp="1"/>
          </p:cNvSpPr>
          <p:nvPr>
            <p:ph type="body" sz="quarter" idx="21"/>
          </p:nvPr>
        </p:nvSpPr>
        <p:spPr>
          <a:xfrm>
            <a:off x="2286001" y="8915400"/>
            <a:ext cx="4572000" cy="685800"/>
          </a:xfrm>
        </p:spPr>
        <p:txBody>
          <a:bodyPr/>
          <a:lstStyle>
            <a:lvl1pPr>
              <a:spcBef>
                <a:spcPts val="0"/>
              </a:spcBef>
              <a:spcAft>
                <a:spcPts val="300"/>
              </a:spcAft>
              <a:defRPr sz="1200"/>
            </a:lvl1pPr>
            <a:lvl2pPr>
              <a:defRPr sz="800"/>
            </a:lvl2pPr>
            <a:lvl3pPr>
              <a:spcAft>
                <a:spcPts val="300"/>
              </a:spcAft>
              <a:defRPr sz="800"/>
            </a:lvl3pPr>
            <a:lvl4pPr>
              <a:defRPr sz="800"/>
            </a:lvl4pPr>
            <a:lvl5pPr>
              <a:spcBef>
                <a:spcPts val="300"/>
              </a:spcBef>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955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6857999" cy="18287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2743200"/>
            <a:ext cx="6857998" cy="135421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5285341"/>
      </p:ext>
    </p:extLst>
  </p:cSld>
  <p:clrMap bg1="lt1" tx1="dk1" bg2="lt2" tx2="dk2" accent1="accent1" accent2="accent2" accent3="accent3" accent4="accent4" accent5="accent5" accent6="accent6" hlink="hlink" folHlink="folHlink"/>
  <p:sldLayoutIdLst>
    <p:sldLayoutId id="2147483684" r:id="rId1"/>
    <p:sldLayoutId id="2147483688" r:id="rId2"/>
  </p:sldLayoutIdLst>
  <p:hf sldNum="0" hdr="0" dt="0"/>
  <p:txStyles>
    <p:titleStyle>
      <a:lvl1pPr algn="l" defTabSz="777240" rtl="0" eaLnBrk="1" latinLnBrk="0" hangingPunct="1">
        <a:lnSpc>
          <a:spcPct val="100000"/>
        </a:lnSpc>
        <a:spcBef>
          <a:spcPct val="0"/>
        </a:spcBef>
        <a:buNone/>
        <a:defRPr sz="3740" kern="1200">
          <a:solidFill>
            <a:schemeClr val="tx1"/>
          </a:solidFill>
          <a:latin typeface="+mj-lt"/>
          <a:ea typeface="+mj-ea"/>
          <a:cs typeface="+mj-cs"/>
        </a:defRPr>
      </a:lvl1pPr>
    </p:titleStyle>
    <p:bodyStyle>
      <a:lvl1pPr marL="0" indent="0" algn="l" defTabSz="777240" rtl="0" eaLnBrk="1" latinLnBrk="0" hangingPunct="1">
        <a:lnSpc>
          <a:spcPct val="100000"/>
        </a:lnSpc>
        <a:spcBef>
          <a:spcPts val="1200"/>
        </a:spcBef>
        <a:spcAft>
          <a:spcPts val="600"/>
        </a:spcAft>
        <a:buFont typeface="Arial" panose="020B0604020202020204" pitchFamily="34" charset="0"/>
        <a:buNone/>
        <a:defRPr sz="1400" b="1" kern="1200">
          <a:solidFill>
            <a:schemeClr val="tx1"/>
          </a:solidFill>
          <a:latin typeface="+mj-lt"/>
          <a:ea typeface="+mn-ea"/>
          <a:cs typeface="+mn-cs"/>
        </a:defRPr>
      </a:lvl1pPr>
      <a:lvl2pPr marL="0" indent="0" algn="l" defTabSz="777240" rtl="0" eaLnBrk="1" latinLnBrk="0" hangingPunct="1">
        <a:lnSpc>
          <a:spcPct val="100000"/>
        </a:lnSpc>
        <a:spcBef>
          <a:spcPts val="600"/>
        </a:spcBef>
        <a:spcAft>
          <a:spcPts val="0"/>
        </a:spcAft>
        <a:buFont typeface="Arial" panose="020B0604020202020204" pitchFamily="34" charset="0"/>
        <a:buNone/>
        <a:defRPr sz="1100" b="1" kern="1200">
          <a:solidFill>
            <a:schemeClr val="tx1"/>
          </a:solidFill>
          <a:latin typeface="+mj-lt"/>
          <a:ea typeface="+mn-ea"/>
          <a:cs typeface="+mn-cs"/>
        </a:defRPr>
      </a:lvl2pPr>
      <a:lvl3pPr marL="0" indent="0" algn="l" defTabSz="77724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3pPr>
      <a:lvl4pPr marL="118872" indent="-118872" algn="l" defTabSz="777240"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4pPr>
      <a:lvl5pPr marL="0" indent="0" algn="l" defTabSz="777240" rtl="0" eaLnBrk="1" latinLnBrk="0" hangingPunct="1">
        <a:lnSpc>
          <a:spcPct val="10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5ACBF0"/>
          </p15:clr>
        </p15:guide>
        <p15:guide id="2" pos="2448">
          <p15:clr>
            <a:srgbClr val="5ACBF0"/>
          </p15:clr>
        </p15:guide>
        <p15:guide id="3" pos="576">
          <p15:clr>
            <a:srgbClr val="F26B43"/>
          </p15:clr>
        </p15:guide>
        <p15:guide id="4" pos="288">
          <p15:clr>
            <a:srgbClr val="5ACBF0"/>
          </p15:clr>
        </p15:guide>
        <p15:guide id="5" pos="864">
          <p15:clr>
            <a:srgbClr val="F26B43"/>
          </p15:clr>
        </p15:guide>
        <p15:guide id="6" pos="1152">
          <p15:clr>
            <a:srgbClr val="F26B43"/>
          </p15:clr>
        </p15:guide>
        <p15:guide id="7" pos="1440">
          <p15:clr>
            <a:srgbClr val="F26B43"/>
          </p15:clr>
        </p15:guide>
        <p15:guide id="8" pos="1728">
          <p15:clr>
            <a:srgbClr val="F26B43"/>
          </p15:clr>
        </p15:guide>
        <p15:guide id="9" pos="2016">
          <p15:clr>
            <a:srgbClr val="F26B43"/>
          </p15:clr>
        </p15:guide>
        <p15:guide id="10" pos="2304">
          <p15:clr>
            <a:srgbClr val="F26B43"/>
          </p15:clr>
        </p15:guide>
        <p15:guide id="11" pos="2592">
          <p15:clr>
            <a:srgbClr val="F26B43"/>
          </p15:clr>
        </p15:guide>
        <p15:guide id="12" pos="2880">
          <p15:clr>
            <a:srgbClr val="F26B43"/>
          </p15:clr>
        </p15:guide>
        <p15:guide id="13" pos="3168">
          <p15:clr>
            <a:srgbClr val="F26B43"/>
          </p15:clr>
        </p15:guide>
        <p15:guide id="14" pos="3456">
          <p15:clr>
            <a:srgbClr val="F26B43"/>
          </p15:clr>
        </p15:guide>
        <p15:guide id="15" pos="3744">
          <p15:clr>
            <a:srgbClr val="F26B43"/>
          </p15:clr>
        </p15:guide>
        <p15:guide id="16" pos="4032">
          <p15:clr>
            <a:srgbClr val="F26B43"/>
          </p15:clr>
        </p15:guide>
        <p15:guide id="17" pos="4320">
          <p15:clr>
            <a:srgbClr val="F26B43"/>
          </p15:clr>
        </p15:guide>
        <p15:guide id="18" pos="4608">
          <p15:clr>
            <a:srgbClr val="5ACBF0"/>
          </p15:clr>
        </p15:guide>
        <p15:guide id="19" orient="horz" pos="3456">
          <p15:clr>
            <a:srgbClr val="F26B43"/>
          </p15:clr>
        </p15:guide>
        <p15:guide id="20" orient="horz" pos="576">
          <p15:clr>
            <a:srgbClr val="F26B43"/>
          </p15:clr>
        </p15:guide>
        <p15:guide id="21" orient="horz" pos="864">
          <p15:clr>
            <a:srgbClr val="F26B43"/>
          </p15:clr>
        </p15:guide>
        <p15:guide id="22" orient="horz" pos="1152">
          <p15:clr>
            <a:srgbClr val="F26B43"/>
          </p15:clr>
        </p15:guide>
        <p15:guide id="23" orient="horz" pos="1440">
          <p15:clr>
            <a:srgbClr val="F26B43"/>
          </p15:clr>
        </p15:guide>
        <p15:guide id="24" orient="horz" pos="1728">
          <p15:clr>
            <a:srgbClr val="F26B43"/>
          </p15:clr>
        </p15:guide>
        <p15:guide id="25" orient="horz" pos="2016">
          <p15:clr>
            <a:srgbClr val="F26B43"/>
          </p15:clr>
        </p15:guide>
        <p15:guide id="26" orient="horz" pos="2304">
          <p15:clr>
            <a:srgbClr val="F26B43"/>
          </p15:clr>
        </p15:guide>
        <p15:guide id="27" orient="horz" pos="2592">
          <p15:clr>
            <a:srgbClr val="F26B43"/>
          </p15:clr>
        </p15:guide>
        <p15:guide id="28" orient="horz" pos="2880">
          <p15:clr>
            <a:srgbClr val="F26B43"/>
          </p15:clr>
        </p15:guide>
        <p15:guide id="29" orient="horz" pos="3168">
          <p15:clr>
            <a:srgbClr val="F26B43"/>
          </p15:clr>
        </p15:guide>
        <p15:guide id="30" orient="horz" pos="3744">
          <p15:clr>
            <a:srgbClr val="F26B43"/>
          </p15:clr>
        </p15:guide>
        <p15:guide id="31" orient="horz" pos="4032">
          <p15:clr>
            <a:srgbClr val="F26B43"/>
          </p15:clr>
        </p15:guide>
        <p15:guide id="32" orient="horz" pos="4320">
          <p15:clr>
            <a:srgbClr val="F26B43"/>
          </p15:clr>
        </p15:guide>
        <p15:guide id="33" orient="horz" pos="4608">
          <p15:clr>
            <a:srgbClr val="F26B43"/>
          </p15:clr>
        </p15:guide>
        <p15:guide id="34" orient="horz" pos="4896">
          <p15:clr>
            <a:srgbClr val="F26B43"/>
          </p15:clr>
        </p15:guide>
        <p15:guide id="35" orient="horz" pos="5184">
          <p15:clr>
            <a:srgbClr val="F26B43"/>
          </p15:clr>
        </p15:guide>
        <p15:guide id="36" orient="horz" pos="5472">
          <p15:clr>
            <a:srgbClr val="F26B43"/>
          </p15:clr>
        </p15:guide>
        <p15:guide id="37" orient="horz" pos="5760">
          <p15:clr>
            <a:srgbClr val="F26B43"/>
          </p15:clr>
        </p15:guide>
        <p15:guide id="38" orient="horz" pos="6048">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5B056A8-3839-41A8-825C-1824EF4FDAD3}"/>
              </a:ext>
            </a:extLst>
          </p:cNvPr>
          <p:cNvSpPr/>
          <p:nvPr/>
        </p:nvSpPr>
        <p:spPr>
          <a:xfrm>
            <a:off x="450272" y="8542020"/>
            <a:ext cx="6864928" cy="1188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descr="A person sitting at a table using a computer&#10;&#10;Description automatically generated">
            <a:extLst>
              <a:ext uri="{FF2B5EF4-FFF2-40B4-BE49-F238E27FC236}">
                <a16:creationId xmlns:a16="http://schemas.microsoft.com/office/drawing/2014/main" id="{835F2436-DA9B-4E36-AC71-537A2DFB8C2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2" name="Text Placeholder 1">
            <a:extLst>
              <a:ext uri="{FF2B5EF4-FFF2-40B4-BE49-F238E27FC236}">
                <a16:creationId xmlns:a16="http://schemas.microsoft.com/office/drawing/2014/main" id="{AD9453E9-758B-47EF-8D2A-E7995D76C55F}"/>
              </a:ext>
            </a:extLst>
          </p:cNvPr>
          <p:cNvSpPr>
            <a:spLocks noGrp="1"/>
          </p:cNvSpPr>
          <p:nvPr>
            <p:ph sz="quarter" idx="12"/>
          </p:nvPr>
        </p:nvSpPr>
        <p:spPr/>
        <p:txBody>
          <a:bodyPr/>
          <a:lstStyle/>
          <a:p>
            <a:pPr lvl="2"/>
            <a:r>
              <a:rPr lang="en-US" dirty="0"/>
              <a:t>As organizations grow, they get to a tipping point where their current accounting or ERP systems can’t keep up with demand, provide the insights needed to make informed decisions, or enable a mobile workforce.</a:t>
            </a:r>
          </a:p>
        </p:txBody>
      </p:sp>
      <p:sp>
        <p:nvSpPr>
          <p:cNvPr id="3" name="Content Placeholder 2">
            <a:extLst>
              <a:ext uri="{FF2B5EF4-FFF2-40B4-BE49-F238E27FC236}">
                <a16:creationId xmlns:a16="http://schemas.microsoft.com/office/drawing/2014/main" id="{10A90DD1-7D67-4BA6-B042-F63FCEF6FFD7}"/>
              </a:ext>
            </a:extLst>
          </p:cNvPr>
          <p:cNvSpPr>
            <a:spLocks noGrp="1"/>
          </p:cNvSpPr>
          <p:nvPr>
            <p:ph sz="quarter" idx="13"/>
          </p:nvPr>
        </p:nvSpPr>
        <p:spPr/>
        <p:txBody>
          <a:bodyPr/>
          <a:lstStyle/>
          <a:p>
            <a:pPr lvl="1"/>
            <a:r>
              <a:rPr lang="en-US" dirty="0"/>
              <a:t>Connect your organization</a:t>
            </a:r>
          </a:p>
          <a:p>
            <a:pPr lvl="1"/>
            <a:r>
              <a:rPr lang="en-US" dirty="0"/>
              <a:t>Do your teams waste time looking for information and switching back and forth between apps?</a:t>
            </a:r>
          </a:p>
          <a:p>
            <a:pPr lvl="2"/>
            <a:r>
              <a:rPr lang="en-US" dirty="0"/>
              <a:t>Connect your people and processes with a single, unified solution so you can get more done using the tools you’re already familiar with. </a:t>
            </a:r>
          </a:p>
        </p:txBody>
      </p:sp>
      <p:sp>
        <p:nvSpPr>
          <p:cNvPr id="9" name="Content Placeholder 8">
            <a:extLst>
              <a:ext uri="{FF2B5EF4-FFF2-40B4-BE49-F238E27FC236}">
                <a16:creationId xmlns:a16="http://schemas.microsoft.com/office/drawing/2014/main" id="{C6CFEAD7-1D94-4143-BA5E-049647C86520}"/>
              </a:ext>
            </a:extLst>
          </p:cNvPr>
          <p:cNvSpPr>
            <a:spLocks noGrp="1"/>
          </p:cNvSpPr>
          <p:nvPr>
            <p:ph sz="quarter" idx="14"/>
          </p:nvPr>
        </p:nvSpPr>
        <p:spPr/>
        <p:txBody>
          <a:bodyPr/>
          <a:lstStyle/>
          <a:p>
            <a:pPr lvl="1"/>
            <a:r>
              <a:rPr lang="en-US" dirty="0"/>
              <a:t>Trust in a secure, flexible system</a:t>
            </a:r>
          </a:p>
          <a:p>
            <a:pPr lvl="1"/>
            <a:r>
              <a:rPr lang="en-US" dirty="0"/>
              <a:t>How do you keep your data secure and ensure compliance with industry and financial regulations?</a:t>
            </a:r>
          </a:p>
          <a:p>
            <a:pPr lvl="2"/>
            <a:r>
              <a:rPr lang="en-US" dirty="0"/>
              <a:t>Trust in a solution that helps maintain compliance and secure financial, highly confidential, and personal data—all while delivering a 99.9% uptime service level agreement.</a:t>
            </a:r>
          </a:p>
          <a:p>
            <a:pPr lvl="2"/>
            <a:endParaRPr lang="en-US" dirty="0"/>
          </a:p>
        </p:txBody>
      </p:sp>
      <p:sp>
        <p:nvSpPr>
          <p:cNvPr id="10" name="Content Placeholder 9">
            <a:extLst>
              <a:ext uri="{FF2B5EF4-FFF2-40B4-BE49-F238E27FC236}">
                <a16:creationId xmlns:a16="http://schemas.microsoft.com/office/drawing/2014/main" id="{1DCBEAD9-6A59-4408-B496-23E719F00C18}"/>
              </a:ext>
            </a:extLst>
          </p:cNvPr>
          <p:cNvSpPr>
            <a:spLocks noGrp="1"/>
          </p:cNvSpPr>
          <p:nvPr>
            <p:ph sz="quarter" idx="15"/>
          </p:nvPr>
        </p:nvSpPr>
        <p:spPr/>
        <p:txBody>
          <a:bodyPr/>
          <a:lstStyle/>
          <a:p>
            <a:pPr lvl="1"/>
            <a:r>
              <a:rPr lang="en-US" dirty="0"/>
              <a:t>Make smarter decisions</a:t>
            </a:r>
          </a:p>
          <a:p>
            <a:pPr lvl="1"/>
            <a:r>
              <a:rPr lang="en-US" dirty="0"/>
              <a:t>Can you easily analyze and share data with teams to inform decisions and improve services?</a:t>
            </a:r>
          </a:p>
          <a:p>
            <a:pPr lvl="2"/>
            <a:r>
              <a:rPr lang="en-US" dirty="0"/>
              <a:t>Get an end-to-end view of your operations with reliable financial reporting and guide teams to optimal outcomes with predictive analytics and AI.  </a:t>
            </a:r>
          </a:p>
        </p:txBody>
      </p:sp>
      <p:sp>
        <p:nvSpPr>
          <p:cNvPr id="17" name="Rectangle 16">
            <a:extLst>
              <a:ext uri="{FF2B5EF4-FFF2-40B4-BE49-F238E27FC236}">
                <a16:creationId xmlns:a16="http://schemas.microsoft.com/office/drawing/2014/main" id="{A865AE94-2FE6-4511-8F5B-4938A6D370F2}"/>
              </a:ext>
            </a:extLst>
          </p:cNvPr>
          <p:cNvSpPr/>
          <p:nvPr/>
        </p:nvSpPr>
        <p:spPr>
          <a:xfrm>
            <a:off x="0" y="0"/>
            <a:ext cx="6400800" cy="3200400"/>
          </a:xfrm>
          <a:prstGeom prst="rect">
            <a:avLst/>
          </a:prstGeom>
          <a:gradFill>
            <a:gsLst>
              <a:gs pos="0">
                <a:srgbClr val="000000"/>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AB9B3AF-BC1F-5348-B1F7-09B5609D223F}"/>
              </a:ext>
            </a:extLst>
          </p:cNvPr>
          <p:cNvSpPr/>
          <p:nvPr/>
        </p:nvSpPr>
        <p:spPr>
          <a:xfrm>
            <a:off x="7772400" y="5279072"/>
            <a:ext cx="2286000" cy="3644020"/>
          </a:xfrm>
          <a:prstGeom prst="rect">
            <a:avLst/>
          </a:prstGeom>
        </p:spPr>
        <p:txBody>
          <a:bodyPr wrap="square" lIns="0" tIns="0" rIns="182880" bIns="0">
            <a:noAutofit/>
          </a:bodyPr>
          <a:lstStyle/>
          <a:p>
            <a:pPr lvl="0" defTabSz="777240">
              <a:spcAft>
                <a:spcPts val="800"/>
              </a:spcAft>
              <a:defRPr/>
            </a:pPr>
            <a:endParaRPr lang="en-US" sz="1200"/>
          </a:p>
        </p:txBody>
      </p:sp>
      <p:sp>
        <p:nvSpPr>
          <p:cNvPr id="30" name="Rectangle 29">
            <a:extLst>
              <a:ext uri="{FF2B5EF4-FFF2-40B4-BE49-F238E27FC236}">
                <a16:creationId xmlns:a16="http://schemas.microsoft.com/office/drawing/2014/main" id="{2B7CB353-9BBA-5C46-9542-7129CDB0973F}"/>
              </a:ext>
            </a:extLst>
          </p:cNvPr>
          <p:cNvSpPr/>
          <p:nvPr/>
        </p:nvSpPr>
        <p:spPr>
          <a:xfrm>
            <a:off x="12267127" y="5311268"/>
            <a:ext cx="2286000" cy="3643546"/>
          </a:xfrm>
          <a:prstGeom prst="rect">
            <a:avLst/>
          </a:prstGeom>
        </p:spPr>
        <p:txBody>
          <a:bodyPr wrap="square" lIns="0" tIns="0" rIns="182880" bIns="0">
            <a:noAutofit/>
          </a:bodyPr>
          <a:lstStyle/>
          <a:p>
            <a:pPr lvl="0" defTabSz="777240">
              <a:spcAft>
                <a:spcPts val="800"/>
              </a:spcAft>
              <a:defRPr/>
            </a:pPr>
            <a:endParaRPr lang="en-US" sz="1200"/>
          </a:p>
        </p:txBody>
      </p:sp>
      <p:sp>
        <p:nvSpPr>
          <p:cNvPr id="11" name="TextBox 10">
            <a:extLst>
              <a:ext uri="{FF2B5EF4-FFF2-40B4-BE49-F238E27FC236}">
                <a16:creationId xmlns:a16="http://schemas.microsoft.com/office/drawing/2014/main" id="{4FD6D090-87E2-4FDA-ACDC-493E9FEBAB98}"/>
              </a:ext>
            </a:extLst>
          </p:cNvPr>
          <p:cNvSpPr txBox="1"/>
          <p:nvPr/>
        </p:nvSpPr>
        <p:spPr>
          <a:xfrm>
            <a:off x="457200" y="2029133"/>
            <a:ext cx="3240741" cy="8002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600" spc="-100" dirty="0">
                <a:solidFill>
                  <a:schemeClr val="bg1"/>
                </a:solidFill>
                <a:latin typeface="+mj-lt"/>
                <a:cs typeface="Segoe UI"/>
              </a:rPr>
              <a:t>Drive productivity and reduce costs</a:t>
            </a:r>
          </a:p>
        </p:txBody>
      </p:sp>
      <p:pic>
        <p:nvPicPr>
          <p:cNvPr id="52" name="Graphic 51">
            <a:extLst>
              <a:ext uri="{FF2B5EF4-FFF2-40B4-BE49-F238E27FC236}">
                <a16:creationId xmlns:a16="http://schemas.microsoft.com/office/drawing/2014/main" id="{78E4E744-7BA7-48A8-9A26-FF925433EE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971" y="457200"/>
            <a:ext cx="1287780" cy="274320"/>
          </a:xfrm>
          <a:prstGeom prst="rect">
            <a:avLst/>
          </a:prstGeom>
        </p:spPr>
      </p:pic>
      <p:sp>
        <p:nvSpPr>
          <p:cNvPr id="23" name="Rectangle 22">
            <a:extLst>
              <a:ext uri="{FF2B5EF4-FFF2-40B4-BE49-F238E27FC236}">
                <a16:creationId xmlns:a16="http://schemas.microsoft.com/office/drawing/2014/main" id="{CB5BF73B-3099-4F2F-8195-81F071A2AA9F}"/>
              </a:ext>
            </a:extLst>
          </p:cNvPr>
          <p:cNvSpPr/>
          <p:nvPr/>
        </p:nvSpPr>
        <p:spPr>
          <a:xfrm>
            <a:off x="479915" y="1622549"/>
            <a:ext cx="2407710" cy="246221"/>
          </a:xfrm>
          <a:prstGeom prst="rect">
            <a:avLst/>
          </a:prstGeom>
        </p:spPr>
        <p:txBody>
          <a:bodyPr wrap="none" lIns="0" tIns="0" rIns="0" bIns="0">
            <a:spAutoFit/>
          </a:bodyPr>
          <a:lstStyle/>
          <a:p>
            <a:r>
              <a:rPr lang="en-US" sz="1600" spc="-100">
                <a:solidFill>
                  <a:schemeClr val="bg1"/>
                </a:solidFill>
                <a:cs typeface="Segoe UI"/>
              </a:rPr>
              <a:t>Dynamics 365 Business Central​</a:t>
            </a:r>
          </a:p>
        </p:txBody>
      </p:sp>
      <p:sp>
        <p:nvSpPr>
          <p:cNvPr id="24" name="Rectangle 23">
            <a:extLst>
              <a:ext uri="{FF2B5EF4-FFF2-40B4-BE49-F238E27FC236}">
                <a16:creationId xmlns:a16="http://schemas.microsoft.com/office/drawing/2014/main" id="{A4279BBD-1F1C-468E-A8D7-83B2223A7145}"/>
              </a:ext>
            </a:extLst>
          </p:cNvPr>
          <p:cNvSpPr/>
          <p:nvPr/>
        </p:nvSpPr>
        <p:spPr>
          <a:xfrm>
            <a:off x="457200" y="4177911"/>
            <a:ext cx="6858000" cy="369332"/>
          </a:xfrm>
          <a:prstGeom prst="rect">
            <a:avLst/>
          </a:prstGeom>
        </p:spPr>
        <p:txBody>
          <a:bodyPr wrap="square">
            <a:spAutoFit/>
          </a:bodyPr>
          <a:lstStyle/>
          <a:p>
            <a:r>
              <a:rPr lang="en-US" dirty="0">
                <a:solidFill>
                  <a:schemeClr val="tx2"/>
                </a:solidFill>
              </a:rPr>
              <a:t>Supercharge your nonprofit with an all-in-one solution.</a:t>
            </a:r>
          </a:p>
        </p:txBody>
      </p:sp>
      <p:pic>
        <p:nvPicPr>
          <p:cNvPr id="34" name="Graphic 33">
            <a:extLst>
              <a:ext uri="{FF2B5EF4-FFF2-40B4-BE49-F238E27FC236}">
                <a16:creationId xmlns:a16="http://schemas.microsoft.com/office/drawing/2014/main" id="{BE878249-1975-4E36-A9A6-7D6830F31F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841570" y="5394960"/>
            <a:ext cx="548640" cy="548640"/>
          </a:xfrm>
          <a:prstGeom prst="rect">
            <a:avLst/>
          </a:prstGeom>
        </p:spPr>
      </p:pic>
      <p:pic>
        <p:nvPicPr>
          <p:cNvPr id="38" name="Graphic 37">
            <a:extLst>
              <a:ext uri="{FF2B5EF4-FFF2-40B4-BE49-F238E27FC236}">
                <a16:creationId xmlns:a16="http://schemas.microsoft.com/office/drawing/2014/main" id="{085BF02A-97F8-447F-8D0A-ADF10146ED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140640" y="5394960"/>
            <a:ext cx="548640" cy="548640"/>
          </a:xfrm>
          <a:prstGeom prst="rect">
            <a:avLst/>
          </a:prstGeom>
        </p:spPr>
      </p:pic>
      <p:sp>
        <p:nvSpPr>
          <p:cNvPr id="4" name="Rectangle 3">
            <a:extLst>
              <a:ext uri="{FF2B5EF4-FFF2-40B4-BE49-F238E27FC236}">
                <a16:creationId xmlns:a16="http://schemas.microsoft.com/office/drawing/2014/main" id="{E4BE3989-F938-E34D-9E74-F1C365E2CBA1}"/>
              </a:ext>
            </a:extLst>
          </p:cNvPr>
          <p:cNvSpPr/>
          <p:nvPr/>
        </p:nvSpPr>
        <p:spPr>
          <a:xfrm>
            <a:off x="829890" y="8623010"/>
            <a:ext cx="5936670" cy="1107996"/>
          </a:xfrm>
          <a:prstGeom prst="rect">
            <a:avLst/>
          </a:prstGeom>
        </p:spPr>
        <p:txBody>
          <a:bodyPr wrap="square">
            <a:spAutoFit/>
          </a:bodyPr>
          <a:lstStyle/>
          <a:p>
            <a:pPr fontAlgn="base"/>
            <a:r>
              <a:rPr lang="en-US" sz="1100" dirty="0">
                <a:solidFill>
                  <a:srgbClr val="3C3C41"/>
                </a:solidFill>
                <a:latin typeface="+mj-lt"/>
              </a:rPr>
              <a:t>“A centralized business system, enhanced by the power of a great reporting tool that’s integrated with our office apps and available on mobile devices, opens the door to improvements and efficiencies that will allow us to redirect valuable funds to our on-ground project.” </a:t>
            </a:r>
          </a:p>
          <a:p>
            <a:pPr fontAlgn="base"/>
            <a:endParaRPr lang="en-US" sz="1100" dirty="0">
              <a:solidFill>
                <a:srgbClr val="3C3C41"/>
              </a:solidFill>
              <a:latin typeface="+mj-lt"/>
            </a:endParaRPr>
          </a:p>
          <a:p>
            <a:pPr fontAlgn="base"/>
            <a:r>
              <a:rPr lang="en-US" sz="1100" dirty="0">
                <a:solidFill>
                  <a:srgbClr val="3C3C41"/>
                </a:solidFill>
                <a:latin typeface="+mj-lt"/>
              </a:rPr>
              <a:t>​- </a:t>
            </a:r>
            <a:r>
              <a:rPr lang="en-US" sz="1100" dirty="0">
                <a:latin typeface="+mj-lt"/>
              </a:rPr>
              <a:t>Robyn </a:t>
            </a:r>
            <a:r>
              <a:rPr lang="en-US" sz="1100" dirty="0" err="1">
                <a:latin typeface="+mj-lt"/>
              </a:rPr>
              <a:t>Myrdycz</a:t>
            </a:r>
            <a:r>
              <a:rPr lang="en-US" sz="1100" dirty="0">
                <a:latin typeface="+mj-lt"/>
              </a:rPr>
              <a:t>: ICT Manager,​ Greening Australia</a:t>
            </a:r>
          </a:p>
        </p:txBody>
      </p:sp>
      <p:sp>
        <p:nvSpPr>
          <p:cNvPr id="5" name="TextBox 4">
            <a:extLst>
              <a:ext uri="{FF2B5EF4-FFF2-40B4-BE49-F238E27FC236}">
                <a16:creationId xmlns:a16="http://schemas.microsoft.com/office/drawing/2014/main" id="{3602E1F8-6E9E-8E4E-9F7C-5D5FEFB6B641}"/>
              </a:ext>
            </a:extLst>
          </p:cNvPr>
          <p:cNvSpPr txBox="1"/>
          <p:nvPr/>
        </p:nvSpPr>
        <p:spPr>
          <a:xfrm>
            <a:off x="457200" y="4515189"/>
            <a:ext cx="6858000" cy="600164"/>
          </a:xfrm>
          <a:prstGeom prst="rect">
            <a:avLst/>
          </a:prstGeom>
          <a:noFill/>
        </p:spPr>
        <p:txBody>
          <a:bodyPr wrap="square" rtlCol="0">
            <a:spAutoFit/>
          </a:bodyPr>
          <a:lstStyle/>
          <a:p>
            <a:r>
              <a:rPr lang="en-US" sz="1100" dirty="0"/>
              <a:t>Microsoft Dynamics 365 Business Central is a comprehensive solution that helps small and mid-sized organizations connect their financials, sales, services, and operations to streamline and secure business processes, improve donor and beneficiary interactions, and make better decisions. </a:t>
            </a:r>
            <a:endParaRPr lang="en-US" dirty="0"/>
          </a:p>
        </p:txBody>
      </p:sp>
      <p:pic>
        <p:nvPicPr>
          <p:cNvPr id="33" name="Graphic 32">
            <a:extLst>
              <a:ext uri="{FF2B5EF4-FFF2-40B4-BE49-F238E27FC236}">
                <a16:creationId xmlns:a16="http://schemas.microsoft.com/office/drawing/2014/main" id="{DB6C5FBE-E093-438D-98C7-EDE12E7E1C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5570" y="5394960"/>
            <a:ext cx="548640" cy="548640"/>
          </a:xfrm>
          <a:prstGeom prst="rect">
            <a:avLst/>
          </a:prstGeom>
        </p:spPr>
      </p:pic>
    </p:spTree>
    <p:extLst>
      <p:ext uri="{BB962C8B-B14F-4D97-AF65-F5344CB8AC3E}">
        <p14:creationId xmlns:p14="http://schemas.microsoft.com/office/powerpoint/2010/main" val="274299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A person standing in front of a computer&#10;&#10;Description automatically generated">
            <a:extLst>
              <a:ext uri="{FF2B5EF4-FFF2-40B4-BE49-F238E27FC236}">
                <a16:creationId xmlns:a16="http://schemas.microsoft.com/office/drawing/2014/main" id="{748B3283-2DB0-473B-B7CC-1C558733BD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571" b="3571"/>
          <a:stretch>
            <a:fillRect/>
          </a:stretch>
        </p:blipFill>
        <p:spPr/>
      </p:pic>
      <p:sp>
        <p:nvSpPr>
          <p:cNvPr id="45" name="Rectangle 44">
            <a:extLst>
              <a:ext uri="{FF2B5EF4-FFF2-40B4-BE49-F238E27FC236}">
                <a16:creationId xmlns:a16="http://schemas.microsoft.com/office/drawing/2014/main" id="{A8FA9971-03F4-4281-8C1C-2263A4ADC05E}"/>
              </a:ext>
            </a:extLst>
          </p:cNvPr>
          <p:cNvSpPr/>
          <p:nvPr/>
        </p:nvSpPr>
        <p:spPr>
          <a:xfrm>
            <a:off x="0" y="0"/>
            <a:ext cx="7772400" cy="2971776"/>
          </a:xfrm>
          <a:prstGeom prst="rect">
            <a:avLst/>
          </a:prstGeom>
          <a:gradFill>
            <a:gsLst>
              <a:gs pos="0">
                <a:srgbClr val="000000"/>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B31FCF4-BCD9-4D9A-B84E-BF92A284EA8B}"/>
              </a:ext>
            </a:extLst>
          </p:cNvPr>
          <p:cNvSpPr>
            <a:spLocks noGrp="1"/>
          </p:cNvSpPr>
          <p:nvPr>
            <p:ph type="body" sz="quarter" idx="11"/>
          </p:nvPr>
        </p:nvSpPr>
        <p:spPr>
          <a:xfrm>
            <a:off x="402957" y="1735682"/>
            <a:ext cx="4360382" cy="1140692"/>
          </a:xfrm>
        </p:spPr>
        <p:txBody>
          <a:bodyPr/>
          <a:lstStyle/>
          <a:p>
            <a:pPr marL="55563" lvl="1" indent="-55563">
              <a:spcAft>
                <a:spcPts val="0"/>
              </a:spcAft>
            </a:pPr>
            <a:r>
              <a:rPr lang="en-US" dirty="0"/>
              <a:t>“You start to build a greater awareness and understanding of every component of the operation. The people, the costs, the time it takes to do a task. Everything you do there you can now start to measure and understand in a greater manner .”</a:t>
            </a:r>
          </a:p>
          <a:p>
            <a:pPr marL="0" lvl="1" indent="0">
              <a:spcAft>
                <a:spcPts val="0"/>
              </a:spcAft>
            </a:pPr>
            <a:br>
              <a:rPr lang="en-US" dirty="0"/>
            </a:br>
            <a:r>
              <a:rPr lang="en-US" dirty="0"/>
              <a:t>– Art </a:t>
            </a:r>
            <a:r>
              <a:rPr lang="en-US" dirty="0" err="1"/>
              <a:t>delaCruz</a:t>
            </a:r>
            <a:r>
              <a:rPr lang="en-US" dirty="0"/>
              <a:t> , COO, Team Rubicon</a:t>
            </a:r>
          </a:p>
          <a:p>
            <a:pPr lvl="1"/>
            <a:endParaRPr lang="en-US" dirty="0"/>
          </a:p>
        </p:txBody>
      </p:sp>
      <p:sp>
        <p:nvSpPr>
          <p:cNvPr id="7" name="Text Placeholder 6">
            <a:extLst>
              <a:ext uri="{FF2B5EF4-FFF2-40B4-BE49-F238E27FC236}">
                <a16:creationId xmlns:a16="http://schemas.microsoft.com/office/drawing/2014/main" id="{E54FAC5F-47AB-4E25-B648-DE02191A27D0}"/>
              </a:ext>
            </a:extLst>
          </p:cNvPr>
          <p:cNvSpPr>
            <a:spLocks noGrp="1"/>
          </p:cNvSpPr>
          <p:nvPr>
            <p:ph type="body" sz="quarter" idx="12"/>
          </p:nvPr>
        </p:nvSpPr>
        <p:spPr/>
        <p:txBody>
          <a:bodyPr/>
          <a:lstStyle/>
          <a:p>
            <a:r>
              <a:rPr lang="en-US">
                <a:solidFill>
                  <a:schemeClr val="tx2"/>
                </a:solidFill>
              </a:rPr>
              <a:t>Trust in a secure, flexible solution.</a:t>
            </a:r>
          </a:p>
          <a:p>
            <a:pPr lvl="3"/>
            <a:r>
              <a:rPr lang="en-US" b="1"/>
              <a:t>Secure business processes and ensure audit trails</a:t>
            </a:r>
            <a:r>
              <a:rPr lang="en-US"/>
              <a:t> with easy-to-create workflows and controls to secure purchasing, credit authorization, and vendor payment processes.</a:t>
            </a:r>
          </a:p>
          <a:p>
            <a:pPr lvl="3"/>
            <a:r>
              <a:rPr lang="en-US" b="1"/>
              <a:t>Handle, store, and transmit data securely</a:t>
            </a:r>
            <a:r>
              <a:rPr lang="en-US"/>
              <a:t> across your systems while protecting it from unauthorized access with automatic Microsoft datacenter encryption.</a:t>
            </a:r>
          </a:p>
          <a:p>
            <a:pPr lvl="3"/>
            <a:r>
              <a:rPr lang="en-US" b="1"/>
              <a:t>Start with what you need</a:t>
            </a:r>
            <a:r>
              <a:rPr lang="en-US"/>
              <a:t> and grow at your own pace by adding capabilities and other Dynamics 365 solutions over time.</a:t>
            </a:r>
          </a:p>
        </p:txBody>
      </p:sp>
      <p:sp>
        <p:nvSpPr>
          <p:cNvPr id="8" name="Text Placeholder 7">
            <a:extLst>
              <a:ext uri="{FF2B5EF4-FFF2-40B4-BE49-F238E27FC236}">
                <a16:creationId xmlns:a16="http://schemas.microsoft.com/office/drawing/2014/main" id="{5A422C9D-F9E4-4D8D-A38F-097649EFBD9F}"/>
              </a:ext>
            </a:extLst>
          </p:cNvPr>
          <p:cNvSpPr>
            <a:spLocks noGrp="1"/>
          </p:cNvSpPr>
          <p:nvPr>
            <p:ph type="body" sz="quarter" idx="13"/>
          </p:nvPr>
        </p:nvSpPr>
        <p:spPr/>
        <p:txBody>
          <a:bodyPr/>
          <a:lstStyle/>
          <a:p>
            <a:r>
              <a:rPr lang="en-US" dirty="0">
                <a:solidFill>
                  <a:schemeClr val="tx2"/>
                </a:solidFill>
              </a:rPr>
              <a:t>Make smarter decisions.</a:t>
            </a:r>
          </a:p>
          <a:p>
            <a:pPr lvl="3"/>
            <a:r>
              <a:rPr lang="en-US" b="1" dirty="0"/>
              <a:t>Centralize data</a:t>
            </a:r>
            <a:r>
              <a:rPr lang="en-US" dirty="0"/>
              <a:t> from finance, program and project management, services, marketing, and operations to get an accurate view of your entire organization.</a:t>
            </a:r>
          </a:p>
          <a:p>
            <a:pPr lvl="3"/>
            <a:r>
              <a:rPr lang="en-US" b="1" dirty="0"/>
              <a:t>Improve financial reporting</a:t>
            </a:r>
            <a:r>
              <a:rPr lang="en-US" dirty="0"/>
              <a:t> with seamless Excel integration and advanced analytics from Power BI. </a:t>
            </a:r>
          </a:p>
          <a:p>
            <a:pPr lvl="3"/>
            <a:r>
              <a:rPr lang="en-US" b="1" dirty="0"/>
              <a:t>Increase engagement</a:t>
            </a:r>
            <a:r>
              <a:rPr lang="en-US" dirty="0"/>
              <a:t> by focusing on the right opportunities and responding quickly to inquiries. </a:t>
            </a:r>
          </a:p>
          <a:p>
            <a:pPr lvl="3"/>
            <a:endParaRPr lang="en-US" dirty="0"/>
          </a:p>
        </p:txBody>
      </p:sp>
      <p:sp>
        <p:nvSpPr>
          <p:cNvPr id="9" name="Text Placeholder 8">
            <a:extLst>
              <a:ext uri="{FF2B5EF4-FFF2-40B4-BE49-F238E27FC236}">
                <a16:creationId xmlns:a16="http://schemas.microsoft.com/office/drawing/2014/main" id="{1C0FFD19-3311-4CB8-9CE3-42BE5C57FA95}"/>
              </a:ext>
            </a:extLst>
          </p:cNvPr>
          <p:cNvSpPr>
            <a:spLocks noGrp="1"/>
          </p:cNvSpPr>
          <p:nvPr>
            <p:ph type="body" sz="quarter" idx="14"/>
          </p:nvPr>
        </p:nvSpPr>
        <p:spPr/>
        <p:txBody>
          <a:bodyPr/>
          <a:lstStyle/>
          <a:p>
            <a:r>
              <a:rPr lang="en-US" dirty="0">
                <a:solidFill>
                  <a:schemeClr val="tx2"/>
                </a:solidFill>
              </a:rPr>
              <a:t>Streamline business processes with a single, comprehensive solution.</a:t>
            </a:r>
          </a:p>
          <a:p>
            <a:pPr lvl="3"/>
            <a:r>
              <a:rPr lang="en-US" b="1" dirty="0"/>
              <a:t>Automate tasks and improve workflows</a:t>
            </a:r>
            <a:r>
              <a:rPr lang="en-US" dirty="0"/>
              <a:t> across funding, reporting, services, program management, and personal interactions with a business management solution that is deeply integrated with Microsoft 365.</a:t>
            </a:r>
          </a:p>
          <a:p>
            <a:pPr lvl="3"/>
            <a:r>
              <a:rPr lang="en-US" b="1" dirty="0"/>
              <a:t>Accelerate the process</a:t>
            </a:r>
            <a:r>
              <a:rPr lang="en-US" dirty="0"/>
              <a:t> by managing service requests, and processing payments—all from within Outlook.</a:t>
            </a:r>
          </a:p>
          <a:p>
            <a:pPr lvl="3"/>
            <a:endParaRPr lang="en-US" dirty="0"/>
          </a:p>
        </p:txBody>
      </p:sp>
      <p:sp>
        <p:nvSpPr>
          <p:cNvPr id="37" name="Text Placeholder 36">
            <a:extLst>
              <a:ext uri="{FF2B5EF4-FFF2-40B4-BE49-F238E27FC236}">
                <a16:creationId xmlns:a16="http://schemas.microsoft.com/office/drawing/2014/main" id="{FC4B4B19-1F58-4A32-8B26-DBA0309981AA}"/>
              </a:ext>
            </a:extLst>
          </p:cNvPr>
          <p:cNvSpPr>
            <a:spLocks noGrp="1"/>
          </p:cNvSpPr>
          <p:nvPr>
            <p:ph type="body" sz="quarter" idx="15"/>
          </p:nvPr>
        </p:nvSpPr>
        <p:spPr/>
        <p:txBody>
          <a:bodyPr/>
          <a:lstStyle/>
          <a:p>
            <a:r>
              <a:rPr lang="en-US"/>
              <a:t>With Dynamics 365:</a:t>
            </a:r>
          </a:p>
        </p:txBody>
      </p:sp>
      <p:sp>
        <p:nvSpPr>
          <p:cNvPr id="39" name="Text Placeholder 38">
            <a:extLst>
              <a:ext uri="{FF2B5EF4-FFF2-40B4-BE49-F238E27FC236}">
                <a16:creationId xmlns:a16="http://schemas.microsoft.com/office/drawing/2014/main" id="{C4FB6B89-06F5-4FFA-B8C0-3000674BB580}"/>
              </a:ext>
            </a:extLst>
          </p:cNvPr>
          <p:cNvSpPr>
            <a:spLocks noGrp="1"/>
          </p:cNvSpPr>
          <p:nvPr>
            <p:ph type="body" sz="quarter" idx="17"/>
          </p:nvPr>
        </p:nvSpPr>
        <p:spPr>
          <a:xfrm>
            <a:off x="457200" y="4103902"/>
            <a:ext cx="1828800" cy="471319"/>
          </a:xfrm>
        </p:spPr>
        <p:txBody>
          <a:bodyPr/>
          <a:lstStyle/>
          <a:p>
            <a:pPr lvl="2"/>
            <a:r>
              <a:rPr lang="en-US"/>
              <a:t>Growth is stalling because your systems and processes can’t keep up.</a:t>
            </a:r>
          </a:p>
        </p:txBody>
      </p:sp>
      <p:sp>
        <p:nvSpPr>
          <p:cNvPr id="40" name="Text Placeholder 39">
            <a:extLst>
              <a:ext uri="{FF2B5EF4-FFF2-40B4-BE49-F238E27FC236}">
                <a16:creationId xmlns:a16="http://schemas.microsoft.com/office/drawing/2014/main" id="{82202B77-9DF4-4DA7-A10B-1E406D558B69}"/>
              </a:ext>
            </a:extLst>
          </p:cNvPr>
          <p:cNvSpPr>
            <a:spLocks noGrp="1"/>
          </p:cNvSpPr>
          <p:nvPr>
            <p:ph type="body" sz="quarter" idx="18"/>
          </p:nvPr>
        </p:nvSpPr>
        <p:spPr>
          <a:xfrm>
            <a:off x="457200" y="5878580"/>
            <a:ext cx="1828800" cy="442409"/>
          </a:xfrm>
        </p:spPr>
        <p:txBody>
          <a:bodyPr/>
          <a:lstStyle/>
          <a:p>
            <a:pPr lvl="2"/>
            <a:r>
              <a:rPr lang="en-US"/>
              <a:t>Decisions are being made based on intuition, not factual data. </a:t>
            </a:r>
          </a:p>
        </p:txBody>
      </p:sp>
      <p:sp>
        <p:nvSpPr>
          <p:cNvPr id="41" name="Text Placeholder 40">
            <a:extLst>
              <a:ext uri="{FF2B5EF4-FFF2-40B4-BE49-F238E27FC236}">
                <a16:creationId xmlns:a16="http://schemas.microsoft.com/office/drawing/2014/main" id="{60986175-97D8-41CD-B1DB-719D71BDBF77}"/>
              </a:ext>
            </a:extLst>
          </p:cNvPr>
          <p:cNvSpPr>
            <a:spLocks noGrp="1"/>
          </p:cNvSpPr>
          <p:nvPr>
            <p:ph type="body" sz="quarter" idx="19"/>
          </p:nvPr>
        </p:nvSpPr>
        <p:spPr>
          <a:xfrm>
            <a:off x="457200" y="7576496"/>
            <a:ext cx="1828800" cy="301802"/>
          </a:xfrm>
        </p:spPr>
        <p:txBody>
          <a:bodyPr/>
          <a:lstStyle/>
          <a:p>
            <a:pPr lvl="2"/>
            <a:r>
              <a:rPr lang="en-US"/>
              <a:t>Data security and compliance are at risk.</a:t>
            </a:r>
          </a:p>
        </p:txBody>
      </p:sp>
      <p:sp>
        <p:nvSpPr>
          <p:cNvPr id="57" name="Picture Placeholder 56">
            <a:extLst>
              <a:ext uri="{FF2B5EF4-FFF2-40B4-BE49-F238E27FC236}">
                <a16:creationId xmlns:a16="http://schemas.microsoft.com/office/drawing/2014/main" id="{1D6B4D12-B7DA-433A-86E9-444DD6C8C98D}"/>
              </a:ext>
            </a:extLst>
          </p:cNvPr>
          <p:cNvSpPr>
            <a:spLocks noGrp="1"/>
          </p:cNvSpPr>
          <p:nvPr>
            <p:ph type="pic" sz="quarter" idx="20"/>
          </p:nvPr>
        </p:nvSpPr>
        <p:spPr/>
      </p:sp>
      <p:sp>
        <p:nvSpPr>
          <p:cNvPr id="102" name="Text Placeholder 101">
            <a:extLst>
              <a:ext uri="{FF2B5EF4-FFF2-40B4-BE49-F238E27FC236}">
                <a16:creationId xmlns:a16="http://schemas.microsoft.com/office/drawing/2014/main" id="{365E398D-C8DA-4F8D-B6D0-46A1658AAE98}"/>
              </a:ext>
            </a:extLst>
          </p:cNvPr>
          <p:cNvSpPr>
            <a:spLocks noGrp="1"/>
          </p:cNvSpPr>
          <p:nvPr>
            <p:ph type="body" sz="quarter" idx="21"/>
          </p:nvPr>
        </p:nvSpPr>
        <p:spPr/>
        <p:txBody>
          <a:bodyPr/>
          <a:lstStyle/>
          <a:p>
            <a:r>
              <a:rPr lang="en-US">
                <a:highlight>
                  <a:srgbClr val="FFFF00"/>
                </a:highlight>
              </a:rPr>
              <a:t>Partner to insert unique call to action with website information or contact.</a:t>
            </a:r>
          </a:p>
          <a:p>
            <a:pPr lvl="1"/>
            <a:r>
              <a:rPr lang="en-US"/>
              <a:t>© 2020.</a:t>
            </a:r>
          </a:p>
        </p:txBody>
      </p:sp>
      <p:sp>
        <p:nvSpPr>
          <p:cNvPr id="13" name="TextBox 12">
            <a:extLst>
              <a:ext uri="{FF2B5EF4-FFF2-40B4-BE49-F238E27FC236}">
                <a16:creationId xmlns:a16="http://schemas.microsoft.com/office/drawing/2014/main" id="{CC46BB8B-7DD6-41F2-A509-6F486BB56A9A}"/>
              </a:ext>
            </a:extLst>
          </p:cNvPr>
          <p:cNvSpPr txBox="1"/>
          <p:nvPr/>
        </p:nvSpPr>
        <p:spPr>
          <a:xfrm>
            <a:off x="441702" y="387459"/>
            <a:ext cx="3982380" cy="8002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600" spc="-100" dirty="0">
                <a:solidFill>
                  <a:schemeClr val="bg1"/>
                </a:solidFill>
                <a:latin typeface="+mj-lt"/>
              </a:rPr>
              <a:t>Run your entire organization with a single solution</a:t>
            </a:r>
            <a:endParaRPr lang="en-US" sz="2600" spc="-100" dirty="0">
              <a:solidFill>
                <a:schemeClr val="bg1"/>
              </a:solidFill>
              <a:latin typeface="+mj-lt"/>
              <a:cs typeface="Segoe UI"/>
            </a:endParaRPr>
          </a:p>
        </p:txBody>
      </p:sp>
      <p:pic>
        <p:nvPicPr>
          <p:cNvPr id="19" name="Graphic 18">
            <a:extLst>
              <a:ext uri="{FF2B5EF4-FFF2-40B4-BE49-F238E27FC236}">
                <a16:creationId xmlns:a16="http://schemas.microsoft.com/office/drawing/2014/main" id="{121B8862-EFC6-4305-A475-DD4760F7C9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0055" y="5380590"/>
            <a:ext cx="365760" cy="365760"/>
          </a:xfrm>
          <a:prstGeom prst="rect">
            <a:avLst/>
          </a:prstGeom>
        </p:spPr>
      </p:pic>
      <p:pic>
        <p:nvPicPr>
          <p:cNvPr id="20" name="Graphic 19">
            <a:extLst>
              <a:ext uri="{FF2B5EF4-FFF2-40B4-BE49-F238E27FC236}">
                <a16:creationId xmlns:a16="http://schemas.microsoft.com/office/drawing/2014/main" id="{B9A6315D-A2F9-465D-A8B1-20E14A3C28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7200" y="7096436"/>
            <a:ext cx="365760" cy="365760"/>
          </a:xfrm>
          <a:prstGeom prst="rect">
            <a:avLst/>
          </a:prstGeom>
        </p:spPr>
      </p:pic>
      <p:pic>
        <p:nvPicPr>
          <p:cNvPr id="21" name="Graphic 20">
            <a:extLst>
              <a:ext uri="{FF2B5EF4-FFF2-40B4-BE49-F238E27FC236}">
                <a16:creationId xmlns:a16="http://schemas.microsoft.com/office/drawing/2014/main" id="{2FFA4CC6-CF2F-48D6-884C-A46CF667A3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200" y="3656565"/>
            <a:ext cx="365760" cy="365760"/>
          </a:xfrm>
          <a:prstGeom prst="rect">
            <a:avLst/>
          </a:prstGeom>
        </p:spPr>
      </p:pic>
    </p:spTree>
    <p:extLst>
      <p:ext uri="{BB962C8B-B14F-4D97-AF65-F5344CB8AC3E}">
        <p14:creationId xmlns:p14="http://schemas.microsoft.com/office/powerpoint/2010/main" val="2600992238"/>
      </p:ext>
    </p:extLst>
  </p:cSld>
  <p:clrMapOvr>
    <a:masterClrMapping/>
  </p:clrMapOvr>
</p:sld>
</file>

<file path=ppt/theme/theme1.xml><?xml version="1.0" encoding="utf-8"?>
<a:theme xmlns:a="http://schemas.openxmlformats.org/drawingml/2006/main" name="SolutionOverviewTemplate">
  <a:themeElements>
    <a:clrScheme name="D365">
      <a:dk1>
        <a:srgbClr val="3C3C41"/>
      </a:dk1>
      <a:lt1>
        <a:srgbClr val="FFFFFF"/>
      </a:lt1>
      <a:dk2>
        <a:srgbClr val="008272"/>
      </a:dk2>
      <a:lt2>
        <a:srgbClr val="FFFFFF"/>
      </a:lt2>
      <a:accent1>
        <a:srgbClr val="EBEBEB"/>
      </a:accent1>
      <a:accent2>
        <a:srgbClr val="75757A"/>
      </a:accent2>
      <a:accent3>
        <a:srgbClr val="3C3C41"/>
      </a:accent3>
      <a:accent4>
        <a:srgbClr val="008272"/>
      </a:accent4>
      <a:accent5>
        <a:srgbClr val="30E5D0"/>
      </a:accent5>
      <a:accent6>
        <a:srgbClr val="FEF000"/>
      </a:accent6>
      <a:hlink>
        <a:srgbClr val="0078D4"/>
      </a:hlink>
      <a:folHlink>
        <a:srgbClr val="0078D4"/>
      </a:folHlink>
    </a:clrScheme>
    <a:fontScheme name="Azure">
      <a:majorFont>
        <a:latin typeface="Segoe UI Semibold"/>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7" ma:contentTypeDescription="Create a new document." ma:contentTypeScope="" ma:versionID="ae229201fcee277ebb547959a27b3cc7">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3f419478-5607-4e24-9036-5a0e9a431bae" xsi:nil="true"/>
  </documentManagement>
</p:properties>
</file>

<file path=customXml/itemProps1.xml><?xml version="1.0" encoding="utf-8"?>
<ds:datastoreItem xmlns:ds="http://schemas.openxmlformats.org/officeDocument/2006/customXml" ds:itemID="{4260F004-A291-4FCA-94E4-7440E84601B3}">
  <ds:schemaRefs>
    <ds:schemaRef ds:uri="http://schemas.microsoft.com/sharepoint/v3/contenttype/forms"/>
  </ds:schemaRefs>
</ds:datastoreItem>
</file>

<file path=customXml/itemProps2.xml><?xml version="1.0" encoding="utf-8"?>
<ds:datastoreItem xmlns:ds="http://schemas.openxmlformats.org/officeDocument/2006/customXml" ds:itemID="{6980EF76-7CAD-4D3C-8C2D-F067F3D85FC2}"/>
</file>

<file path=customXml/itemProps3.xml><?xml version="1.0" encoding="utf-8"?>
<ds:datastoreItem xmlns:ds="http://schemas.openxmlformats.org/officeDocument/2006/customXml" ds:itemID="{CF2A40C6-AFF2-4915-B636-BFB0C1483330}">
  <ds:schemaRefs>
    <ds:schemaRef ds:uri="http://schemas.openxmlformats.org/package/2006/metadata/core-properties"/>
    <ds:schemaRef ds:uri="http://schemas.microsoft.com/office/2006/documentManagement/types"/>
    <ds:schemaRef ds:uri="9b191708-8639-44d5-b01e-a1ca6671ca94"/>
    <ds:schemaRef ds:uri="http://purl.org/dc/elements/1.1/"/>
    <ds:schemaRef ds:uri="http://schemas.microsoft.com/office/2006/metadata/properties"/>
    <ds:schemaRef ds:uri="http://schemas.microsoft.com/office/infopath/2007/PartnerControls"/>
    <ds:schemaRef ds:uri="http://purl.org/dc/terms/"/>
    <ds:schemaRef ds:uri="0959f0cd-a83e-4672-b59d-ab272f0f9833"/>
    <ds:schemaRef ds:uri="http://www.w3.org/XML/1998/namespace"/>
    <ds:schemaRef ds:uri="http://purl.org/dc/dcmityp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41</TotalTime>
  <Words>608</Words>
  <Application>Microsoft Office PowerPoint</Application>
  <PresentationFormat>Custom</PresentationFormat>
  <Paragraphs>38</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Segoe UI</vt:lpstr>
      <vt:lpstr>Segoe UI Semibold</vt:lpstr>
      <vt:lpstr>SolutionOverviewTemplate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Mulcahy</dc:creator>
  <cp:lastModifiedBy>Nicole Afek</cp:lastModifiedBy>
  <cp:revision>2</cp:revision>
  <cp:lastPrinted>2019-07-24T18:58:20Z</cp:lastPrinted>
  <dcterms:created xsi:type="dcterms:W3CDTF">2019-07-24T02:24:20Z</dcterms:created>
  <dcterms:modified xsi:type="dcterms:W3CDTF">2020-11-24T23:33:48Z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ies>
</file>