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Lst>
  <p:notesMasterIdLst>
    <p:notesMasterId r:id="rId6"/>
  </p:notesMasterIdLst>
  <p:handoutMasterIdLst>
    <p:handoutMasterId r:id="rId7"/>
  </p:handoutMasterIdLst>
  <p:sldIdLst>
    <p:sldId id="259" r:id="rId5"/>
  </p:sldIdLst>
  <p:sldSz cx="7772400" cy="1323975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7" name="Kathryn Courtney" initials="KC" lastIdx="1" clrIdx="7">
    <p:extLst>
      <p:ext uri="{19B8F6BF-5375-455C-9EA6-DF929625EA0E}">
        <p15:presenceInfo xmlns:p15="http://schemas.microsoft.com/office/powerpoint/2012/main" userId="Kathryn Courtney" providerId="None"/>
      </p:ext>
    </p:extLst>
  </p:cmAuthor>
  <p:cmAuthor id="1" name="Mary Feil-Jacobs" initials="MFJ" lastIdx="43" clrIdx="1"/>
  <p:cmAuthor id="8" name="Jimmy Balch" initials="JB" lastIdx="2" clrIdx="8">
    <p:extLst>
      <p:ext uri="{19B8F6BF-5375-455C-9EA6-DF929625EA0E}">
        <p15:presenceInfo xmlns:p15="http://schemas.microsoft.com/office/powerpoint/2012/main" userId="0ed399e9f15cba52" providerId="Windows Live"/>
      </p:ext>
    </p:extLst>
  </p:cmAuthor>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9" name="Travis Nesse" initials="TN" lastIdx="2" clrIdx="9">
    <p:extLst>
      <p:ext uri="{19B8F6BF-5375-455C-9EA6-DF929625EA0E}">
        <p15:presenceInfo xmlns:p15="http://schemas.microsoft.com/office/powerpoint/2012/main" userId="Travis Nesse" providerId="None"/>
      </p:ext>
    </p:extLst>
  </p:cmAuthor>
  <p:cmAuthor id="3" name="Mary Feil-Jacobs" initials="MF" lastIdx="28" clrIdx="3">
    <p:extLst>
      <p:ext uri="{19B8F6BF-5375-455C-9EA6-DF929625EA0E}">
        <p15:presenceInfo xmlns:p15="http://schemas.microsoft.com/office/powerpoint/2012/main" userId="S-1-5-21-2127521184-1604012920-1887927527-65006" providerId="AD"/>
      </p:ext>
    </p:extLst>
  </p:cmAuthor>
  <p:cmAuthor id="4" name="Tracy Tran" initials="TT" lastIdx="9" clrIdx="4">
    <p:extLst>
      <p:ext uri="{19B8F6BF-5375-455C-9EA6-DF929625EA0E}">
        <p15:presenceInfo xmlns:p15="http://schemas.microsoft.com/office/powerpoint/2012/main" userId="S::tracyt@microsoft.com::7b485f56-8fe8-4efc-a1b3-85e720327ac5" providerId="AD"/>
      </p:ext>
    </p:extLst>
  </p:cmAuthor>
  <p:cmAuthor id="5" name="Gilsylvester Langstieh [Chillibreeze]" initials="GL[" lastIdx="1" clrIdx="5">
    <p:extLst>
      <p:ext uri="{19B8F6BF-5375-455C-9EA6-DF929625EA0E}">
        <p15:presenceInfo xmlns:p15="http://schemas.microsoft.com/office/powerpoint/2012/main" userId="S::gilsylvester.l@chillibreeze.com::b21e834c-0251-490c-a07a-3844b6601718" providerId="AD"/>
      </p:ext>
    </p:extLst>
  </p:cmAuthor>
  <p:cmAuthor id="6" name="Guest User" initials="GU" lastIdx="1" clrIdx="6">
    <p:extLst>
      <p:ext uri="{19B8F6BF-5375-455C-9EA6-DF929625EA0E}">
        <p15:presenceInfo xmlns:p15="http://schemas.microsoft.com/office/powerpoint/2012/main" userId="S::urn:spo:anon#2a590295f9fd1bb445334102fc8e1dc7530ae8600915a969b923600a4c03b0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C1C1"/>
    <a:srgbClr val="51A7DD"/>
    <a:srgbClr val="3C3C41"/>
    <a:srgbClr val="24292E"/>
    <a:srgbClr val="1D2125"/>
    <a:srgbClr val="2B3137"/>
    <a:srgbClr val="032F62"/>
    <a:srgbClr val="7DA71F"/>
    <a:srgbClr val="374B6A"/>
    <a:srgbClr val="678C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94"/>
  </p:normalViewPr>
  <p:slideViewPr>
    <p:cSldViewPr snapToGrid="0">
      <p:cViewPr varScale="1">
        <p:scale>
          <a:sx n="48" d="100"/>
          <a:sy n="48" d="100"/>
        </p:scale>
        <p:origin x="3021" y="89"/>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nor Schmidt" userId="09332ba3-bace-4762-933e-6733a8e21971" providerId="ADAL" clId="{DD137E2E-8E33-40CA-9D14-5C08BFB59DE1}"/>
    <pc:docChg chg="undo custSel modSld">
      <pc:chgData name="Connor Schmidt" userId="09332ba3-bace-4762-933e-6733a8e21971" providerId="ADAL" clId="{DD137E2E-8E33-40CA-9D14-5C08BFB59DE1}" dt="2020-06-22T19:31:22.783" v="56" actId="2711"/>
      <pc:docMkLst>
        <pc:docMk/>
      </pc:docMkLst>
      <pc:sldChg chg="modSp">
        <pc:chgData name="Connor Schmidt" userId="09332ba3-bace-4762-933e-6733a8e21971" providerId="ADAL" clId="{DD137E2E-8E33-40CA-9D14-5C08BFB59DE1}" dt="2020-06-22T19:31:22.783" v="56" actId="2711"/>
        <pc:sldMkLst>
          <pc:docMk/>
          <pc:sldMk cId="2499359578" sldId="259"/>
        </pc:sldMkLst>
        <pc:spChg chg="mod">
          <ac:chgData name="Connor Schmidt" userId="09332ba3-bace-4762-933e-6733a8e21971" providerId="ADAL" clId="{DD137E2E-8E33-40CA-9D14-5C08BFB59DE1}" dt="2020-06-22T19:31:22.783" v="56" actId="2711"/>
          <ac:spMkLst>
            <pc:docMk/>
            <pc:sldMk cId="2499359578" sldId="259"/>
            <ac:spMk id="285" creationId="{494E8CB7-B2F2-4B8D-A28E-70554F7A1183}"/>
          </ac:spMkLst>
        </pc:spChg>
        <pc:spChg chg="mod">
          <ac:chgData name="Connor Schmidt" userId="09332ba3-bace-4762-933e-6733a8e21971" providerId="ADAL" clId="{DD137E2E-8E33-40CA-9D14-5C08BFB59DE1}" dt="2020-06-22T19:31:19.008" v="55" actId="2711"/>
          <ac:spMkLst>
            <pc:docMk/>
            <pc:sldMk cId="2499359578" sldId="259"/>
            <ac:spMk id="290" creationId="{3E5F3FE5-9816-4699-B708-4E0FBFC5D5E4}"/>
          </ac:spMkLst>
        </pc:spChg>
        <pc:grpChg chg="mod">
          <ac:chgData name="Connor Schmidt" userId="09332ba3-bace-4762-933e-6733a8e21971" providerId="ADAL" clId="{DD137E2E-8E33-40CA-9D14-5C08BFB59DE1}" dt="2020-06-22T19:28:28.646" v="0" actId="1076"/>
          <ac:grpSpMkLst>
            <pc:docMk/>
            <pc:sldMk cId="2499359578" sldId="259"/>
            <ac:grpSpMk id="147" creationId="{E2B231AF-40D4-4EDD-8270-60338DF77AD3}"/>
          </ac:grpSpMkLst>
        </pc:grpChg>
        <pc:picChg chg="mod modCrop">
          <ac:chgData name="Connor Schmidt" userId="09332ba3-bace-4762-933e-6733a8e21971" providerId="ADAL" clId="{DD137E2E-8E33-40CA-9D14-5C08BFB59DE1}" dt="2020-06-22T19:28:49.520" v="4" actId="732"/>
          <ac:picMkLst>
            <pc:docMk/>
            <pc:sldMk cId="2499359578" sldId="259"/>
            <ac:picMk id="301" creationId="{78963D28-3A9B-4DDA-81E8-8F7CCF0E0F5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6/22/2020 12:27 PM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2422525" y="685800"/>
            <a:ext cx="201295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6/22/2020 12:27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496" userDrawn="1">
          <p15:clr>
            <a:srgbClr val="A4A3A4"/>
          </p15:clr>
        </p15:guide>
        <p15:guide id="7" pos="613" userDrawn="1">
          <p15:clr>
            <a:srgbClr val="A4A3A4"/>
          </p15:clr>
        </p15:guide>
        <p15:guide id="8" pos="875" userDrawn="1">
          <p15:clr>
            <a:srgbClr val="A4A3A4"/>
          </p15:clr>
        </p15:guide>
        <p15:guide id="9" pos="992" userDrawn="1">
          <p15:clr>
            <a:srgbClr val="A4A3A4"/>
          </p15:clr>
        </p15:guide>
        <p15:guide id="10" pos="1253" userDrawn="1">
          <p15:clr>
            <a:srgbClr val="A4A3A4"/>
          </p15:clr>
        </p15:guide>
        <p15:guide id="11" pos="1370" userDrawn="1">
          <p15:clr>
            <a:srgbClr val="A4A3A4"/>
          </p15:clr>
        </p15:guide>
        <p15:guide id="12" pos="1633" userDrawn="1">
          <p15:clr>
            <a:srgbClr val="A4A3A4"/>
          </p15:clr>
        </p15:guide>
        <p15:guide id="13" pos="1750" userDrawn="1">
          <p15:clr>
            <a:srgbClr val="A4A3A4"/>
          </p15:clr>
        </p15:guide>
        <p15:guide id="14" pos="2012" userDrawn="1">
          <p15:clr>
            <a:srgbClr val="A4A3A4"/>
          </p15:clr>
        </p15:guide>
        <p15:guide id="15" pos="2128" userDrawn="1">
          <p15:clr>
            <a:srgbClr val="A4A3A4"/>
          </p15:clr>
        </p15:guide>
        <p15:guide id="16" pos="2390" userDrawn="1">
          <p15:clr>
            <a:srgbClr val="A4A3A4"/>
          </p15:clr>
        </p15:guide>
        <p15:guide id="17" pos="2507" userDrawn="1">
          <p15:clr>
            <a:srgbClr val="A4A3A4"/>
          </p15:clr>
        </p15:guide>
        <p15:guide id="18" pos="2769" userDrawn="1">
          <p15:clr>
            <a:srgbClr val="A4A3A4"/>
          </p15:clr>
        </p15:guide>
        <p15:guide id="19" pos="2885" userDrawn="1">
          <p15:clr>
            <a:srgbClr val="A4A3A4"/>
          </p15:clr>
        </p15:guide>
        <p15:guide id="20" pos="3147" userDrawn="1">
          <p15:clr>
            <a:srgbClr val="A4A3A4"/>
          </p15:clr>
        </p15:guide>
        <p15:guide id="21" pos="3264" userDrawn="1">
          <p15:clr>
            <a:srgbClr val="A4A3A4"/>
          </p15:clr>
        </p15:guide>
        <p15:guide id="22" pos="3525" userDrawn="1">
          <p15:clr>
            <a:srgbClr val="A4A3A4"/>
          </p15:clr>
        </p15:guide>
        <p15:guide id="23" pos="3643" userDrawn="1">
          <p15:clr>
            <a:srgbClr val="A4A3A4"/>
          </p15:clr>
        </p15:guide>
        <p15:guide id="24" pos="3903" userDrawn="1">
          <p15:clr>
            <a:srgbClr val="A4A3A4"/>
          </p15:clr>
        </p15:guide>
        <p15:guide id="25" pos="4021" userDrawn="1">
          <p15:clr>
            <a:srgbClr val="A4A3A4"/>
          </p15:clr>
        </p15:guide>
        <p15:guide id="26" pos="4282" userDrawn="1">
          <p15:clr>
            <a:srgbClr val="A4A3A4"/>
          </p15:clr>
        </p15:guide>
        <p15:guide id="27" pos="4398" userDrawn="1">
          <p15:clr>
            <a:srgbClr val="A4A3A4"/>
          </p15:clr>
        </p15:guide>
        <p15:guide id="28" orient="horz" pos="1747" userDrawn="1">
          <p15:clr>
            <a:srgbClr val="5ACBF0"/>
          </p15:clr>
        </p15:guide>
        <p15:guide id="29" orient="horz" pos="2454" userDrawn="1">
          <p15:clr>
            <a:srgbClr val="5ACBF0"/>
          </p15:clr>
        </p15:guide>
        <p15:guide id="30" orient="horz" pos="556" userDrawn="1">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75020" y="882655"/>
            <a:ext cx="7024307" cy="2325252"/>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372430" y="3954272"/>
            <a:ext cx="7024307" cy="3976088"/>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7772400" cy="1323975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6" y="0"/>
            <a:ext cx="373075" cy="1129792"/>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97433" tIns="397946" rIns="497433" bIns="397946" numCol="1" spcCol="0" rtlCol="0" fromWordArt="0" anchor="t" anchorCtr="0" forceAA="0" compatLnSpc="1">
            <a:prstTxWarp prst="textNoShape">
              <a:avLst/>
            </a:prstTxWarp>
            <a:noAutofit/>
          </a:bodyPr>
          <a:lstStyle/>
          <a:p>
            <a:pPr algn="ctr" defTabSz="2536010" fontAlgn="base">
              <a:lnSpc>
                <a:spcPct val="90000"/>
              </a:lnSpc>
              <a:spcBef>
                <a:spcPct val="0"/>
              </a:spcBef>
              <a:spcAft>
                <a:spcPct val="0"/>
              </a:spcAft>
            </a:pPr>
            <a:endParaRPr lang="en-US" sz="6528">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4" y="0"/>
            <a:ext cx="186538" cy="56489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97433" tIns="397946" rIns="497433" bIns="397946" numCol="1" spcCol="0" rtlCol="0" fromWordArt="0" anchor="t" anchorCtr="0" forceAA="0" compatLnSpc="1">
            <a:prstTxWarp prst="textNoShape">
              <a:avLst/>
            </a:prstTxWarp>
            <a:noAutofit/>
          </a:bodyPr>
          <a:lstStyle/>
          <a:p>
            <a:pPr algn="ctr" defTabSz="2536010" fontAlgn="base">
              <a:lnSpc>
                <a:spcPct val="90000"/>
              </a:lnSpc>
              <a:spcBef>
                <a:spcPct val="0"/>
              </a:spcBef>
              <a:spcAft>
                <a:spcPct val="0"/>
              </a:spcAft>
            </a:pPr>
            <a:endParaRPr lang="en-US" sz="6528">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
          <a:stretch/>
        </p:blipFill>
        <p:spPr>
          <a:xfrm rot="5400000">
            <a:off x="5150459" y="2804596"/>
            <a:ext cx="7000882" cy="1391690"/>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671" r:id="rId1"/>
  </p:sldLayoutIdLst>
  <p:transition>
    <p:fade/>
  </p:transition>
  <p:hf sldNum="0" hdr="0" ftr="0" dt="0"/>
  <p:txStyles>
    <p:titleStyle>
      <a:lvl1pPr algn="l" defTabSz="2536744" rtl="0" eaLnBrk="1" latinLnBrk="0" hangingPunct="1">
        <a:lnSpc>
          <a:spcPct val="100000"/>
        </a:lnSpc>
        <a:spcBef>
          <a:spcPct val="0"/>
        </a:spcBef>
        <a:buNone/>
        <a:defRPr lang="en-US" sz="7555" b="0" kern="1200" cap="none" spc="-136" baseline="0" dirty="0" smtClean="0">
          <a:ln w="3175">
            <a:noFill/>
          </a:ln>
          <a:solidFill>
            <a:schemeClr val="tx1"/>
          </a:solidFill>
          <a:effectLst/>
          <a:latin typeface="+mj-lt"/>
          <a:ea typeface="+mn-ea"/>
          <a:cs typeface="Segoe UI" pitchFamily="34" charset="0"/>
        </a:defRPr>
      </a:lvl1pPr>
    </p:titleStyle>
    <p:bodyStyle>
      <a:lvl1pPr marL="621716" marR="0" indent="-621716" algn="l" defTabSz="253674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5666" kern="1200" spc="0" baseline="0">
          <a:solidFill>
            <a:schemeClr val="tx1"/>
          </a:solidFill>
          <a:latin typeface="+mn-lt"/>
          <a:ea typeface="+mn-ea"/>
          <a:cs typeface="Segoe UI" panose="020B0502040204020203" pitchFamily="34" charset="0"/>
        </a:defRPr>
      </a:lvl1pPr>
      <a:lvl2pPr marL="1243431" marR="0" indent="-621716" algn="l" defTabSz="253674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3778" kern="1200" spc="0" baseline="0">
          <a:solidFill>
            <a:schemeClr val="tx1"/>
          </a:solidFill>
          <a:latin typeface="+mn-lt"/>
          <a:ea typeface="+mn-ea"/>
          <a:cs typeface="+mn-cs"/>
        </a:defRPr>
      </a:lvl2pPr>
      <a:lvl3pPr marL="1787431" marR="0" indent="-544002" algn="l" defTabSz="253674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3022" kern="1200" spc="0" baseline="0">
          <a:solidFill>
            <a:schemeClr val="tx1"/>
          </a:solidFill>
          <a:latin typeface="+mn-lt"/>
          <a:ea typeface="+mn-ea"/>
          <a:cs typeface="+mn-cs"/>
        </a:defRPr>
      </a:lvl3pPr>
      <a:lvl4pPr marL="2292575" marR="0" indent="-492191" algn="l" defTabSz="253674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644" kern="1200" spc="0" baseline="0">
          <a:solidFill>
            <a:schemeClr val="tx1"/>
          </a:solidFill>
          <a:latin typeface="+mn-lt"/>
          <a:ea typeface="+mn-ea"/>
          <a:cs typeface="+mn-cs"/>
        </a:defRPr>
      </a:lvl4pPr>
      <a:lvl5pPr marL="2784767" marR="0" indent="-457652" algn="l" defTabSz="253674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644" kern="1200" spc="0" baseline="0">
          <a:solidFill>
            <a:schemeClr val="tx1"/>
          </a:solidFill>
          <a:latin typeface="+mn-lt"/>
          <a:ea typeface="+mn-ea"/>
          <a:cs typeface="+mn-cs"/>
        </a:defRPr>
      </a:lvl5pPr>
      <a:lvl6pPr marL="6976046" indent="-634187" algn="l" defTabSz="2536744" rtl="0" eaLnBrk="1" latinLnBrk="0" hangingPunct="1">
        <a:spcBef>
          <a:spcPct val="20000"/>
        </a:spcBef>
        <a:buFont typeface="Arial" pitchFamily="34" charset="0"/>
        <a:buChar char="•"/>
        <a:defRPr sz="5440" kern="1200">
          <a:solidFill>
            <a:schemeClr val="tx1"/>
          </a:solidFill>
          <a:latin typeface="+mn-lt"/>
          <a:ea typeface="+mn-ea"/>
          <a:cs typeface="+mn-cs"/>
        </a:defRPr>
      </a:lvl6pPr>
      <a:lvl7pPr marL="8244420" indent="-634187" algn="l" defTabSz="2536744" rtl="0" eaLnBrk="1" latinLnBrk="0" hangingPunct="1">
        <a:spcBef>
          <a:spcPct val="20000"/>
        </a:spcBef>
        <a:buFont typeface="Arial" pitchFamily="34" charset="0"/>
        <a:buChar char="•"/>
        <a:defRPr sz="5440" kern="1200">
          <a:solidFill>
            <a:schemeClr val="tx1"/>
          </a:solidFill>
          <a:latin typeface="+mn-lt"/>
          <a:ea typeface="+mn-ea"/>
          <a:cs typeface="+mn-cs"/>
        </a:defRPr>
      </a:lvl7pPr>
      <a:lvl8pPr marL="9512793" indent="-634187" algn="l" defTabSz="2536744" rtl="0" eaLnBrk="1" latinLnBrk="0" hangingPunct="1">
        <a:spcBef>
          <a:spcPct val="20000"/>
        </a:spcBef>
        <a:buFont typeface="Arial" pitchFamily="34" charset="0"/>
        <a:buChar char="•"/>
        <a:defRPr sz="5440" kern="1200">
          <a:solidFill>
            <a:schemeClr val="tx1"/>
          </a:solidFill>
          <a:latin typeface="+mn-lt"/>
          <a:ea typeface="+mn-ea"/>
          <a:cs typeface="+mn-cs"/>
        </a:defRPr>
      </a:lvl8pPr>
      <a:lvl9pPr marL="10781168" indent="-634187" algn="l" defTabSz="2536744" rtl="0" eaLnBrk="1" latinLnBrk="0" hangingPunct="1">
        <a:spcBef>
          <a:spcPct val="20000"/>
        </a:spcBef>
        <a:buFont typeface="Arial" pitchFamily="34" charset="0"/>
        <a:buChar char="•"/>
        <a:defRPr sz="5440" kern="1200">
          <a:solidFill>
            <a:schemeClr val="tx1"/>
          </a:solidFill>
          <a:latin typeface="+mn-lt"/>
          <a:ea typeface="+mn-ea"/>
          <a:cs typeface="+mn-cs"/>
        </a:defRPr>
      </a:lvl9pPr>
    </p:bodyStyle>
    <p:otherStyle>
      <a:defPPr>
        <a:defRPr lang="en-US"/>
      </a:defPPr>
      <a:lvl1pPr marL="0" algn="l" defTabSz="2536744" rtl="0" eaLnBrk="1" latinLnBrk="0" hangingPunct="1">
        <a:defRPr sz="4896" kern="1200">
          <a:solidFill>
            <a:schemeClr val="tx1"/>
          </a:solidFill>
          <a:latin typeface="+mn-lt"/>
          <a:ea typeface="+mn-ea"/>
          <a:cs typeface="+mn-cs"/>
        </a:defRPr>
      </a:lvl1pPr>
      <a:lvl2pPr marL="1268373" algn="l" defTabSz="2536744" rtl="0" eaLnBrk="1" latinLnBrk="0" hangingPunct="1">
        <a:defRPr sz="4896" kern="1200">
          <a:solidFill>
            <a:schemeClr val="tx1"/>
          </a:solidFill>
          <a:latin typeface="+mn-lt"/>
          <a:ea typeface="+mn-ea"/>
          <a:cs typeface="+mn-cs"/>
        </a:defRPr>
      </a:lvl2pPr>
      <a:lvl3pPr marL="2536744" algn="l" defTabSz="2536744" rtl="0" eaLnBrk="1" latinLnBrk="0" hangingPunct="1">
        <a:defRPr sz="4896" kern="1200">
          <a:solidFill>
            <a:schemeClr val="tx1"/>
          </a:solidFill>
          <a:latin typeface="+mn-lt"/>
          <a:ea typeface="+mn-ea"/>
          <a:cs typeface="+mn-cs"/>
        </a:defRPr>
      </a:lvl3pPr>
      <a:lvl4pPr marL="3805117" algn="l" defTabSz="2536744" rtl="0" eaLnBrk="1" latinLnBrk="0" hangingPunct="1">
        <a:defRPr sz="4896" kern="1200">
          <a:solidFill>
            <a:schemeClr val="tx1"/>
          </a:solidFill>
          <a:latin typeface="+mn-lt"/>
          <a:ea typeface="+mn-ea"/>
          <a:cs typeface="+mn-cs"/>
        </a:defRPr>
      </a:lvl4pPr>
      <a:lvl5pPr marL="5073489" algn="l" defTabSz="2536744" rtl="0" eaLnBrk="1" latinLnBrk="0" hangingPunct="1">
        <a:defRPr sz="4896" kern="1200">
          <a:solidFill>
            <a:schemeClr val="tx1"/>
          </a:solidFill>
          <a:latin typeface="+mn-lt"/>
          <a:ea typeface="+mn-ea"/>
          <a:cs typeface="+mn-cs"/>
        </a:defRPr>
      </a:lvl5pPr>
      <a:lvl6pPr marL="6341864" algn="l" defTabSz="2536744" rtl="0" eaLnBrk="1" latinLnBrk="0" hangingPunct="1">
        <a:defRPr sz="4896" kern="1200">
          <a:solidFill>
            <a:schemeClr val="tx1"/>
          </a:solidFill>
          <a:latin typeface="+mn-lt"/>
          <a:ea typeface="+mn-ea"/>
          <a:cs typeface="+mn-cs"/>
        </a:defRPr>
      </a:lvl6pPr>
      <a:lvl7pPr marL="7610234" algn="l" defTabSz="2536744" rtl="0" eaLnBrk="1" latinLnBrk="0" hangingPunct="1">
        <a:defRPr sz="4896" kern="1200">
          <a:solidFill>
            <a:schemeClr val="tx1"/>
          </a:solidFill>
          <a:latin typeface="+mn-lt"/>
          <a:ea typeface="+mn-ea"/>
          <a:cs typeface="+mn-cs"/>
        </a:defRPr>
      </a:lvl7pPr>
      <a:lvl8pPr marL="8878607" algn="l" defTabSz="2536744" rtl="0" eaLnBrk="1" latinLnBrk="0" hangingPunct="1">
        <a:defRPr sz="4896" kern="1200">
          <a:solidFill>
            <a:schemeClr val="tx1"/>
          </a:solidFill>
          <a:latin typeface="+mn-lt"/>
          <a:ea typeface="+mn-ea"/>
          <a:cs typeface="+mn-cs"/>
        </a:defRPr>
      </a:lvl8pPr>
      <a:lvl9pPr marL="10146981" algn="l" defTabSz="2536744" rtl="0" eaLnBrk="1" latinLnBrk="0" hangingPunct="1">
        <a:defRPr sz="4896"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userDrawn="1">
          <p15:clr>
            <a:srgbClr val="C35EA4"/>
          </p15:clr>
        </p15:guide>
        <p15:guide id="17" pos="4663" userDrawn="1">
          <p15:clr>
            <a:srgbClr val="C35EA4"/>
          </p15:clr>
        </p15:guide>
        <p15:guide id="25" orient="horz" pos="712" userDrawn="1">
          <p15:clr>
            <a:srgbClr val="C35EA4"/>
          </p15:clr>
        </p15:guide>
        <p15:guide id="26" orient="horz" pos="1575" userDrawn="1">
          <p15:clr>
            <a:srgbClr val="C35EA4"/>
          </p15:clr>
        </p15:guide>
        <p15:guide id="27" orient="horz" pos="240" userDrawn="1">
          <p15:clr>
            <a:srgbClr val="A4A3A4"/>
          </p15:clr>
        </p15:guide>
        <p15:guide id="28" pos="118" userDrawn="1">
          <p15:clr>
            <a:srgbClr val="A4A3A4"/>
          </p15:clr>
        </p15:guide>
        <p15:guide id="29" orient="horz" pos="8099" userDrawn="1">
          <p15:clr>
            <a:srgbClr val="A4A3A4"/>
          </p15:clr>
        </p15:guide>
        <p15:guide id="30" pos="4778"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svg"/><Relationship Id="rId18" Type="http://schemas.openxmlformats.org/officeDocument/2006/relationships/image" Target="../media/image15.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0.png"/><Relationship Id="rId17" Type="http://schemas.openxmlformats.org/officeDocument/2006/relationships/image" Target="../media/image14.png"/><Relationship Id="rId2" Type="http://schemas.openxmlformats.org/officeDocument/2006/relationships/image" Target="../media/image2.jpg"/><Relationship Id="rId16" Type="http://schemas.openxmlformats.org/officeDocument/2006/relationships/hyperlink" Target="https://www.mckinsey.com/~/media/McKinsey/Industries/Financial%20Services/Our%20Insights/McKinsey%20on%20Payments%2028%20Special%20edition%20on%20advanced%20analytics%20in%20banking/McK-on-Payments-28-Special-Edition-Advanced-Analytics-in-Banking.ashx" TargetMode="Externa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hyperlink" Target="https://www.fincen.gov/sites/default/files/2018-12/Joint%20Statement%20on%20Innovation%20Statement%20%28Final%2011-30-18%29_508.pdf" TargetMode="External"/><Relationship Id="rId5" Type="http://schemas.openxmlformats.org/officeDocument/2006/relationships/image" Target="../media/image5.png"/><Relationship Id="rId15" Type="http://schemas.openxmlformats.org/officeDocument/2006/relationships/image" Target="../media/image13.svg"/><Relationship Id="rId10" Type="http://schemas.openxmlformats.org/officeDocument/2006/relationships/hyperlink" Target="https://www.weforum.org/agenda/2019/01/how-ai-can-knock-the-starch-out-of-money-laundering/" TargetMode="External"/><Relationship Id="rId4" Type="http://schemas.openxmlformats.org/officeDocument/2006/relationships/image" Target="../media/image4.svg"/><Relationship Id="rId9" Type="http://schemas.openxmlformats.org/officeDocument/2006/relationships/image" Target="../media/image9.sv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C5CB0FBA-7465-4A29-954E-B000BBBB11A6}"/>
              </a:ext>
            </a:extLst>
          </p:cNvPr>
          <p:cNvSpPr/>
          <p:nvPr/>
        </p:nvSpPr>
        <p:spPr bwMode="auto">
          <a:xfrm>
            <a:off x="-1" y="0"/>
            <a:ext cx="7772401" cy="3776376"/>
          </a:xfrm>
          <a:prstGeom prst="rect">
            <a:avLst/>
          </a:prstGeom>
          <a:solidFill>
            <a:schemeClr val="bg1">
              <a:lumMod val="95000"/>
            </a:schemeClr>
          </a:solidFill>
          <a:ln w="9525" cap="flat">
            <a:noFill/>
            <a:prstDash val="solid"/>
            <a:miter/>
          </a:ln>
        </p:spPr>
        <p:txBody>
          <a:bodyPr rtlCol="0" anchor="ctr"/>
          <a:lstStyle/>
          <a:p>
            <a:endParaRPr lang="en-US" dirty="0" err="1"/>
          </a:p>
        </p:txBody>
      </p:sp>
      <p:sp>
        <p:nvSpPr>
          <p:cNvPr id="303" name="Rectangle 302">
            <a:extLst>
              <a:ext uri="{FF2B5EF4-FFF2-40B4-BE49-F238E27FC236}">
                <a16:creationId xmlns:a16="http://schemas.microsoft.com/office/drawing/2014/main" id="{7FFF569B-8080-428C-9166-58EA2B73C5F5}"/>
              </a:ext>
            </a:extLst>
          </p:cNvPr>
          <p:cNvSpPr/>
          <p:nvPr/>
        </p:nvSpPr>
        <p:spPr bwMode="auto">
          <a:xfrm>
            <a:off x="-1" y="2206814"/>
            <a:ext cx="7772401" cy="11029207"/>
          </a:xfrm>
          <a:prstGeom prst="rect">
            <a:avLst/>
          </a:prstGeom>
          <a:solidFill>
            <a:schemeClr val="bg2"/>
          </a:solidFill>
          <a:ln w="9525" cap="flat">
            <a:noFill/>
            <a:prstDash val="solid"/>
            <a:miter/>
          </a:ln>
        </p:spPr>
        <p:txBody>
          <a:bodyPr rtlCol="0" anchor="ctr"/>
          <a:lstStyle/>
          <a:p>
            <a:endParaRPr lang="en-US" dirty="0" err="1"/>
          </a:p>
        </p:txBody>
      </p:sp>
      <p:grpSp>
        <p:nvGrpSpPr>
          <p:cNvPr id="147" name="Group 146">
            <a:extLst>
              <a:ext uri="{FF2B5EF4-FFF2-40B4-BE49-F238E27FC236}">
                <a16:creationId xmlns:a16="http://schemas.microsoft.com/office/drawing/2014/main" id="{E2B231AF-40D4-4EDD-8270-60338DF77AD3}"/>
              </a:ext>
            </a:extLst>
          </p:cNvPr>
          <p:cNvGrpSpPr/>
          <p:nvPr/>
        </p:nvGrpSpPr>
        <p:grpSpPr>
          <a:xfrm>
            <a:off x="-2244592" y="2201817"/>
            <a:ext cx="6190843" cy="6190843"/>
            <a:chOff x="-2932859" y="2714625"/>
            <a:chExt cx="5946108" cy="5946108"/>
          </a:xfrm>
        </p:grpSpPr>
        <p:sp>
          <p:nvSpPr>
            <p:cNvPr id="43" name="Oval 42">
              <a:extLst>
                <a:ext uri="{FF2B5EF4-FFF2-40B4-BE49-F238E27FC236}">
                  <a16:creationId xmlns:a16="http://schemas.microsoft.com/office/drawing/2014/main" id="{0EDD89C2-A094-4921-8266-2A2CE8674055}"/>
                </a:ext>
              </a:extLst>
            </p:cNvPr>
            <p:cNvSpPr/>
            <p:nvPr/>
          </p:nvSpPr>
          <p:spPr bwMode="auto">
            <a:xfrm>
              <a:off x="-2932859" y="2714625"/>
              <a:ext cx="5946108" cy="5946108"/>
            </a:xfrm>
            <a:prstGeom prst="ellipse">
              <a:avLst/>
            </a:prstGeom>
            <a:solidFill>
              <a:schemeClr val="bg2"/>
            </a:solidFill>
            <a:ln w="9525" cap="flat">
              <a:noFill/>
              <a:prstDash val="solid"/>
              <a:miter/>
            </a:ln>
          </p:spPr>
          <p:txBody>
            <a:bodyPr rtlCol="0" anchor="ctr"/>
            <a:lstStyle/>
            <a:p>
              <a:endParaRPr lang="en-US" dirty="0" err="1"/>
            </a:p>
          </p:txBody>
        </p:sp>
        <p:pic>
          <p:nvPicPr>
            <p:cNvPr id="301" name="Picture 300" descr="A picture containing clock&#10;&#10;Description automatically generated">
              <a:extLst>
                <a:ext uri="{FF2B5EF4-FFF2-40B4-BE49-F238E27FC236}">
                  <a16:creationId xmlns:a16="http://schemas.microsoft.com/office/drawing/2014/main" id="{78963D28-3A9B-4DDA-81E8-8F7CCF0E0F5A}"/>
                </a:ext>
              </a:extLst>
            </p:cNvPr>
            <p:cNvPicPr>
              <a:picLocks noChangeAspect="1"/>
            </p:cNvPicPr>
            <p:nvPr/>
          </p:nvPicPr>
          <p:blipFill>
            <a:blip r:embed="rId2">
              <a:alphaModFix amt="5000"/>
            </a:blip>
            <a:srcRect l="1085" t="974" r="1081" b="859"/>
            <a:stretch>
              <a:fillRect/>
            </a:stretch>
          </p:blipFill>
          <p:spPr>
            <a:xfrm>
              <a:off x="-2763319" y="2884165"/>
              <a:ext cx="5607028" cy="5626134"/>
            </a:xfrm>
            <a:custGeom>
              <a:avLst/>
              <a:gdLst>
                <a:gd name="connsiteX0" fmla="*/ 1397793 w 2795586"/>
                <a:gd name="connsiteY0" fmla="*/ 0 h 2805112"/>
                <a:gd name="connsiteX1" fmla="*/ 2795586 w 2795586"/>
                <a:gd name="connsiteY1" fmla="*/ 1402556 h 2805112"/>
                <a:gd name="connsiteX2" fmla="*/ 1397793 w 2795586"/>
                <a:gd name="connsiteY2" fmla="*/ 2805112 h 2805112"/>
                <a:gd name="connsiteX3" fmla="*/ 0 w 2795586"/>
                <a:gd name="connsiteY3" fmla="*/ 1402556 h 2805112"/>
                <a:gd name="connsiteX4" fmla="*/ 1397793 w 2795586"/>
                <a:gd name="connsiteY4" fmla="*/ 0 h 2805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5586" h="2805112">
                  <a:moveTo>
                    <a:pt x="1397793" y="0"/>
                  </a:moveTo>
                  <a:cubicBezTo>
                    <a:pt x="2169773" y="0"/>
                    <a:pt x="2795586" y="627946"/>
                    <a:pt x="2795586" y="1402556"/>
                  </a:cubicBezTo>
                  <a:cubicBezTo>
                    <a:pt x="2795586" y="2177166"/>
                    <a:pt x="2169773" y="2805112"/>
                    <a:pt x="1397793" y="2805112"/>
                  </a:cubicBezTo>
                  <a:cubicBezTo>
                    <a:pt x="625813" y="2805112"/>
                    <a:pt x="0" y="2177166"/>
                    <a:pt x="0" y="1402556"/>
                  </a:cubicBezTo>
                  <a:cubicBezTo>
                    <a:pt x="0" y="627946"/>
                    <a:pt x="625813" y="0"/>
                    <a:pt x="1397793" y="0"/>
                  </a:cubicBezTo>
                  <a:close/>
                </a:path>
              </a:pathLst>
            </a:custGeom>
          </p:spPr>
        </p:pic>
      </p:grpSp>
      <p:pic>
        <p:nvPicPr>
          <p:cNvPr id="305" name="Graphic 304">
            <a:extLst>
              <a:ext uri="{FF2B5EF4-FFF2-40B4-BE49-F238E27FC236}">
                <a16:creationId xmlns:a16="http://schemas.microsoft.com/office/drawing/2014/main" id="{858635DF-633C-4321-81D8-D58F567D11B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28504"/>
          <a:stretch/>
        </p:blipFill>
        <p:spPr>
          <a:xfrm>
            <a:off x="2438401" y="4495073"/>
            <a:ext cx="5334000" cy="3151026"/>
          </a:xfrm>
          <a:prstGeom prst="rect">
            <a:avLst/>
          </a:prstGeom>
        </p:spPr>
      </p:pic>
      <p:sp>
        <p:nvSpPr>
          <p:cNvPr id="137" name="Rectangle 136">
            <a:extLst>
              <a:ext uri="{FF2B5EF4-FFF2-40B4-BE49-F238E27FC236}">
                <a16:creationId xmlns:a16="http://schemas.microsoft.com/office/drawing/2014/main" id="{A1CC724A-B57D-4912-8C09-3E84B7F468B4}"/>
              </a:ext>
            </a:extLst>
          </p:cNvPr>
          <p:cNvSpPr/>
          <p:nvPr/>
        </p:nvSpPr>
        <p:spPr bwMode="auto">
          <a:xfrm>
            <a:off x="0" y="8387436"/>
            <a:ext cx="7759700" cy="4848585"/>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pic>
        <p:nvPicPr>
          <p:cNvPr id="203" name="Picture 202" descr="A picture containing drawing&#10;&#10;Description automatically generated">
            <a:extLst>
              <a:ext uri="{FF2B5EF4-FFF2-40B4-BE49-F238E27FC236}">
                <a16:creationId xmlns:a16="http://schemas.microsoft.com/office/drawing/2014/main" id="{9DD6F8FF-3358-4EE5-8BBF-1B37A9B93942}"/>
              </a:ext>
            </a:extLst>
          </p:cNvPr>
          <p:cNvPicPr>
            <a:picLocks noChangeAspect="1"/>
          </p:cNvPicPr>
          <p:nvPr/>
        </p:nvPicPr>
        <p:blipFill>
          <a:blip r:embed="rId5"/>
          <a:stretch>
            <a:fillRect/>
          </a:stretch>
        </p:blipFill>
        <p:spPr>
          <a:xfrm>
            <a:off x="5543064" y="103041"/>
            <a:ext cx="2216636" cy="993510"/>
          </a:xfrm>
          <a:prstGeom prst="rect">
            <a:avLst/>
          </a:prstGeom>
        </p:spPr>
      </p:pic>
      <p:sp>
        <p:nvSpPr>
          <p:cNvPr id="181" name="TextBox 180">
            <a:extLst>
              <a:ext uri="{FF2B5EF4-FFF2-40B4-BE49-F238E27FC236}">
                <a16:creationId xmlns:a16="http://schemas.microsoft.com/office/drawing/2014/main" id="{210C4C37-A94D-461E-8BB1-62D478B67D2F}"/>
              </a:ext>
            </a:extLst>
          </p:cNvPr>
          <p:cNvSpPr txBox="1"/>
          <p:nvPr/>
        </p:nvSpPr>
        <p:spPr>
          <a:xfrm>
            <a:off x="357780" y="347069"/>
            <a:ext cx="5448301" cy="1107996"/>
          </a:xfrm>
          <a:prstGeom prst="rect">
            <a:avLst/>
          </a:prstGeom>
          <a:noFill/>
        </p:spPr>
        <p:txBody>
          <a:bodyPr wrap="square" lIns="0" tIns="0" rIns="0" bIns="0" rtlCol="0">
            <a:spAutoFit/>
          </a:bodyPr>
          <a:lstStyle/>
          <a:p>
            <a:pPr>
              <a:lnSpc>
                <a:spcPct val="90000"/>
              </a:lnSpc>
            </a:pPr>
            <a:r>
              <a:rPr lang="en-US" sz="4000" dirty="0"/>
              <a:t>Combatting</a:t>
            </a:r>
            <a:r>
              <a:rPr lang="en-US" sz="4000" dirty="0">
                <a:solidFill>
                  <a:schemeClr val="accent1"/>
                </a:solidFill>
                <a:latin typeface="+mj-lt"/>
              </a:rPr>
              <a:t> financial </a:t>
            </a:r>
            <a:r>
              <a:rPr lang="en-US" sz="4000" dirty="0"/>
              <a:t>and</a:t>
            </a:r>
            <a:r>
              <a:rPr lang="en-US" sz="4000" dirty="0">
                <a:solidFill>
                  <a:schemeClr val="accent1"/>
                </a:solidFill>
                <a:latin typeface="+mj-lt"/>
              </a:rPr>
              <a:t> cyber crime</a:t>
            </a:r>
          </a:p>
        </p:txBody>
      </p:sp>
      <p:sp>
        <p:nvSpPr>
          <p:cNvPr id="290" name="Title 1">
            <a:extLst>
              <a:ext uri="{FF2B5EF4-FFF2-40B4-BE49-F238E27FC236}">
                <a16:creationId xmlns:a16="http://schemas.microsoft.com/office/drawing/2014/main" id="{3E5F3FE5-9816-4699-B708-4E0FBFC5D5E4}"/>
              </a:ext>
            </a:extLst>
          </p:cNvPr>
          <p:cNvSpPr txBox="1">
            <a:spLocks/>
          </p:cNvSpPr>
          <p:nvPr/>
        </p:nvSpPr>
        <p:spPr>
          <a:xfrm>
            <a:off x="999524" y="2434087"/>
            <a:ext cx="6423437" cy="1641988"/>
          </a:xfrm>
          <a:prstGeom prst="rect">
            <a:avLst/>
          </a:prstGeom>
          <a:noFill/>
        </p:spPr>
        <p:txBody>
          <a:bodyPr wrap="square" lIns="0" tIns="0" rIns="0" bIns="0" rtlCol="0">
            <a:spAutoFit/>
          </a:bodyPr>
          <a:lstStyle>
            <a:defPPr>
              <a:defRPr lang="en-US"/>
            </a:defPPr>
            <a:lvl1pPr>
              <a:lnSpc>
                <a:spcPct val="90000"/>
              </a:lnSpc>
              <a:defRPr sz="4000"/>
            </a:lvl1pPr>
          </a:lstStyle>
          <a:p>
            <a:pPr>
              <a:spcAft>
                <a:spcPts val="600"/>
              </a:spcAft>
            </a:pPr>
            <a:r>
              <a:rPr lang="en-US" sz="3300" dirty="0">
                <a:solidFill>
                  <a:schemeClr val="accent1"/>
                </a:solidFill>
                <a:latin typeface="+mj-lt"/>
              </a:rPr>
              <a:t>AI in financial crime</a:t>
            </a:r>
          </a:p>
          <a:p>
            <a:pPr>
              <a:lnSpc>
                <a:spcPct val="100000"/>
              </a:lnSpc>
            </a:pPr>
            <a:r>
              <a:rPr lang="en-US" sz="1800" dirty="0"/>
              <a:t>On December 3, 2018, five federal agencies in the US, including the Financial Crimes Enforcement Network, issued a joint statement </a:t>
            </a:r>
            <a:r>
              <a:rPr lang="en-US" sz="1800" dirty="0">
                <a:solidFill>
                  <a:schemeClr val="accent1"/>
                </a:solidFill>
                <a:latin typeface="+mj-lt"/>
              </a:rPr>
              <a:t>encouraging banks to implement innovative approaches, including Artificial Intelligence (AI)</a:t>
            </a:r>
            <a:r>
              <a:rPr lang="en-US" sz="1800" dirty="0">
                <a:latin typeface="+mj-lt"/>
              </a:rPr>
              <a:t>: </a:t>
            </a:r>
          </a:p>
        </p:txBody>
      </p:sp>
      <p:sp>
        <p:nvSpPr>
          <p:cNvPr id="292" name="Rectangle 291">
            <a:extLst>
              <a:ext uri="{FF2B5EF4-FFF2-40B4-BE49-F238E27FC236}">
                <a16:creationId xmlns:a16="http://schemas.microsoft.com/office/drawing/2014/main" id="{507EDB9B-9C6B-4347-9F83-0354F1DAA78D}"/>
              </a:ext>
            </a:extLst>
          </p:cNvPr>
          <p:cNvSpPr/>
          <p:nvPr/>
        </p:nvSpPr>
        <p:spPr>
          <a:xfrm>
            <a:off x="443516" y="5935943"/>
            <a:ext cx="4859383" cy="215444"/>
          </a:xfrm>
          <a:prstGeom prst="rect">
            <a:avLst/>
          </a:prstGeom>
          <a:noFill/>
        </p:spPr>
        <p:txBody>
          <a:bodyPr wrap="square" lIns="0" tIns="0" rIns="0" bIns="0" rtlCol="0">
            <a:spAutoFit/>
          </a:bodyPr>
          <a:lstStyle/>
          <a:p>
            <a:endParaRPr lang="en-US" sz="1400" dirty="0"/>
          </a:p>
        </p:txBody>
      </p:sp>
      <p:sp>
        <p:nvSpPr>
          <p:cNvPr id="293" name="Rectangle 292">
            <a:extLst>
              <a:ext uri="{FF2B5EF4-FFF2-40B4-BE49-F238E27FC236}">
                <a16:creationId xmlns:a16="http://schemas.microsoft.com/office/drawing/2014/main" id="{93CE7B4C-7105-4F09-8888-DFC49ABBC572}"/>
              </a:ext>
            </a:extLst>
          </p:cNvPr>
          <p:cNvSpPr/>
          <p:nvPr/>
        </p:nvSpPr>
        <p:spPr>
          <a:xfrm>
            <a:off x="3182837" y="4708230"/>
            <a:ext cx="4240125" cy="2215991"/>
          </a:xfrm>
          <a:prstGeom prst="rect">
            <a:avLst/>
          </a:prstGeom>
          <a:noFill/>
        </p:spPr>
        <p:txBody>
          <a:bodyPr wrap="square" lIns="0" tIns="0" rIns="0" bIns="0" rtlCol="0">
            <a:spAutoFit/>
          </a:bodyPr>
          <a:lstStyle/>
          <a:p>
            <a:r>
              <a:rPr lang="en-US" sz="1800" b="1" dirty="0">
                <a:solidFill>
                  <a:schemeClr val="bg1"/>
                </a:solidFill>
              </a:rPr>
              <a:t>These innovations and technologies can strengthen BSA/AML compliance approaches, as well as enhance transaction monitoring systems</a:t>
            </a:r>
            <a:r>
              <a:rPr lang="en-US" sz="1800" dirty="0">
                <a:solidFill>
                  <a:schemeClr val="bg1"/>
                </a:solidFill>
              </a:rPr>
              <a:t>.</a:t>
            </a:r>
            <a:br>
              <a:rPr lang="en-US" sz="1800" dirty="0">
                <a:solidFill>
                  <a:schemeClr val="bg1"/>
                </a:solidFill>
              </a:rPr>
            </a:br>
            <a:r>
              <a:rPr lang="en-ZA" sz="1800" dirty="0">
                <a:solidFill>
                  <a:schemeClr val="bg1"/>
                </a:solidFill>
              </a:rPr>
              <a:t>The Agencies welcome these types of innovative approaches to further efforts to protect the financial system against illicit financial activity.</a:t>
            </a:r>
            <a:endParaRPr lang="en-US" sz="1800" dirty="0">
              <a:solidFill>
                <a:schemeClr val="bg1"/>
              </a:solidFill>
            </a:endParaRPr>
          </a:p>
        </p:txBody>
      </p:sp>
      <p:pic>
        <p:nvPicPr>
          <p:cNvPr id="294" name="Graphic 293" descr="Open quotation mark">
            <a:extLst>
              <a:ext uri="{FF2B5EF4-FFF2-40B4-BE49-F238E27FC236}">
                <a16:creationId xmlns:a16="http://schemas.microsoft.com/office/drawing/2014/main" id="{7E4183D6-B052-4564-BD33-B452D91CD0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62274" y="4338447"/>
            <a:ext cx="914400" cy="914400"/>
          </a:xfrm>
          <a:prstGeom prst="rect">
            <a:avLst/>
          </a:prstGeom>
        </p:spPr>
      </p:pic>
      <p:pic>
        <p:nvPicPr>
          <p:cNvPr id="295" name="Graphic 294" descr="Closed quotation mark">
            <a:extLst>
              <a:ext uri="{FF2B5EF4-FFF2-40B4-BE49-F238E27FC236}">
                <a16:creationId xmlns:a16="http://schemas.microsoft.com/office/drawing/2014/main" id="{8C5973D3-3AA8-4769-BA96-C721845DC32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24684" y="6610126"/>
            <a:ext cx="914400" cy="914400"/>
          </a:xfrm>
          <a:prstGeom prst="rect">
            <a:avLst/>
          </a:prstGeom>
        </p:spPr>
      </p:pic>
      <p:cxnSp>
        <p:nvCxnSpPr>
          <p:cNvPr id="20" name="Straight Connector 19">
            <a:extLst>
              <a:ext uri="{FF2B5EF4-FFF2-40B4-BE49-F238E27FC236}">
                <a16:creationId xmlns:a16="http://schemas.microsoft.com/office/drawing/2014/main" id="{79E658B1-32D3-4EB6-BC59-70D8B20C8EBF}"/>
              </a:ext>
            </a:extLst>
          </p:cNvPr>
          <p:cNvCxnSpPr>
            <a:cxnSpLocks/>
          </p:cNvCxnSpPr>
          <p:nvPr/>
        </p:nvCxnSpPr>
        <p:spPr>
          <a:xfrm>
            <a:off x="12700" y="8387437"/>
            <a:ext cx="7759700" cy="0"/>
          </a:xfrm>
          <a:prstGeom prst="line">
            <a:avLst/>
          </a:prstGeom>
          <a:ln w="25400" cap="rnd">
            <a:solidFill>
              <a:schemeClr val="accent1"/>
            </a:solidFill>
            <a:prstDash val="sys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04" name="Rectangle 303">
            <a:extLst>
              <a:ext uri="{FF2B5EF4-FFF2-40B4-BE49-F238E27FC236}">
                <a16:creationId xmlns:a16="http://schemas.microsoft.com/office/drawing/2014/main" id="{984FA3A1-D23E-4867-A5BE-7BF943D56A33}"/>
              </a:ext>
            </a:extLst>
          </p:cNvPr>
          <p:cNvSpPr/>
          <p:nvPr/>
        </p:nvSpPr>
        <p:spPr>
          <a:xfrm>
            <a:off x="3608388" y="7488750"/>
            <a:ext cx="3869351" cy="507831"/>
          </a:xfrm>
          <a:prstGeom prst="rect">
            <a:avLst/>
          </a:prstGeom>
        </p:spPr>
        <p:txBody>
          <a:bodyPr wrap="square" lIns="0" tIns="0" rIns="0" bIns="0">
            <a:spAutoFit/>
          </a:bodyPr>
          <a:lstStyle/>
          <a:p>
            <a:pPr defTabSz="914400">
              <a:defRPr/>
            </a:pPr>
            <a:r>
              <a:rPr lang="en-US" sz="1100" dirty="0">
                <a:solidFill>
                  <a:srgbClr val="353535"/>
                </a:solidFill>
                <a:cs typeface="Segoe UI" panose="020B0502040204020203" pitchFamily="34" charset="0"/>
              </a:rPr>
              <a:t>Source: </a:t>
            </a:r>
            <a:r>
              <a:rPr lang="en-US" sz="1100" dirty="0">
                <a:solidFill>
                  <a:srgbClr val="353535"/>
                </a:solidFill>
                <a:cs typeface="Segoe UI" panose="020B0502040204020203" pitchFamily="34" charset="0"/>
                <a:hlinkClick r:id="rId10"/>
              </a:rPr>
              <a:t>World Economic Forum</a:t>
            </a:r>
            <a:r>
              <a:rPr lang="en-US" sz="1100" dirty="0">
                <a:solidFill>
                  <a:srgbClr val="353535"/>
                </a:solidFill>
                <a:cs typeface="Segoe UI" panose="020B0502040204020203" pitchFamily="34" charset="0"/>
              </a:rPr>
              <a:t>, January 2019, citing FinCEN’s </a:t>
            </a:r>
            <a:r>
              <a:rPr lang="en-US" sz="1100" dirty="0">
                <a:solidFill>
                  <a:srgbClr val="353535"/>
                </a:solidFill>
                <a:cs typeface="Segoe UI" panose="020B0502040204020203" pitchFamily="34" charset="0"/>
                <a:hlinkClick r:id="rId11"/>
              </a:rPr>
              <a:t>Joint Statement on Innovative Efforts to Combat Money Laundering and Terrorist Financing</a:t>
            </a:r>
            <a:r>
              <a:rPr lang="en-US" sz="1100" dirty="0">
                <a:solidFill>
                  <a:srgbClr val="353535"/>
                </a:solidFill>
                <a:cs typeface="Segoe UI" panose="020B0502040204020203" pitchFamily="34" charset="0"/>
              </a:rPr>
              <a:t>, December 3, 2018. </a:t>
            </a:r>
          </a:p>
        </p:txBody>
      </p:sp>
      <p:pic>
        <p:nvPicPr>
          <p:cNvPr id="143" name="Graphic 142">
            <a:extLst>
              <a:ext uri="{FF2B5EF4-FFF2-40B4-BE49-F238E27FC236}">
                <a16:creationId xmlns:a16="http://schemas.microsoft.com/office/drawing/2014/main" id="{54AA2FEF-0532-41D1-8C25-F81CD70F36E8}"/>
              </a:ext>
            </a:extLst>
          </p:cNvPr>
          <p:cNvPicPr>
            <a:picLocks noChangeAspect="1"/>
          </p:cNvPicPr>
          <p:nvPr/>
        </p:nvPicPr>
        <p:blipFill rotWithShape="1">
          <a:blip r:embed="rId12">
            <a:alphaModFix amt="19000"/>
            <a:extLst>
              <a:ext uri="{96DAC541-7B7A-43D3-8B79-37D633B846F1}">
                <asvg:svgBlip xmlns:asvg="http://schemas.microsoft.com/office/drawing/2016/SVG/main" r:embed="rId13"/>
              </a:ext>
            </a:extLst>
          </a:blip>
          <a:srcRect t="28695" r="67582" b="7840"/>
          <a:stretch/>
        </p:blipFill>
        <p:spPr>
          <a:xfrm>
            <a:off x="2719020" y="8387436"/>
            <a:ext cx="5040680" cy="4848585"/>
          </a:xfrm>
          <a:prstGeom prst="rect">
            <a:avLst/>
          </a:prstGeom>
        </p:spPr>
      </p:pic>
      <p:sp>
        <p:nvSpPr>
          <p:cNvPr id="285" name="Title 3">
            <a:extLst>
              <a:ext uri="{FF2B5EF4-FFF2-40B4-BE49-F238E27FC236}">
                <a16:creationId xmlns:a16="http://schemas.microsoft.com/office/drawing/2014/main" id="{494E8CB7-B2F2-4B8D-A28E-70554F7A1183}"/>
              </a:ext>
            </a:extLst>
          </p:cNvPr>
          <p:cNvSpPr txBox="1">
            <a:spLocks/>
          </p:cNvSpPr>
          <p:nvPr/>
        </p:nvSpPr>
        <p:spPr>
          <a:xfrm>
            <a:off x="4412807" y="9233901"/>
            <a:ext cx="3346893" cy="2285241"/>
          </a:xfrm>
          <a:prstGeom prst="rect">
            <a:avLst/>
          </a:prstGeom>
        </p:spPr>
        <p:txBody>
          <a:bodyPr wrap="square" lIns="0" tIns="0" rIns="0" bIns="0">
            <a:spAutoFit/>
          </a:bodyPr>
          <a:lstStyle>
            <a:lvl1pPr algn="l" defTabSz="457200" rtl="0" eaLnBrk="1" latinLnBrk="0" hangingPunct="1">
              <a:spcBef>
                <a:spcPct val="0"/>
              </a:spcBef>
              <a:buNone/>
              <a:defRPr sz="2400" kern="1200">
                <a:solidFill>
                  <a:srgbClr val="505050"/>
                </a:solidFill>
                <a:latin typeface="Segoe Pro Light"/>
                <a:ea typeface="+mj-ea"/>
                <a:cs typeface="Segoe Pro Light"/>
              </a:defRPr>
            </a:lvl1pPr>
          </a:lstStyle>
          <a:p>
            <a:pPr>
              <a:lnSpc>
                <a:spcPct val="90000"/>
              </a:lnSpc>
            </a:pPr>
            <a:r>
              <a:rPr lang="en-US" sz="3300" dirty="0">
                <a:solidFill>
                  <a:schemeClr val="accent1"/>
                </a:solidFill>
                <a:latin typeface="+mj-lt"/>
                <a:ea typeface="+mn-ea"/>
                <a:cs typeface="+mn-cs"/>
              </a:rPr>
              <a:t>Analytics:</a:t>
            </a:r>
            <a:br>
              <a:rPr lang="en-US" sz="3300" dirty="0">
                <a:solidFill>
                  <a:schemeClr val="accent1"/>
                </a:solidFill>
                <a:latin typeface="+mn-lt"/>
                <a:ea typeface="+mn-ea"/>
                <a:cs typeface="+mn-cs"/>
              </a:rPr>
            </a:br>
            <a:r>
              <a:rPr lang="en-US" sz="3300" dirty="0">
                <a:solidFill>
                  <a:schemeClr val="tx1"/>
                </a:solidFill>
                <a:latin typeface="+mn-lt"/>
                <a:ea typeface="+mn-ea"/>
                <a:cs typeface="+mn-cs"/>
              </a:rPr>
              <a:t>a unique and powerful means </a:t>
            </a:r>
            <a:br>
              <a:rPr lang="en-US" sz="3300" dirty="0">
                <a:solidFill>
                  <a:schemeClr val="tx1"/>
                </a:solidFill>
                <a:latin typeface="+mn-lt"/>
                <a:ea typeface="+mn-ea"/>
                <a:cs typeface="+mn-cs"/>
              </a:rPr>
            </a:br>
            <a:r>
              <a:rPr lang="en-US" sz="3300" dirty="0">
                <a:solidFill>
                  <a:schemeClr val="tx1"/>
                </a:solidFill>
                <a:latin typeface="+mn-lt"/>
                <a:ea typeface="+mn-ea"/>
                <a:cs typeface="+mn-cs"/>
              </a:rPr>
              <a:t>to transform </a:t>
            </a:r>
            <a:br>
              <a:rPr lang="en-US" sz="3300" dirty="0">
                <a:solidFill>
                  <a:schemeClr val="tx1"/>
                </a:solidFill>
                <a:latin typeface="+mn-lt"/>
                <a:ea typeface="+mn-ea"/>
                <a:cs typeface="+mn-cs"/>
              </a:rPr>
            </a:br>
            <a:r>
              <a:rPr lang="en-US" sz="3300" dirty="0">
                <a:solidFill>
                  <a:schemeClr val="tx1"/>
                </a:solidFill>
                <a:latin typeface="+mn-lt"/>
                <a:ea typeface="+mn-ea"/>
                <a:cs typeface="+mn-cs"/>
              </a:rPr>
              <a:t>fraud operations</a:t>
            </a:r>
          </a:p>
        </p:txBody>
      </p:sp>
      <p:grpSp>
        <p:nvGrpSpPr>
          <p:cNvPr id="145" name="Group 144">
            <a:extLst>
              <a:ext uri="{FF2B5EF4-FFF2-40B4-BE49-F238E27FC236}">
                <a16:creationId xmlns:a16="http://schemas.microsoft.com/office/drawing/2014/main" id="{9741FC86-B9CD-442C-ACCC-4B7D78449CEC}"/>
              </a:ext>
            </a:extLst>
          </p:cNvPr>
          <p:cNvGrpSpPr/>
          <p:nvPr/>
        </p:nvGrpSpPr>
        <p:grpSpPr>
          <a:xfrm>
            <a:off x="0" y="8392660"/>
            <a:ext cx="4652318" cy="4437881"/>
            <a:chOff x="0" y="9172499"/>
            <a:chExt cx="3753919" cy="4437881"/>
          </a:xfrm>
        </p:grpSpPr>
        <p:pic>
          <p:nvPicPr>
            <p:cNvPr id="139" name="Graphic 138">
              <a:extLst>
                <a:ext uri="{FF2B5EF4-FFF2-40B4-BE49-F238E27FC236}">
                  <a16:creationId xmlns:a16="http://schemas.microsoft.com/office/drawing/2014/main" id="{74D29C86-1C99-46D3-AE30-AB9AC72157E4}"/>
                </a:ext>
              </a:extLst>
            </p:cNvPr>
            <p:cNvPicPr>
              <a:picLocks noChangeAspect="1"/>
            </p:cNvPicPr>
            <p:nvPr/>
          </p:nvPicPr>
          <p:blipFill rotWithShape="1">
            <a:blip r:embed="rId14">
              <a:extLst>
                <a:ext uri="{96DAC541-7B7A-43D3-8B79-37D633B846F1}">
                  <asvg:svgBlip xmlns:asvg="http://schemas.microsoft.com/office/drawing/2016/SVG/main" r:embed="rId15"/>
                </a:ext>
              </a:extLst>
            </a:blip>
            <a:srcRect l="4104"/>
            <a:stretch/>
          </p:blipFill>
          <p:spPr>
            <a:xfrm>
              <a:off x="0" y="9710394"/>
              <a:ext cx="3446358" cy="3470767"/>
            </a:xfrm>
            <a:prstGeom prst="rect">
              <a:avLst/>
            </a:prstGeom>
          </p:spPr>
        </p:pic>
        <p:sp>
          <p:nvSpPr>
            <p:cNvPr id="286" name="Rectangle 285">
              <a:extLst>
                <a:ext uri="{FF2B5EF4-FFF2-40B4-BE49-F238E27FC236}">
                  <a16:creationId xmlns:a16="http://schemas.microsoft.com/office/drawing/2014/main" id="{7CDAC382-C5E4-4E59-8EFC-72FF3A5E3861}"/>
                </a:ext>
              </a:extLst>
            </p:cNvPr>
            <p:cNvSpPr/>
            <p:nvPr/>
          </p:nvSpPr>
          <p:spPr>
            <a:xfrm>
              <a:off x="352825" y="9999946"/>
              <a:ext cx="2831374" cy="2492990"/>
            </a:xfrm>
            <a:prstGeom prst="rect">
              <a:avLst/>
            </a:prstGeom>
            <a:noFill/>
          </p:spPr>
          <p:txBody>
            <a:bodyPr wrap="square" lIns="0" tIns="0" rIns="0" bIns="0" rtlCol="0">
              <a:spAutoFit/>
            </a:bodyPr>
            <a:lstStyle/>
            <a:p>
              <a:r>
                <a:rPr lang="en-ZA" sz="1800" dirty="0">
                  <a:solidFill>
                    <a:schemeClr val="bg1"/>
                  </a:solidFill>
                </a:rPr>
                <a:t>Effectively deploying analytics to combat fraud requires a shift in thinking from a narrow focus on false positives and losses to an appreciation that </a:t>
              </a:r>
              <a:r>
                <a:rPr lang="en-ZA" sz="1800" b="1" dirty="0">
                  <a:solidFill>
                    <a:schemeClr val="bg1"/>
                  </a:solidFill>
                </a:rPr>
                <a:t>the same trends making fraud more pervasive also enable the tools and environment necessary to combat it</a:t>
              </a:r>
              <a:r>
                <a:rPr lang="en-ZA" sz="1800" dirty="0">
                  <a:solidFill>
                    <a:schemeClr val="bg1"/>
                  </a:solidFill>
                </a:rPr>
                <a:t>.</a:t>
              </a:r>
            </a:p>
          </p:txBody>
        </p:sp>
        <p:sp>
          <p:nvSpPr>
            <p:cNvPr id="287" name="Rectangle 286">
              <a:extLst>
                <a:ext uri="{FF2B5EF4-FFF2-40B4-BE49-F238E27FC236}">
                  <a16:creationId xmlns:a16="http://schemas.microsoft.com/office/drawing/2014/main" id="{8D49F3A4-5831-49AA-8328-A37CFDB17672}"/>
                </a:ext>
              </a:extLst>
            </p:cNvPr>
            <p:cNvSpPr/>
            <p:nvPr/>
          </p:nvSpPr>
          <p:spPr>
            <a:xfrm>
              <a:off x="305823" y="13102549"/>
              <a:ext cx="2056735" cy="507831"/>
            </a:xfrm>
            <a:prstGeom prst="rect">
              <a:avLst/>
            </a:prstGeom>
          </p:spPr>
          <p:txBody>
            <a:bodyPr wrap="square" lIns="0" tIns="0" rIns="0" bIns="0">
              <a:spAutoFit/>
            </a:bodyPr>
            <a:lstStyle/>
            <a:p>
              <a:pPr defTabSz="914400">
                <a:defRPr/>
              </a:pPr>
              <a:r>
                <a:rPr lang="en-ZA" sz="1100" kern="0" dirty="0">
                  <a:solidFill>
                    <a:srgbClr val="505050"/>
                  </a:solidFill>
                  <a:hlinkClick r:id="rId16"/>
                </a:rPr>
                <a:t>McKinsey on Payments – Special Edition on Advanced Analytics in Banking</a:t>
              </a:r>
              <a:r>
                <a:rPr lang="en-ZA" sz="1100" kern="0" dirty="0">
                  <a:solidFill>
                    <a:srgbClr val="505050"/>
                  </a:solidFill>
                </a:rPr>
                <a:t>, August 2018. </a:t>
              </a:r>
            </a:p>
          </p:txBody>
        </p:sp>
        <p:pic>
          <p:nvPicPr>
            <p:cNvPr id="288" name="Graphic 287" descr="Open quotation mark">
              <a:extLst>
                <a:ext uri="{FF2B5EF4-FFF2-40B4-BE49-F238E27FC236}">
                  <a16:creationId xmlns:a16="http://schemas.microsoft.com/office/drawing/2014/main" id="{0F44D002-D25F-4412-AFCD-850FA0FF78E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2909" y="9172499"/>
              <a:ext cx="765436" cy="914400"/>
            </a:xfrm>
            <a:prstGeom prst="rect">
              <a:avLst/>
            </a:prstGeom>
          </p:spPr>
        </p:pic>
        <p:pic>
          <p:nvPicPr>
            <p:cNvPr id="289" name="Graphic 288" descr="Closed quotation mark">
              <a:extLst>
                <a:ext uri="{FF2B5EF4-FFF2-40B4-BE49-F238E27FC236}">
                  <a16:creationId xmlns:a16="http://schemas.microsoft.com/office/drawing/2014/main" id="{06324CDF-C7BC-4EF8-BFEC-9A61178A684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03498" y="12011172"/>
              <a:ext cx="750421" cy="914400"/>
            </a:xfrm>
            <a:prstGeom prst="rect">
              <a:avLst/>
            </a:prstGeom>
          </p:spPr>
        </p:pic>
      </p:grpSp>
      <p:pic>
        <p:nvPicPr>
          <p:cNvPr id="2" name="Graphic 1">
            <a:extLst>
              <a:ext uri="{FF2B5EF4-FFF2-40B4-BE49-F238E27FC236}">
                <a16:creationId xmlns:a16="http://schemas.microsoft.com/office/drawing/2014/main" id="{8909F98C-6FA0-4E1E-A390-653045003E4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845347" y="11731728"/>
            <a:ext cx="1295587" cy="1138546"/>
          </a:xfrm>
          <a:prstGeom prst="rect">
            <a:avLst/>
          </a:prstGeom>
        </p:spPr>
      </p:pic>
    </p:spTree>
    <p:extLst>
      <p:ext uri="{BB962C8B-B14F-4D97-AF65-F5344CB8AC3E}">
        <p14:creationId xmlns:p14="http://schemas.microsoft.com/office/powerpoint/2010/main" val="2499359578"/>
      </p:ext>
    </p:extLst>
  </p:cSld>
  <p:clrMapOvr>
    <a:masterClrMapping/>
  </p:clrMapOvr>
  <p:transition>
    <p:fade/>
  </p:transition>
</p:sld>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2C28266A38B74BB8736D79589A967D" ma:contentTypeVersion="16" ma:contentTypeDescription="Create a new document." ma:contentTypeScope="" ma:versionID="326c486aa047cea965d9b669c91a0e3d">
  <xsd:schema xmlns:xsd="http://www.w3.org/2001/XMLSchema" xmlns:xs="http://www.w3.org/2001/XMLSchema" xmlns:p="http://schemas.microsoft.com/office/2006/metadata/properties" xmlns:ns1="http://schemas.microsoft.com/sharepoint/v3" xmlns:ns2="3f419478-5607-4e24-9036-5a0e9a431bae" xmlns:ns3="f369e916-4bd8-4af9-b2c4-8613bc5330ef" targetNamespace="http://schemas.microsoft.com/office/2006/metadata/properties" ma:root="true" ma:fieldsID="f5adf2f608a6f426ea7108ba8eda9a32" ns1:_="" ns2:_="" ns3:_="">
    <xsd:import namespace="http://schemas.microsoft.com/sharepoint/v3"/>
    <xsd:import namespace="3f419478-5607-4e24-9036-5a0e9a431bae"/>
    <xsd:import namespace="f369e916-4bd8-4af9-b2c4-8613bc5330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3:LastSharedByUser" minOccurs="0"/>
                <xsd:element ref="ns3:LastSharedByTime"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419478-5607-4e24-9036-5a0e9a431b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69e916-4bd8-4af9-b2c4-8613bc5330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LastSharedByUser" ma:index="14" nillable="true" ma:displayName="Last Shared By User" ma:hidden="true" ma:internalName="LastSharedByUser" ma:readOnly="true">
      <xsd:simpleType>
        <xsd:restriction base="dms:Note"/>
      </xsd:simpleType>
    </xsd:element>
    <xsd:element name="LastSharedByTime" ma:index="15"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www.w3.org/XML/1998/namespace"/>
    <ds:schemaRef ds:uri="http://schemas.microsoft.com/office/2006/documentManagement/types"/>
    <ds:schemaRef ds:uri="http://schemas.microsoft.com/office/infopath/2007/PartnerControls"/>
    <ds:schemaRef ds:uri="http://purl.org/dc/terms/"/>
    <ds:schemaRef ds:uri="7a20bb1a-2526-436b-a0aa-406322af6dcc"/>
    <ds:schemaRef ds:uri="http://purl.org/dc/dcmitype/"/>
    <ds:schemaRef ds:uri="http://schemas.openxmlformats.org/package/2006/metadata/core-properties"/>
    <ds:schemaRef ds:uri="http://purl.org/dc/elements/1.1/"/>
    <ds:schemaRef ds:uri="0c1a6c9c-f016-4857-bf43-21b252e701d9"/>
    <ds:schemaRef ds:uri="http://schemas.microsoft.com/office/2006/metadata/propertie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3E1F526D-9E98-44E5-95EF-A7597ACC1AC6}"/>
</file>

<file path=docProps/app.xml><?xml version="1.0" encoding="utf-8"?>
<Properties xmlns="http://schemas.openxmlformats.org/officeDocument/2006/extended-properties" xmlns:vt="http://schemas.openxmlformats.org/officeDocument/2006/docPropsVTypes">
  <Template>Cloud Security with WVD- Infographic_CB</Template>
  <TotalTime>184</TotalTime>
  <Words>154</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Segoe UI</vt:lpstr>
      <vt:lpstr>Segoe UI Semibold</vt:lpstr>
      <vt:lpstr>Wingdings</vt:lpstr>
      <vt:lpstr>White Template</vt:lpstr>
      <vt:lpstr>PowerPoint Presentation</vt:lpstr>
    </vt:vector>
  </TitlesOfParts>
  <Manager>&lt;Comms manager name here&gt;</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&lt;Event name&gt;</dc:subject>
  <dc:creator>Julbenson Hujon [Chillibreeze]</dc:creator>
  <cp:keywords/>
  <dc:description/>
  <cp:lastModifiedBy>Connor Schmidt</cp:lastModifiedBy>
  <cp:revision>20</cp:revision>
  <dcterms:created xsi:type="dcterms:W3CDTF">2020-06-03T09:47:35Z</dcterms:created>
  <dcterms:modified xsi:type="dcterms:W3CDTF">2020-06-22T19:31:27Z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0x010100BF2C28266A38B74BB8736D79589A967D</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Ref">
    <vt:lpwstr>https://api.informationprotection.azure.com/api/72f988bf-86f1-41af-91ab-2d7cd011db47</vt:lpwstr>
  </property>
  <property fmtid="{D5CDD505-2E9C-101B-9397-08002B2CF9AE}" pid="14" name="MSIP_Label_f42aa342-8706-4288-bd11-ebb85995028c_Owner">
    <vt:lpwstr>maryfj@microsoft.com</vt:lpwstr>
  </property>
  <property fmtid="{D5CDD505-2E9C-101B-9397-08002B2CF9AE}" pid="15" name="MSIP_Label_f42aa342-8706-4288-bd11-ebb85995028c_SetDate">
    <vt:lpwstr>2017-08-29T14:27:20.8568347-07:00</vt:lpwstr>
  </property>
  <property fmtid="{D5CDD505-2E9C-101B-9397-08002B2CF9AE}" pid="16" name="MSIP_Label_f42aa342-8706-4288-bd11-ebb85995028c_Name">
    <vt:lpwstr>General</vt:lpwstr>
  </property>
  <property fmtid="{D5CDD505-2E9C-101B-9397-08002B2CF9AE}" pid="17" name="MSIP_Label_f42aa342-8706-4288-bd11-ebb85995028c_Application">
    <vt:lpwstr>Microsoft Azure Information Protection</vt:lpwstr>
  </property>
  <property fmtid="{D5CDD505-2E9C-101B-9397-08002B2CF9AE}" pid="18" name="MSIP_Label_f42aa342-8706-4288-bd11-ebb85995028c_Extended_MSFT_Method">
    <vt:lpwstr>Automatic</vt:lpwstr>
  </property>
  <property fmtid="{D5CDD505-2E9C-101B-9397-08002B2CF9AE}" pid="19" name="Sensitivity">
    <vt:lpwstr>General</vt:lpwstr>
  </property>
</Properties>
</file>