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7" r:id="rId4"/>
  </p:sldMasterIdLst>
  <p:notesMasterIdLst>
    <p:notesMasterId r:id="rId28"/>
  </p:notesMasterIdLst>
  <p:sldIdLst>
    <p:sldId id="2052" r:id="rId5"/>
    <p:sldId id="2076138650" r:id="rId6"/>
    <p:sldId id="2076136494" r:id="rId7"/>
    <p:sldId id="2076136904" r:id="rId8"/>
    <p:sldId id="2076138645" r:id="rId9"/>
    <p:sldId id="2076136512" r:id="rId10"/>
    <p:sldId id="1664" r:id="rId11"/>
    <p:sldId id="4314" r:id="rId12"/>
    <p:sldId id="2076138648" r:id="rId13"/>
    <p:sldId id="2076136798" r:id="rId14"/>
    <p:sldId id="4505" r:id="rId15"/>
    <p:sldId id="2951" r:id="rId16"/>
    <p:sldId id="2227" r:id="rId17"/>
    <p:sldId id="2076138649" r:id="rId18"/>
    <p:sldId id="2076138651" r:id="rId19"/>
    <p:sldId id="4411" r:id="rId20"/>
    <p:sldId id="2076136428" r:id="rId21"/>
    <p:sldId id="2076136430" r:id="rId22"/>
    <p:sldId id="2076136779" r:id="rId23"/>
    <p:sldId id="2076136795" r:id="rId24"/>
    <p:sldId id="2076136796" r:id="rId25"/>
    <p:sldId id="2076136797" r:id="rId26"/>
    <p:sldId id="2076138647" r:id="rId27"/>
  </p:sldIdLst>
  <p:sldSz cx="12436475" cy="6994525"/>
  <p:notesSz cx="6858000" cy="1295400"/>
  <p:defaultTex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9" userDrawn="1">
          <p15:clr>
            <a:srgbClr val="A4A3A4"/>
          </p15:clr>
        </p15:guide>
        <p15:guide id="2" orient="horz" pos="1939" userDrawn="1">
          <p15:clr>
            <a:srgbClr val="A4A3A4"/>
          </p15:clr>
        </p15:guide>
        <p15:guide id="3" pos="3917" userDrawn="1">
          <p15:clr>
            <a:srgbClr val="A4A3A4"/>
          </p15:clr>
        </p15:guide>
        <p15:guide id="4" orient="horz" pos="342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rianna Farah" initials="BF [2]" lastIdx="2" clrIdx="6">
    <p:extLst>
      <p:ext uri="{19B8F6BF-5375-455C-9EA6-DF929625EA0E}">
        <p15:presenceInfo xmlns:p15="http://schemas.microsoft.com/office/powerpoint/2012/main" userId="S::brianna@audienz.com::f1856917-c2d4-49a7-94e9-7f0e47fabbfc" providerId="AD"/>
      </p:ext>
    </p:extLst>
  </p:cmAuthor>
  <p:cmAuthor id="1" name="Angela Powell" initials="AP" lastIdx="33" clrIdx="0">
    <p:extLst>
      <p:ext uri="{19B8F6BF-5375-455C-9EA6-DF929625EA0E}">
        <p15:presenceInfo xmlns:p15="http://schemas.microsoft.com/office/powerpoint/2012/main" userId="S-1-5-21-1216309865-3539344747-2434043972-1001" providerId="AD"/>
      </p:ext>
    </p:extLst>
  </p:cmAuthor>
  <p:cmAuthor id="8" name="Quincy Kosena" initials="QK" lastIdx="2" clrIdx="7">
    <p:extLst>
      <p:ext uri="{19B8F6BF-5375-455C-9EA6-DF929625EA0E}">
        <p15:presenceInfo xmlns:p15="http://schemas.microsoft.com/office/powerpoint/2012/main" userId="S::quincy@audienz.com::34552e9c-390f-40b5-8a42-f626db2682ad" providerId="AD"/>
      </p:ext>
    </p:extLst>
  </p:cmAuthor>
  <p:cmAuthor id="2" name="Eric McChesney" initials="EM" lastIdx="9" clrIdx="1">
    <p:extLst>
      <p:ext uri="{19B8F6BF-5375-455C-9EA6-DF929625EA0E}">
        <p15:presenceInfo xmlns:p15="http://schemas.microsoft.com/office/powerpoint/2012/main" userId="S::ermcches@microsoft.com::c636dba5-5adb-4bce-b05d-5a84b5e5940a" providerId="AD"/>
      </p:ext>
    </p:extLst>
  </p:cmAuthor>
  <p:cmAuthor id="3" name="Bryony Wolf" initials="BW" lastIdx="8" clrIdx="2">
    <p:extLst>
      <p:ext uri="{19B8F6BF-5375-455C-9EA6-DF929625EA0E}">
        <p15:presenceInfo xmlns:p15="http://schemas.microsoft.com/office/powerpoint/2012/main" userId="S::brwolf@microsoft.com::78cfe9c3-700f-40fc-b779-d4321f1c8c6c" providerId="AD"/>
      </p:ext>
    </p:extLst>
  </p:cmAuthor>
  <p:cmAuthor id="4" name="Brianna Farah" initials="BF" lastIdx="14" clrIdx="3">
    <p:extLst>
      <p:ext uri="{19B8F6BF-5375-455C-9EA6-DF929625EA0E}">
        <p15:presenceInfo xmlns:p15="http://schemas.microsoft.com/office/powerpoint/2012/main" userId="ffd79155d3bfe658" providerId="Windows Live"/>
      </p:ext>
    </p:extLst>
  </p:cmAuthor>
  <p:cmAuthor id="5" name="Justin Padley" initials="JP" lastIdx="10" clrIdx="4">
    <p:extLst>
      <p:ext uri="{19B8F6BF-5375-455C-9EA6-DF929625EA0E}">
        <p15:presenceInfo xmlns:p15="http://schemas.microsoft.com/office/powerpoint/2012/main" userId="Justin Padley" providerId="None"/>
      </p:ext>
    </p:extLst>
  </p:cmAuthor>
  <p:cmAuthor id="6" name="Kathryn Courtney" initials="KC" lastIdx="18" clrIdx="5">
    <p:extLst>
      <p:ext uri="{19B8F6BF-5375-455C-9EA6-DF929625EA0E}">
        <p15:presenceInfo xmlns:p15="http://schemas.microsoft.com/office/powerpoint/2012/main" userId="Kathryn Courtn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3320"/>
    <a:srgbClr val="287EFF"/>
    <a:srgbClr val="5C005C"/>
    <a:srgbClr val="FFC000"/>
    <a:srgbClr val="4149B3"/>
    <a:srgbClr val="243A5E"/>
    <a:srgbClr val="D83B01"/>
    <a:srgbClr val="0078D7"/>
    <a:srgbClr val="4B53B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9F1C5-31BE-4EF0-B898-E2B33686E5AE}" v="4" dt="2020-06-15T17:56:09.667"/>
    <p1510:client id="{69977DCC-C9BD-4925-A7BE-8DA4FCA3E193}" v="350" dt="2020-06-15T01:02:49.226"/>
    <p1510:client id="{73A789CD-EA8D-838B-EC8D-26D4FF8BD4B9}" v="1" dt="2020-07-08T21:38:06.0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17" autoAdjust="0"/>
    <p:restoredTop sz="95706" autoAdjust="0"/>
  </p:normalViewPr>
  <p:slideViewPr>
    <p:cSldViewPr snapToGrid="0">
      <p:cViewPr varScale="1">
        <p:scale>
          <a:sx n="104" d="100"/>
          <a:sy n="104" d="100"/>
        </p:scale>
        <p:origin x="318" y="102"/>
      </p:cViewPr>
      <p:guideLst>
        <p:guide orient="horz" pos="2299"/>
        <p:guide orient="horz" pos="1939"/>
        <p:guide pos="3917"/>
        <p:guide orient="horz" pos="3427"/>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Courtney" userId="47f03cbe-3182-49c3-8a15-72d4a7c4d181" providerId="ADAL" clId="{6DD0EDFE-0E9D-4F9E-9187-E4C60E19AD91}"/>
    <pc:docChg chg="custSel addSld delSld modSld">
      <pc:chgData name="Kathryn Courtney" userId="47f03cbe-3182-49c3-8a15-72d4a7c4d181" providerId="ADAL" clId="{6DD0EDFE-0E9D-4F9E-9187-E4C60E19AD91}" dt="2020-06-15T00:10:50.790" v="292" actId="2696"/>
      <pc:docMkLst>
        <pc:docMk/>
      </pc:docMkLst>
      <pc:sldChg chg="modSp add del">
        <pc:chgData name="Kathryn Courtney" userId="47f03cbe-3182-49c3-8a15-72d4a7c4d181" providerId="ADAL" clId="{6DD0EDFE-0E9D-4F9E-9187-E4C60E19AD91}" dt="2020-06-15T00:10:50.789" v="291" actId="2696"/>
        <pc:sldMkLst>
          <pc:docMk/>
          <pc:sldMk cId="21320002" sldId="1659"/>
        </pc:sldMkLst>
        <pc:spChg chg="mod">
          <ac:chgData name="Kathryn Courtney" userId="47f03cbe-3182-49c3-8a15-72d4a7c4d181" providerId="ADAL" clId="{6DD0EDFE-0E9D-4F9E-9187-E4C60E19AD91}" dt="2020-06-15T00:09:32.559" v="256" actId="20577"/>
          <ac:spMkLst>
            <pc:docMk/>
            <pc:sldMk cId="21320002" sldId="1659"/>
            <ac:spMk id="2" creationId="{294BBB72-7EBD-4847-960F-4A619A9F15F9}"/>
          </ac:spMkLst>
        </pc:spChg>
      </pc:sldChg>
      <pc:sldChg chg="add">
        <pc:chgData name="Kathryn Courtney" userId="47f03cbe-3182-49c3-8a15-72d4a7c4d181" providerId="ADAL" clId="{6DD0EDFE-0E9D-4F9E-9187-E4C60E19AD91}" dt="2020-06-15T00:08:30.524" v="254"/>
        <pc:sldMkLst>
          <pc:docMk/>
          <pc:sldMk cId="3553730110" sldId="1664"/>
        </pc:sldMkLst>
      </pc:sldChg>
      <pc:sldChg chg="addCm modCm">
        <pc:chgData name="Kathryn Courtney" userId="47f03cbe-3182-49c3-8a15-72d4a7c4d181" providerId="ADAL" clId="{6DD0EDFE-0E9D-4F9E-9187-E4C60E19AD91}" dt="2020-06-14T23:45:16.521" v="4"/>
        <pc:sldMkLst>
          <pc:docMk/>
          <pc:sldMk cId="800919574" sldId="2052"/>
        </pc:sldMkLst>
      </pc:sldChg>
      <pc:sldChg chg="add">
        <pc:chgData name="Kathryn Courtney" userId="47f03cbe-3182-49c3-8a15-72d4a7c4d181" providerId="ADAL" clId="{6DD0EDFE-0E9D-4F9E-9187-E4C60E19AD91}" dt="2020-06-15T00:06:24.077" v="230"/>
        <pc:sldMkLst>
          <pc:docMk/>
          <pc:sldMk cId="1775231451" sldId="2227"/>
        </pc:sldMkLst>
      </pc:sldChg>
      <pc:sldChg chg="add">
        <pc:chgData name="Kathryn Courtney" userId="47f03cbe-3182-49c3-8a15-72d4a7c4d181" providerId="ADAL" clId="{6DD0EDFE-0E9D-4F9E-9187-E4C60E19AD91}" dt="2020-06-15T00:06:00.209" v="229"/>
        <pc:sldMkLst>
          <pc:docMk/>
          <pc:sldMk cId="1532761256" sldId="2951"/>
        </pc:sldMkLst>
      </pc:sldChg>
      <pc:sldChg chg="modSp delCm">
        <pc:chgData name="Kathryn Courtney" userId="47f03cbe-3182-49c3-8a15-72d4a7c4d181" providerId="ADAL" clId="{6DD0EDFE-0E9D-4F9E-9187-E4C60E19AD91}" dt="2020-06-15T00:04:06.428" v="214"/>
        <pc:sldMkLst>
          <pc:docMk/>
          <pc:sldMk cId="2914305609" sldId="4314"/>
        </pc:sldMkLst>
        <pc:spChg chg="mod">
          <ac:chgData name="Kathryn Courtney" userId="47f03cbe-3182-49c3-8a15-72d4a7c4d181" providerId="ADAL" clId="{6DD0EDFE-0E9D-4F9E-9187-E4C60E19AD91}" dt="2020-06-15T00:04:04.319" v="213" actId="20577"/>
          <ac:spMkLst>
            <pc:docMk/>
            <pc:sldMk cId="2914305609" sldId="4314"/>
            <ac:spMk id="12" creationId="{63D724C7-CEB7-4C1C-942C-CDD34D5DF79E}"/>
          </ac:spMkLst>
        </pc:spChg>
      </pc:sldChg>
      <pc:sldChg chg="add del">
        <pc:chgData name="Kathryn Courtney" userId="47f03cbe-3182-49c3-8a15-72d4a7c4d181" providerId="ADAL" clId="{6DD0EDFE-0E9D-4F9E-9187-E4C60E19AD91}" dt="2020-06-15T00:07:13.590" v="234"/>
        <pc:sldMkLst>
          <pc:docMk/>
          <pc:sldMk cId="1318580240" sldId="4411"/>
        </pc:sldMkLst>
      </pc:sldChg>
      <pc:sldChg chg="add">
        <pc:chgData name="Kathryn Courtney" userId="47f03cbe-3182-49c3-8a15-72d4a7c4d181" providerId="ADAL" clId="{6DD0EDFE-0E9D-4F9E-9187-E4C60E19AD91}" dt="2020-06-15T00:05:51.190" v="228"/>
        <pc:sldMkLst>
          <pc:docMk/>
          <pc:sldMk cId="3710515051" sldId="4505"/>
        </pc:sldMkLst>
      </pc:sldChg>
      <pc:sldChg chg="add del setBg">
        <pc:chgData name="Kathryn Courtney" userId="47f03cbe-3182-49c3-8a15-72d4a7c4d181" providerId="ADAL" clId="{6DD0EDFE-0E9D-4F9E-9187-E4C60E19AD91}" dt="2020-06-15T00:07:13.590" v="234"/>
        <pc:sldMkLst>
          <pc:docMk/>
          <pc:sldMk cId="1491479897" sldId="11344"/>
        </pc:sldMkLst>
      </pc:sldChg>
      <pc:sldChg chg="add del">
        <pc:chgData name="Kathryn Courtney" userId="47f03cbe-3182-49c3-8a15-72d4a7c4d181" providerId="ADAL" clId="{6DD0EDFE-0E9D-4F9E-9187-E4C60E19AD91}" dt="2020-06-14T23:57:45.845" v="211" actId="2696"/>
        <pc:sldMkLst>
          <pc:docMk/>
          <pc:sldMk cId="1091198900" sldId="2076135930"/>
        </pc:sldMkLst>
      </pc:sldChg>
      <pc:sldChg chg="add del">
        <pc:chgData name="Kathryn Courtney" userId="47f03cbe-3182-49c3-8a15-72d4a7c4d181" providerId="ADAL" clId="{6DD0EDFE-0E9D-4F9E-9187-E4C60E19AD91}" dt="2020-06-15T00:07:13.590" v="234"/>
        <pc:sldMkLst>
          <pc:docMk/>
          <pc:sldMk cId="3297550517" sldId="2076136428"/>
        </pc:sldMkLst>
      </pc:sldChg>
      <pc:sldChg chg="add del">
        <pc:chgData name="Kathryn Courtney" userId="47f03cbe-3182-49c3-8a15-72d4a7c4d181" providerId="ADAL" clId="{6DD0EDFE-0E9D-4F9E-9187-E4C60E19AD91}" dt="2020-06-15T00:07:13.590" v="234"/>
        <pc:sldMkLst>
          <pc:docMk/>
          <pc:sldMk cId="2112784072" sldId="2076136430"/>
        </pc:sldMkLst>
      </pc:sldChg>
      <pc:sldChg chg="modSp delCm">
        <pc:chgData name="Kathryn Courtney" userId="47f03cbe-3182-49c3-8a15-72d4a7c4d181" providerId="ADAL" clId="{6DD0EDFE-0E9D-4F9E-9187-E4C60E19AD91}" dt="2020-06-15T00:10:20.698" v="290" actId="120"/>
        <pc:sldMkLst>
          <pc:docMk/>
          <pc:sldMk cId="3094192551" sldId="2076136494"/>
        </pc:sldMkLst>
        <pc:spChg chg="mod">
          <ac:chgData name="Kathryn Courtney" userId="47f03cbe-3182-49c3-8a15-72d4a7c4d181" providerId="ADAL" clId="{6DD0EDFE-0E9D-4F9E-9187-E4C60E19AD91}" dt="2020-06-14T23:51:27.987" v="89" actId="20577"/>
          <ac:spMkLst>
            <pc:docMk/>
            <pc:sldMk cId="3094192551" sldId="2076136494"/>
            <ac:spMk id="2" creationId="{454F4FEA-486B-4F77-B2EE-B0467D73EDB1}"/>
          </ac:spMkLst>
        </pc:spChg>
        <pc:spChg chg="mod">
          <ac:chgData name="Kathryn Courtney" userId="47f03cbe-3182-49c3-8a15-72d4a7c4d181" providerId="ADAL" clId="{6DD0EDFE-0E9D-4F9E-9187-E4C60E19AD91}" dt="2020-06-15T00:10:20.698" v="290" actId="120"/>
          <ac:spMkLst>
            <pc:docMk/>
            <pc:sldMk cId="3094192551" sldId="2076136494"/>
            <ac:spMk id="4" creationId="{C26AAD28-37E2-1D4F-BD22-677DE80139DA}"/>
          </ac:spMkLst>
        </pc:spChg>
        <pc:spChg chg="mod">
          <ac:chgData name="Kathryn Courtney" userId="47f03cbe-3182-49c3-8a15-72d4a7c4d181" providerId="ADAL" clId="{6DD0EDFE-0E9D-4F9E-9187-E4C60E19AD91}" dt="2020-06-14T23:51:37.152" v="91" actId="1076"/>
          <ac:spMkLst>
            <pc:docMk/>
            <pc:sldMk cId="3094192551" sldId="2076136494"/>
            <ac:spMk id="19" creationId="{8F29B836-BBDB-413C-8C64-055C641AE882}"/>
          </ac:spMkLst>
        </pc:spChg>
        <pc:spChg chg="mod">
          <ac:chgData name="Kathryn Courtney" userId="47f03cbe-3182-49c3-8a15-72d4a7c4d181" providerId="ADAL" clId="{6DD0EDFE-0E9D-4F9E-9187-E4C60E19AD91}" dt="2020-06-14T23:53:00.932" v="152" actId="20577"/>
          <ac:spMkLst>
            <pc:docMk/>
            <pc:sldMk cId="3094192551" sldId="2076136494"/>
            <ac:spMk id="20" creationId="{E83BF8C2-D4E1-4C39-BA97-11190BE193F6}"/>
          </ac:spMkLst>
        </pc:spChg>
        <pc:spChg chg="mod">
          <ac:chgData name="Kathryn Courtney" userId="47f03cbe-3182-49c3-8a15-72d4a7c4d181" providerId="ADAL" clId="{6DD0EDFE-0E9D-4F9E-9187-E4C60E19AD91}" dt="2020-06-14T23:51:37.152" v="91" actId="1076"/>
          <ac:spMkLst>
            <pc:docMk/>
            <pc:sldMk cId="3094192551" sldId="2076136494"/>
            <ac:spMk id="21" creationId="{563F2A2B-55CB-4C65-B43B-313460DDC0A7}"/>
          </ac:spMkLst>
        </pc:spChg>
      </pc:sldChg>
      <pc:sldChg chg="delSp modSp delCm">
        <pc:chgData name="Kathryn Courtney" userId="47f03cbe-3182-49c3-8a15-72d4a7c4d181" providerId="ADAL" clId="{6DD0EDFE-0E9D-4F9E-9187-E4C60E19AD91}" dt="2020-06-14T23:54:49.715" v="204" actId="478"/>
        <pc:sldMkLst>
          <pc:docMk/>
          <pc:sldMk cId="3337052043" sldId="2076136512"/>
        </pc:sldMkLst>
        <pc:spChg chg="mod">
          <ac:chgData name="Kathryn Courtney" userId="47f03cbe-3182-49c3-8a15-72d4a7c4d181" providerId="ADAL" clId="{6DD0EDFE-0E9D-4F9E-9187-E4C60E19AD91}" dt="2020-06-14T23:49:24.529" v="34" actId="20577"/>
          <ac:spMkLst>
            <pc:docMk/>
            <pc:sldMk cId="3337052043" sldId="2076136512"/>
            <ac:spMk id="6" creationId="{6C75EB46-6110-4C17-8922-D0F36DEEC551}"/>
          </ac:spMkLst>
        </pc:spChg>
        <pc:spChg chg="del">
          <ac:chgData name="Kathryn Courtney" userId="47f03cbe-3182-49c3-8a15-72d4a7c4d181" providerId="ADAL" clId="{6DD0EDFE-0E9D-4F9E-9187-E4C60E19AD91}" dt="2020-06-14T23:54:49.715" v="204" actId="478"/>
          <ac:spMkLst>
            <pc:docMk/>
            <pc:sldMk cId="3337052043" sldId="2076136512"/>
            <ac:spMk id="47" creationId="{3B716A77-8658-4B28-9E70-4C517B8F32FB}"/>
          </ac:spMkLst>
        </pc:spChg>
      </pc:sldChg>
      <pc:sldChg chg="del">
        <pc:chgData name="Kathryn Courtney" userId="47f03cbe-3182-49c3-8a15-72d4a7c4d181" providerId="ADAL" clId="{6DD0EDFE-0E9D-4F9E-9187-E4C60E19AD91}" dt="2020-06-14T23:43:22.078" v="0" actId="2696"/>
        <pc:sldMkLst>
          <pc:docMk/>
          <pc:sldMk cId="4196135876" sldId="2076136521"/>
        </pc:sldMkLst>
      </pc:sldChg>
      <pc:sldChg chg="add del">
        <pc:chgData name="Kathryn Courtney" userId="47f03cbe-3182-49c3-8a15-72d4a7c4d181" providerId="ADAL" clId="{6DD0EDFE-0E9D-4F9E-9187-E4C60E19AD91}" dt="2020-06-15T00:07:13.590" v="234"/>
        <pc:sldMkLst>
          <pc:docMk/>
          <pc:sldMk cId="3444815680" sldId="2076136779"/>
        </pc:sldMkLst>
      </pc:sldChg>
      <pc:sldChg chg="add del">
        <pc:chgData name="Kathryn Courtney" userId="47f03cbe-3182-49c3-8a15-72d4a7c4d181" providerId="ADAL" clId="{6DD0EDFE-0E9D-4F9E-9187-E4C60E19AD91}" dt="2020-06-15T00:07:13.590" v="234"/>
        <pc:sldMkLst>
          <pc:docMk/>
          <pc:sldMk cId="4143571870" sldId="2076136795"/>
        </pc:sldMkLst>
      </pc:sldChg>
      <pc:sldChg chg="add del">
        <pc:chgData name="Kathryn Courtney" userId="47f03cbe-3182-49c3-8a15-72d4a7c4d181" providerId="ADAL" clId="{6DD0EDFE-0E9D-4F9E-9187-E4C60E19AD91}" dt="2020-06-15T00:07:13.590" v="234"/>
        <pc:sldMkLst>
          <pc:docMk/>
          <pc:sldMk cId="1643963278" sldId="2076136796"/>
        </pc:sldMkLst>
      </pc:sldChg>
      <pc:sldChg chg="add del">
        <pc:chgData name="Kathryn Courtney" userId="47f03cbe-3182-49c3-8a15-72d4a7c4d181" providerId="ADAL" clId="{6DD0EDFE-0E9D-4F9E-9187-E4C60E19AD91}" dt="2020-06-15T00:07:13.590" v="234"/>
        <pc:sldMkLst>
          <pc:docMk/>
          <pc:sldMk cId="3806283488" sldId="2076136797"/>
        </pc:sldMkLst>
      </pc:sldChg>
      <pc:sldChg chg="add">
        <pc:chgData name="Kathryn Courtney" userId="47f03cbe-3182-49c3-8a15-72d4a7c4d181" providerId="ADAL" clId="{6DD0EDFE-0E9D-4F9E-9187-E4C60E19AD91}" dt="2020-06-15T00:05:44.256" v="227"/>
        <pc:sldMkLst>
          <pc:docMk/>
          <pc:sldMk cId="2577559627" sldId="2076136798"/>
        </pc:sldMkLst>
      </pc:sldChg>
      <pc:sldChg chg="del">
        <pc:chgData name="Kathryn Courtney" userId="47f03cbe-3182-49c3-8a15-72d4a7c4d181" providerId="ADAL" clId="{6DD0EDFE-0E9D-4F9E-9187-E4C60E19AD91}" dt="2020-06-14T23:55:39.507" v="206" actId="2696"/>
        <pc:sldMkLst>
          <pc:docMk/>
          <pc:sldMk cId="3828975186" sldId="2076137295"/>
        </pc:sldMkLst>
      </pc:sldChg>
      <pc:sldChg chg="del">
        <pc:chgData name="Kathryn Courtney" userId="47f03cbe-3182-49c3-8a15-72d4a7c4d181" providerId="ADAL" clId="{6DD0EDFE-0E9D-4F9E-9187-E4C60E19AD91}" dt="2020-06-14T23:55:39.514" v="207" actId="2696"/>
        <pc:sldMkLst>
          <pc:docMk/>
          <pc:sldMk cId="140693071" sldId="2076137303"/>
        </pc:sldMkLst>
      </pc:sldChg>
      <pc:sldChg chg="del">
        <pc:chgData name="Kathryn Courtney" userId="47f03cbe-3182-49c3-8a15-72d4a7c4d181" providerId="ADAL" clId="{6DD0EDFE-0E9D-4F9E-9187-E4C60E19AD91}" dt="2020-06-14T23:55:24.667" v="205" actId="2696"/>
        <pc:sldMkLst>
          <pc:docMk/>
          <pc:sldMk cId="2899328271" sldId="2076137331"/>
        </pc:sldMkLst>
      </pc:sldChg>
      <pc:sldChg chg="delSp modSp delCm">
        <pc:chgData name="Kathryn Courtney" userId="47f03cbe-3182-49c3-8a15-72d4a7c4d181" providerId="ADAL" clId="{6DD0EDFE-0E9D-4F9E-9187-E4C60E19AD91}" dt="2020-06-14T23:54:33.408" v="203" actId="20577"/>
        <pc:sldMkLst>
          <pc:docMk/>
          <pc:sldMk cId="1679074021" sldId="2076138645"/>
        </pc:sldMkLst>
        <pc:spChg chg="mod">
          <ac:chgData name="Kathryn Courtney" userId="47f03cbe-3182-49c3-8a15-72d4a7c4d181" providerId="ADAL" clId="{6DD0EDFE-0E9D-4F9E-9187-E4C60E19AD91}" dt="2020-06-14T23:53:08.342" v="171" actId="20577"/>
          <ac:spMkLst>
            <pc:docMk/>
            <pc:sldMk cId="1679074021" sldId="2076138645"/>
            <ac:spMk id="4" creationId="{EA2C955B-89B0-48F4-8E80-1D8B023B771D}"/>
          </ac:spMkLst>
        </pc:spChg>
        <pc:spChg chg="del">
          <ac:chgData name="Kathryn Courtney" userId="47f03cbe-3182-49c3-8a15-72d4a7c4d181" providerId="ADAL" clId="{6DD0EDFE-0E9D-4F9E-9187-E4C60E19AD91}" dt="2020-06-14T23:53:43.370" v="180" actId="478"/>
          <ac:spMkLst>
            <pc:docMk/>
            <pc:sldMk cId="1679074021" sldId="2076138645"/>
            <ac:spMk id="41" creationId="{68EC4281-328A-450F-B12A-AF002E115D62}"/>
          </ac:spMkLst>
        </pc:spChg>
        <pc:spChg chg="mod">
          <ac:chgData name="Kathryn Courtney" userId="47f03cbe-3182-49c3-8a15-72d4a7c4d181" providerId="ADAL" clId="{6DD0EDFE-0E9D-4F9E-9187-E4C60E19AD91}" dt="2020-06-14T23:54:33.408" v="203" actId="20577"/>
          <ac:spMkLst>
            <pc:docMk/>
            <pc:sldMk cId="1679074021" sldId="2076138645"/>
            <ac:spMk id="43" creationId="{2599DF2B-EB16-4D47-B792-0D88D5376CAC}"/>
          </ac:spMkLst>
        </pc:spChg>
      </pc:sldChg>
      <pc:sldChg chg="del">
        <pc:chgData name="Kathryn Courtney" userId="47f03cbe-3182-49c3-8a15-72d4a7c4d181" providerId="ADAL" clId="{6DD0EDFE-0E9D-4F9E-9187-E4C60E19AD91}" dt="2020-06-14T23:57:18.562" v="210" actId="2696"/>
        <pc:sldMkLst>
          <pc:docMk/>
          <pc:sldMk cId="2042873758" sldId="2076138646"/>
        </pc:sldMkLst>
      </pc:sldChg>
      <pc:sldChg chg="add">
        <pc:chgData name="Kathryn Courtney" userId="47f03cbe-3182-49c3-8a15-72d4a7c4d181" providerId="ADAL" clId="{6DD0EDFE-0E9D-4F9E-9187-E4C60E19AD91}" dt="2020-06-14T23:55:43.104" v="208"/>
        <pc:sldMkLst>
          <pc:docMk/>
          <pc:sldMk cId="636996864" sldId="2076138647"/>
        </pc:sldMkLst>
      </pc:sldChg>
      <pc:sldChg chg="addSp modSp add modTransition">
        <pc:chgData name="Kathryn Courtney" userId="47f03cbe-3182-49c3-8a15-72d4a7c4d181" providerId="ADAL" clId="{6DD0EDFE-0E9D-4F9E-9187-E4C60E19AD91}" dt="2020-06-15T00:05:40.875" v="226" actId="20577"/>
        <pc:sldMkLst>
          <pc:docMk/>
          <pc:sldMk cId="1369425262" sldId="2076138648"/>
        </pc:sldMkLst>
        <pc:spChg chg="add mod">
          <ac:chgData name="Kathryn Courtney" userId="47f03cbe-3182-49c3-8a15-72d4a7c4d181" providerId="ADAL" clId="{6DD0EDFE-0E9D-4F9E-9187-E4C60E19AD91}" dt="2020-06-15T00:05:40.875" v="226" actId="20577"/>
          <ac:spMkLst>
            <pc:docMk/>
            <pc:sldMk cId="1369425262" sldId="2076138648"/>
            <ac:spMk id="2" creationId="{31544A2D-614C-43CA-A24B-52E1153C1B5F}"/>
          </ac:spMkLst>
        </pc:spChg>
      </pc:sldChg>
      <pc:sldChg chg="addSp delSp modSp add modTransition">
        <pc:chgData name="Kathryn Courtney" userId="47f03cbe-3182-49c3-8a15-72d4a7c4d181" providerId="ADAL" clId="{6DD0EDFE-0E9D-4F9E-9187-E4C60E19AD91}" dt="2020-06-15T00:07:26.446" v="253" actId="20577"/>
        <pc:sldMkLst>
          <pc:docMk/>
          <pc:sldMk cId="1649174109" sldId="2076138649"/>
        </pc:sldMkLst>
        <pc:spChg chg="del">
          <ac:chgData name="Kathryn Courtney" userId="47f03cbe-3182-49c3-8a15-72d4a7c4d181" providerId="ADAL" clId="{6DD0EDFE-0E9D-4F9E-9187-E4C60E19AD91}" dt="2020-06-15T00:07:20.712" v="235"/>
          <ac:spMkLst>
            <pc:docMk/>
            <pc:sldMk cId="1649174109" sldId="2076138649"/>
            <ac:spMk id="2" creationId="{17E52546-67DF-4E55-9EA5-543B9ECC655E}"/>
          </ac:spMkLst>
        </pc:spChg>
        <pc:spChg chg="add mod">
          <ac:chgData name="Kathryn Courtney" userId="47f03cbe-3182-49c3-8a15-72d4a7c4d181" providerId="ADAL" clId="{6DD0EDFE-0E9D-4F9E-9187-E4C60E19AD91}" dt="2020-06-15T00:07:26.446" v="253" actId="20577"/>
          <ac:spMkLst>
            <pc:docMk/>
            <pc:sldMk cId="1649174109" sldId="2076138649"/>
            <ac:spMk id="3" creationId="{80247DE6-B1C2-4ED0-96B0-859F2B0CDE50}"/>
          </ac:spMkLst>
        </pc:spChg>
      </pc:sldChg>
      <pc:sldMasterChg chg="delSldLayout">
        <pc:chgData name="Kathryn Courtney" userId="47f03cbe-3182-49c3-8a15-72d4a7c4d181" providerId="ADAL" clId="{6DD0EDFE-0E9D-4F9E-9187-E4C60E19AD91}" dt="2020-06-15T00:10:50.790" v="292" actId="2696"/>
        <pc:sldMasterMkLst>
          <pc:docMk/>
          <pc:sldMasterMk cId="2063403430" sldId="2147484037"/>
        </pc:sldMasterMkLst>
        <pc:sldLayoutChg chg="del">
          <pc:chgData name="Kathryn Courtney" userId="47f03cbe-3182-49c3-8a15-72d4a7c4d181" providerId="ADAL" clId="{6DD0EDFE-0E9D-4F9E-9187-E4C60E19AD91}" dt="2020-06-14T23:57:45.855" v="212" actId="2696"/>
          <pc:sldLayoutMkLst>
            <pc:docMk/>
            <pc:sldMasterMk cId="2063403430" sldId="2147484037"/>
            <pc:sldLayoutMk cId="549887007" sldId="2147484070"/>
          </pc:sldLayoutMkLst>
        </pc:sldLayoutChg>
        <pc:sldLayoutChg chg="del">
          <pc:chgData name="Kathryn Courtney" userId="47f03cbe-3182-49c3-8a15-72d4a7c4d181" providerId="ADAL" clId="{6DD0EDFE-0E9D-4F9E-9187-E4C60E19AD91}" dt="2020-06-15T00:10:50.790" v="292" actId="2696"/>
          <pc:sldLayoutMkLst>
            <pc:docMk/>
            <pc:sldMasterMk cId="2063403430" sldId="2147484037"/>
            <pc:sldLayoutMk cId="1590848591" sldId="2147484148"/>
          </pc:sldLayoutMkLst>
        </pc:sldLayoutChg>
      </pc:sldMasterChg>
    </pc:docChg>
  </pc:docChgLst>
  <pc:docChgLst>
    <pc:chgData name="Kathryn Courtney" userId="47f03cbe-3182-49c3-8a15-72d4a7c4d181" providerId="ADAL" clId="{0289F1C5-31BE-4EF0-B898-E2B33686E5AE}"/>
    <pc:docChg chg="undo custSel addSld delSld modSld">
      <pc:chgData name="Kathryn Courtney" userId="47f03cbe-3182-49c3-8a15-72d4a7c4d181" providerId="ADAL" clId="{0289F1C5-31BE-4EF0-B898-E2B33686E5AE}" dt="2020-06-15T17:56:09.665" v="3"/>
      <pc:docMkLst>
        <pc:docMk/>
      </pc:docMkLst>
      <pc:sldChg chg="add del">
        <pc:chgData name="Kathryn Courtney" userId="47f03cbe-3182-49c3-8a15-72d4a7c4d181" providerId="ADAL" clId="{0289F1C5-31BE-4EF0-B898-E2B33686E5AE}" dt="2020-06-15T17:56:05.252" v="2" actId="2696"/>
        <pc:sldMkLst>
          <pc:docMk/>
          <pc:sldMk cId="636996864" sldId="2076138647"/>
        </pc:sldMkLst>
      </pc:sldChg>
      <pc:sldChg chg="add">
        <pc:chgData name="Kathryn Courtney" userId="47f03cbe-3182-49c3-8a15-72d4a7c4d181" providerId="ADAL" clId="{0289F1C5-31BE-4EF0-B898-E2B33686E5AE}" dt="2020-06-15T17:56:09.665" v="3"/>
        <pc:sldMkLst>
          <pc:docMk/>
          <pc:sldMk cId="1814909627" sldId="2076138647"/>
        </pc:sldMkLst>
      </pc:sldChg>
    </pc:docChg>
  </pc:docChgLst>
  <pc:docChgLst>
    <pc:chgData name="Kathryn Courtney" userId="47f03cbe-3182-49c3-8a15-72d4a7c4d181" providerId="ADAL" clId="{69977DCC-C9BD-4925-A7BE-8DA4FCA3E193}"/>
    <pc:docChg chg="addSld delSld modSld sldOrd">
      <pc:chgData name="Kathryn Courtney" userId="47f03cbe-3182-49c3-8a15-72d4a7c4d181" providerId="ADAL" clId="{69977DCC-C9BD-4925-A7BE-8DA4FCA3E193}" dt="2020-06-15T01:02:49.226" v="53" actId="14100"/>
      <pc:docMkLst>
        <pc:docMk/>
      </pc:docMkLst>
      <pc:sldChg chg="add del setBg">
        <pc:chgData name="Kathryn Courtney" userId="47f03cbe-3182-49c3-8a15-72d4a7c4d181" providerId="ADAL" clId="{69977DCC-C9BD-4925-A7BE-8DA4FCA3E193}" dt="2020-06-15T00:59:39.065" v="15" actId="2696"/>
        <pc:sldMkLst>
          <pc:docMk/>
          <pc:sldMk cId="249940193" sldId="1644"/>
        </pc:sldMkLst>
      </pc:sldChg>
      <pc:sldChg chg="ord">
        <pc:chgData name="Kathryn Courtney" userId="47f03cbe-3182-49c3-8a15-72d4a7c4d181" providerId="ADAL" clId="{69977DCC-C9BD-4925-A7BE-8DA4FCA3E193}" dt="2020-06-15T00:53:48.717" v="5"/>
        <pc:sldMkLst>
          <pc:docMk/>
          <pc:sldMk cId="3553730110" sldId="1664"/>
        </pc:sldMkLst>
      </pc:sldChg>
      <pc:sldChg chg="addSp delSp delCm">
        <pc:chgData name="Kathryn Courtney" userId="47f03cbe-3182-49c3-8a15-72d4a7c4d181" providerId="ADAL" clId="{69977DCC-C9BD-4925-A7BE-8DA4FCA3E193}" dt="2020-06-15T00:58:34.392" v="12"/>
        <pc:sldMkLst>
          <pc:docMk/>
          <pc:sldMk cId="800919574" sldId="2052"/>
        </pc:sldMkLst>
        <pc:spChg chg="add del">
          <ac:chgData name="Kathryn Courtney" userId="47f03cbe-3182-49c3-8a15-72d4a7c4d181" providerId="ADAL" clId="{69977DCC-C9BD-4925-A7BE-8DA4FCA3E193}" dt="2020-06-15T00:57:27.877" v="9"/>
          <ac:spMkLst>
            <pc:docMk/>
            <pc:sldMk cId="800919574" sldId="2052"/>
            <ac:spMk id="4" creationId="{694EA580-0E44-433C-A027-06F2B19FAD20}"/>
          </ac:spMkLst>
        </pc:spChg>
        <pc:spChg chg="add del">
          <ac:chgData name="Kathryn Courtney" userId="47f03cbe-3182-49c3-8a15-72d4a7c4d181" providerId="ADAL" clId="{69977DCC-C9BD-4925-A7BE-8DA4FCA3E193}" dt="2020-06-15T00:57:27.478" v="8"/>
          <ac:spMkLst>
            <pc:docMk/>
            <pc:sldMk cId="800919574" sldId="2052"/>
            <ac:spMk id="5" creationId="{6747D6B2-6C64-4561-8A93-24C830F129DD}"/>
          </ac:spMkLst>
        </pc:spChg>
        <pc:spChg chg="add del">
          <ac:chgData name="Kathryn Courtney" userId="47f03cbe-3182-49c3-8a15-72d4a7c4d181" providerId="ADAL" clId="{69977DCC-C9BD-4925-A7BE-8DA4FCA3E193}" dt="2020-06-15T00:57:33.758" v="11"/>
          <ac:spMkLst>
            <pc:docMk/>
            <pc:sldMk cId="800919574" sldId="2052"/>
            <ac:spMk id="6" creationId="{5C14C81C-414E-47CA-8278-228257F3A1DD}"/>
          </ac:spMkLst>
        </pc:spChg>
      </pc:sldChg>
      <pc:sldChg chg="modSp">
        <pc:chgData name="Kathryn Courtney" userId="47f03cbe-3182-49c3-8a15-72d4a7c4d181" providerId="ADAL" clId="{69977DCC-C9BD-4925-A7BE-8DA4FCA3E193}" dt="2020-06-15T01:02:49.226" v="53" actId="14100"/>
        <pc:sldMkLst>
          <pc:docMk/>
          <pc:sldMk cId="3094192551" sldId="2076136494"/>
        </pc:sldMkLst>
        <pc:spChg chg="mod">
          <ac:chgData name="Kathryn Courtney" userId="47f03cbe-3182-49c3-8a15-72d4a7c4d181" providerId="ADAL" clId="{69977DCC-C9BD-4925-A7BE-8DA4FCA3E193}" dt="2020-06-15T01:02:49.226" v="53" actId="14100"/>
          <ac:spMkLst>
            <pc:docMk/>
            <pc:sldMk cId="3094192551" sldId="2076136494"/>
            <ac:spMk id="4" creationId="{C26AAD28-37E2-1D4F-BD22-677DE80139DA}"/>
          </ac:spMkLst>
        </pc:spChg>
      </pc:sldChg>
      <pc:sldChg chg="add">
        <pc:chgData name="Kathryn Courtney" userId="47f03cbe-3182-49c3-8a15-72d4a7c4d181" providerId="ADAL" clId="{69977DCC-C9BD-4925-A7BE-8DA4FCA3E193}" dt="2020-06-15T00:59:35.841" v="14"/>
        <pc:sldMkLst>
          <pc:docMk/>
          <pc:sldMk cId="3176405753" sldId="2076138650"/>
        </pc:sldMkLst>
      </pc:sldChg>
    </pc:docChg>
  </pc:docChgLst>
  <pc:docChgLst>
    <pc:chgData name="Steph Ramsey" userId="S::steph@audienz.com::8624acff-5f26-4007-8709-9c53fd3eb5e8" providerId="AD" clId="Web-{73A789CD-EA8D-838B-EC8D-26D4FF8BD4B9}"/>
    <pc:docChg chg="modSld">
      <pc:chgData name="Steph Ramsey" userId="S::steph@audienz.com::8624acff-5f26-4007-8709-9c53fd3eb5e8" providerId="AD" clId="Web-{73A789CD-EA8D-838B-EC8D-26D4FF8BD4B9}" dt="2020-07-08T21:38:06.049" v="1"/>
      <pc:docMkLst>
        <pc:docMk/>
      </pc:docMkLst>
      <pc:sldChg chg="modNotes">
        <pc:chgData name="Steph Ramsey" userId="S::steph@audienz.com::8624acff-5f26-4007-8709-9c53fd3eb5e8" providerId="AD" clId="Web-{73A789CD-EA8D-838B-EC8D-26D4FF8BD4B9}" dt="2020-07-08T21:35:02.320" v="0"/>
        <pc:sldMkLst>
          <pc:docMk/>
          <pc:sldMk cId="3094192551" sldId="2076136494"/>
        </pc:sldMkLst>
      </pc:sldChg>
      <pc:sldChg chg="delCm">
        <pc:chgData name="Steph Ramsey" userId="S::steph@audienz.com::8624acff-5f26-4007-8709-9c53fd3eb5e8" providerId="AD" clId="Web-{73A789CD-EA8D-838B-EC8D-26D4FF8BD4B9}" dt="2020-07-08T21:38:06.049" v="1"/>
        <pc:sldMkLst>
          <pc:docMk/>
          <pc:sldMk cId="3444815680" sldId="2076136779"/>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D1B54-0B36-7A4E-913A-A21C02273F89}" type="datetimeFigureOut">
              <a:rPr lang="en-US" smtClean="0"/>
              <a:t>7/8/2020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D3714-B553-A044-BA72-366907BA36B5}" type="slidenum">
              <a:rPr lang="en-US" smtClean="0"/>
              <a:t>‹#›</a:t>
            </a:fld>
            <a:endParaRPr lang="en-US"/>
          </a:p>
        </p:txBody>
      </p:sp>
    </p:spTree>
    <p:extLst>
      <p:ext uri="{BB962C8B-B14F-4D97-AF65-F5344CB8AC3E}">
        <p14:creationId xmlns:p14="http://schemas.microsoft.com/office/powerpoint/2010/main" val="772004882"/>
      </p:ext>
    </p:extLst>
  </p:cSld>
  <p:clrMap bg1="lt1" tx1="dk1" bg2="lt2" tx2="dk2" accent1="accent1" accent2="accent2" accent3="accent3" accent4="accent4" accent5="accent5" accent6="accent6" hlink="hlink" folHlink="folHlink"/>
  <p:notesStyle>
    <a:lvl1pPr marL="0" algn="l" defTabSz="932688" rtl="0" eaLnBrk="1" latinLnBrk="0" hangingPunct="1">
      <a:defRPr sz="1224" kern="1200">
        <a:solidFill>
          <a:schemeClr val="tx1"/>
        </a:solidFill>
        <a:latin typeface="+mn-lt"/>
        <a:ea typeface="+mn-ea"/>
        <a:cs typeface="+mn-cs"/>
      </a:defRPr>
    </a:lvl1pPr>
    <a:lvl2pPr marL="466344" algn="l" defTabSz="932688" rtl="0" eaLnBrk="1" latinLnBrk="0" hangingPunct="1">
      <a:defRPr sz="1224" kern="1200">
        <a:solidFill>
          <a:schemeClr val="tx1"/>
        </a:solidFill>
        <a:latin typeface="+mn-lt"/>
        <a:ea typeface="+mn-ea"/>
        <a:cs typeface="+mn-cs"/>
      </a:defRPr>
    </a:lvl2pPr>
    <a:lvl3pPr marL="932688" algn="l" defTabSz="932688" rtl="0" eaLnBrk="1" latinLnBrk="0" hangingPunct="1">
      <a:defRPr sz="1224" kern="1200">
        <a:solidFill>
          <a:schemeClr val="tx1"/>
        </a:solidFill>
        <a:latin typeface="+mn-lt"/>
        <a:ea typeface="+mn-ea"/>
        <a:cs typeface="+mn-cs"/>
      </a:defRPr>
    </a:lvl3pPr>
    <a:lvl4pPr marL="1399032" algn="l" defTabSz="932688" rtl="0" eaLnBrk="1" latinLnBrk="0" hangingPunct="1">
      <a:defRPr sz="1224" kern="1200">
        <a:solidFill>
          <a:schemeClr val="tx1"/>
        </a:solidFill>
        <a:latin typeface="+mn-lt"/>
        <a:ea typeface="+mn-ea"/>
        <a:cs typeface="+mn-cs"/>
      </a:defRPr>
    </a:lvl4pPr>
    <a:lvl5pPr marL="1865376" algn="l" defTabSz="932688" rtl="0" eaLnBrk="1" latinLnBrk="0" hangingPunct="1">
      <a:defRPr sz="1224" kern="1200">
        <a:solidFill>
          <a:schemeClr val="tx1"/>
        </a:solidFill>
        <a:latin typeface="+mn-lt"/>
        <a:ea typeface="+mn-ea"/>
        <a:cs typeface="+mn-cs"/>
      </a:defRPr>
    </a:lvl5pPr>
    <a:lvl6pPr marL="2331720" algn="l" defTabSz="932688" rtl="0" eaLnBrk="1" latinLnBrk="0" hangingPunct="1">
      <a:defRPr sz="1224" kern="1200">
        <a:solidFill>
          <a:schemeClr val="tx1"/>
        </a:solidFill>
        <a:latin typeface="+mn-lt"/>
        <a:ea typeface="+mn-ea"/>
        <a:cs typeface="+mn-cs"/>
      </a:defRPr>
    </a:lvl6pPr>
    <a:lvl7pPr marL="2798064" algn="l" defTabSz="932688" rtl="0" eaLnBrk="1" latinLnBrk="0" hangingPunct="1">
      <a:defRPr sz="1224" kern="1200">
        <a:solidFill>
          <a:schemeClr val="tx1"/>
        </a:solidFill>
        <a:latin typeface="+mn-lt"/>
        <a:ea typeface="+mn-ea"/>
        <a:cs typeface="+mn-cs"/>
      </a:defRPr>
    </a:lvl7pPr>
    <a:lvl8pPr marL="3264408" algn="l" defTabSz="932688" rtl="0" eaLnBrk="1" latinLnBrk="0" hangingPunct="1">
      <a:defRPr sz="1224" kern="1200">
        <a:solidFill>
          <a:schemeClr val="tx1"/>
        </a:solidFill>
        <a:latin typeface="+mn-lt"/>
        <a:ea typeface="+mn-ea"/>
        <a:cs typeface="+mn-cs"/>
      </a:defRPr>
    </a:lvl8pPr>
    <a:lvl9pPr marL="3730752" algn="l" defTabSz="932688" rtl="0" eaLnBrk="1" latinLnBrk="0" hangingPunct="1">
      <a:defRPr sz="122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owerapps.microsoft.com/en-us/customer-stori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ustomers.microsoft.com/en-us/story/gj-pepsi-consumer-goods-powerapp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owerbi.microsoft.com/en-u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customers.microsoft.com/en-us/story/heathrow-airport-travel-transportation-powerbi-azure"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roducts.office.com/en-us/?ms.url=office365com&amp;rtc=1" TargetMode="External"/><Relationship Id="rId7" Type="http://schemas.openxmlformats.org/officeDocument/2006/relationships/hyperlink" Target="https://customers.microsoft.com/en-us/story/724264-louisiana-pacific-flow-manufacturing"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products.office.com/en-us/sharepoint/collaboration" TargetMode="External"/><Relationship Id="rId5" Type="http://schemas.openxmlformats.org/officeDocument/2006/relationships/hyperlink" Target="https://powerapps.microsoft.com/en-us/" TargetMode="External"/><Relationship Id="rId4" Type="http://schemas.openxmlformats.org/officeDocument/2006/relationships/hyperlink" Target="https://flow.microsoft.com/en-u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F2D3714-B553-A044-BA72-366907BA36B5}" type="slidenum">
              <a:rPr lang="en-US" smtClean="0"/>
              <a:t>1</a:t>
            </a:fld>
            <a:endParaRPr lang="en-US"/>
          </a:p>
        </p:txBody>
      </p:sp>
    </p:spTree>
    <p:extLst>
      <p:ext uri="{BB962C8B-B14F-4D97-AF65-F5344CB8AC3E}">
        <p14:creationId xmlns:p14="http://schemas.microsoft.com/office/powerpoint/2010/main" val="922701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Data Insights Summit</a:t>
            </a: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7/8/2020 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Arial" pitchFamily="34" charset="0"/>
              </a:rPr>
              <a:pPr marL="0" marR="0" lvl="0" indent="0" algn="r" defTabSz="95046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Arial" pitchFamily="34" charset="0"/>
            </a:endParaRPr>
          </a:p>
        </p:txBody>
      </p:sp>
    </p:spTree>
    <p:extLst>
      <p:ext uri="{BB962C8B-B14F-4D97-AF65-F5344CB8AC3E}">
        <p14:creationId xmlns:p14="http://schemas.microsoft.com/office/powerpoint/2010/main" val="897677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gradFill>
                  <a:gsLst>
                    <a:gs pos="2917">
                      <a:schemeClr val="tx1"/>
                    </a:gs>
                    <a:gs pos="30000">
                      <a:schemeClr val="tx1"/>
                    </a:gs>
                  </a:gsLst>
                  <a:lin ang="5400000" scaled="0"/>
                </a:gradFill>
                <a:hlinkClick r:id="rId3"/>
              </a:rPr>
              <a:t>https://powerapps.microsoft.com/en-us/customer-stories/</a:t>
            </a:r>
            <a:endParaRPr lang="en-US" sz="1200">
              <a:gradFill>
                <a:gsLst>
                  <a:gs pos="2917">
                    <a:schemeClr val="tx1"/>
                  </a:gs>
                  <a:gs pos="30000">
                    <a:schemeClr val="tx1"/>
                  </a:gs>
                </a:gsLst>
                <a:lin ang="5400000" scaled="0"/>
              </a:gra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550-916B-47D8-B3B0-D5DCD326C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373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field teams at G&amp;J Pepsi have always embraced technology on behalf of their customers. When the IT department was tasked with delivering more on-the-go services for the company, they embraced the opportunities and challenges. By using Microsoft PowerApps, Power BI, and Microsoft Flow, the seven-person team created custom applications to automate the company’s store audit and merchandising process. They were able to build, deploy, and manage this scalable end-to-end solution without previous app development experience.</a:t>
            </a:r>
          </a:p>
          <a:p>
            <a:r>
              <a:rPr lang="en-US"/>
              <a:t>Delivering a better experience</a:t>
            </a:r>
            <a:endParaRPr lang="en-US">
              <a:cs typeface="Calibri"/>
            </a:endParaRPr>
          </a:p>
          <a:p>
            <a:r>
              <a:rPr lang="en-US"/>
              <a:t>G&amp;J Pepsi, headquartered in Cincinnati, Ohio, has more than 1,600 employees focused on manufacturing, distributing, and marketing the full line of Pepsi-Cola products. Most staff members spend their time in the field managing their retail accounts.</a:t>
            </a:r>
            <a:endParaRPr lang="en-US">
              <a:cs typeface="Calibri"/>
            </a:endParaRPr>
          </a:p>
          <a:p>
            <a:r>
              <a:rPr lang="en-US"/>
              <a:t>As the industry is becoming more reliant on mobile phones and tablets for business, Eric McKinney, Cloud Services Manager, and the G&amp;J IT team, was tasked with delivering more on-the-go services for the company. With a goal of becoming more efficient, gaining new insights, and keeping the company better connected with its customers, he set out to create a better experience.</a:t>
            </a:r>
            <a:endParaRPr lang="en-US">
              <a:cs typeface="Calibri"/>
            </a:endParaRPr>
          </a:p>
          <a:p>
            <a:endParaRPr lang="en-US">
              <a:cs typeface="+mn-lt"/>
            </a:endParaRPr>
          </a:p>
          <a:p>
            <a:r>
              <a:rPr lang="en-US">
                <a:hlinkClick r:id="rId3"/>
              </a:rPr>
              <a:t>https://customers.microsoft.com/en-us/story/gj-pepsi-consumer-goods-powerapps</a:t>
            </a:r>
            <a:br>
              <a:rPr lang="en-US">
                <a:cs typeface="+mn-lt"/>
              </a:rPr>
            </a:b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5DF96-BFB0-4619-894F-DACC4B9EE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962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Travel can be stressful, especially when flights are cancelled or plans change. Heathrow Airport is using Microsoft Power BI and Microsoft Azure to make travel less nerve-wracking for the airport’s 200,000 daily passengers. Heathrow uses Azure to pull data out of back-end business systems and push it to Power BI, which shows employees at a glance and in real time how airport passenger traffic is changing so they can prepare. By using data to understand its business better than ever before, </a:t>
            </a:r>
          </a:p>
          <a:p>
            <a:endParaRPr lang="en-US"/>
          </a:p>
          <a:p>
            <a:r>
              <a:rPr lang="en-US"/>
              <a:t>Heathrow is transforming the travel experience.</a:t>
            </a:r>
            <a:endParaRPr lang="en-US">
              <a:cs typeface="Calibri" panose="020F0502020204030204"/>
            </a:endParaRPr>
          </a:p>
          <a:p>
            <a:endParaRPr lang="en-US"/>
          </a:p>
          <a:p>
            <a:r>
              <a:rPr lang="en-US"/>
              <a:t>Heathrow Airport is the United Kingdom’s gateway to the world. Every day, 200,000 people pass through Heathrow en route to parts unknown. The airport’s ambition is to deliver “happy passengers, traveling with their bags, on time.” It delivers on that promise using </a:t>
            </a:r>
            <a:r>
              <a:rPr lang="en-US">
                <a:hlinkClick r:id="rId3"/>
              </a:rPr>
              <a:t>Microsoft Power BI</a:t>
            </a:r>
            <a:r>
              <a:rPr lang="en-US"/>
              <a:t> to bring real-time operational data to life for 75,000 airport workers, who are better able to keep passengers moving smoothly through the airport through stormy weather, cancelled flights, and other disruptions.</a:t>
            </a:r>
            <a:endParaRPr lang="en-US">
              <a:cs typeface="Calibri"/>
            </a:endParaRPr>
          </a:p>
          <a:p>
            <a:endParaRPr lang="en-US">
              <a:cs typeface="Calibri"/>
            </a:endParaRPr>
          </a:p>
          <a:p>
            <a:r>
              <a:rPr lang="en-US">
                <a:hlinkClick r:id="rId4"/>
              </a:rPr>
              <a:t>https://customers.microsoft.com/en-us/story/heathrow-airport-travel-transportation-powerbi-azure</a:t>
            </a:r>
            <a:endParaRPr lang="en-US"/>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5DF96-BFB0-4619-894F-DACC4B9EE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984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the last 45 years, Louisiana-Pacific Corporation (LP) products have become a staple of professional and personal building projects. And LP is determined to stay at its industry’s cutting edge. From the company’s headquarters in Nashville, Tennessee, to its mills across the Americas, LP is using Microsoft Flow and PowerApps to empower its employees and streamline and automate traditional paper-based processes. The results? Lower costs, increased productivity, and more than USD1 million in net new pipeline opportunities.</a:t>
            </a:r>
          </a:p>
          <a:p>
            <a:endParaRPr lang="en-US"/>
          </a:p>
          <a:p>
            <a:r>
              <a:rPr lang="en-US"/>
              <a:t>Building simpler and smarter ways to work</a:t>
            </a:r>
            <a:endParaRPr lang="en-US">
              <a:cs typeface="Calibri" panose="020F0502020204030204"/>
            </a:endParaRPr>
          </a:p>
          <a:p>
            <a:endParaRPr lang="en-US"/>
          </a:p>
          <a:p>
            <a:r>
              <a:rPr lang="en-US"/>
              <a:t>In the fast-changing building products industry, Louisiana-Pacific Corporation (LP) is excited to be leading the way in new, innovative construction solutions—and in creative ways to do business. Traditionally, companies that manufacture building materials have depended on slower, manual, paper-based processes—both in their manufacturing operations and in their sales and marketing activities. But with a business-wide transformation initiative underway to modernize the company’s processes, Quentin Hilman, IT Manager at LP, was on the lookout for a way to streamline processes and improve overall equipment effectiveness (OEE).</a:t>
            </a:r>
            <a:endParaRPr lang="en-US">
              <a:cs typeface="Calibri" panose="020F0502020204030204"/>
            </a:endParaRPr>
          </a:p>
          <a:p>
            <a:endParaRPr lang="en-US"/>
          </a:p>
          <a:p>
            <a:r>
              <a:rPr lang="en-US"/>
              <a:t>Having helped mastermind the company’s adoption of </a:t>
            </a:r>
            <a:r>
              <a:rPr lang="en-US">
                <a:hlinkClick r:id="rId3"/>
              </a:rPr>
              <a:t>Microsoft Office 365</a:t>
            </a:r>
            <a:r>
              <a:rPr lang="en-US"/>
              <a:t>, Hilman began to explore the full extent of the suite, and he quickly saw how LP could use </a:t>
            </a:r>
            <a:r>
              <a:rPr lang="en-US">
                <a:hlinkClick r:id="rId4"/>
              </a:rPr>
              <a:t>Microsoft Flow</a:t>
            </a:r>
            <a:r>
              <a:rPr lang="en-US"/>
              <a:t> and </a:t>
            </a:r>
            <a:r>
              <a:rPr lang="en-US">
                <a:hlinkClick r:id="rId5"/>
              </a:rPr>
              <a:t>Microsoft PowerApps</a:t>
            </a:r>
            <a:r>
              <a:rPr lang="en-US"/>
              <a:t> to meet its goals. “When I discovered Microsoft Flow and PowerApps, I knew they were going to be very powerful,” he says. “We took those tools, and we ran with them.”</a:t>
            </a:r>
            <a:endParaRPr lang="en-US">
              <a:cs typeface="Calibri"/>
            </a:endParaRPr>
          </a:p>
          <a:p>
            <a:endParaRPr lang="en-US"/>
          </a:p>
          <a:p>
            <a:r>
              <a:rPr lang="en-US"/>
              <a:t>Microsoft Flow now acts as the middleware for a huge range of processes at LP, from approvals to data collection, integrating with Office 365, </a:t>
            </a:r>
            <a:r>
              <a:rPr lang="en-US">
                <a:hlinkClick r:id="rId6"/>
              </a:rPr>
              <a:t>SharePoint Online</a:t>
            </a:r>
            <a:r>
              <a:rPr lang="en-US"/>
              <a:t>, and even several third-party tools and add-ins.</a:t>
            </a:r>
            <a:endParaRPr lang="en-US">
              <a:cs typeface="Calibri"/>
            </a:endParaRPr>
          </a:p>
          <a:p>
            <a:endParaRPr lang="en-US">
              <a:cs typeface="Calibri"/>
            </a:endParaRPr>
          </a:p>
          <a:p>
            <a:r>
              <a:rPr lang="en-US">
                <a:hlinkClick r:id="rId7"/>
              </a:rPr>
              <a:t>https://customers.microsoft.com/en-us/story/724264-louisiana-pacific-flow-manufacturing</a:t>
            </a: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5DF96-BFB0-4619-894F-DACC4B9EE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756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 global airline that is well established with great customer service and a singular goal to have every traveler thinking about their next journey on their airline.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Virgin saw ROI in their existing implementation of D365 and got an idea to accelerate their digital transformation of their customer experiences with PowerApps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Let’s discuss the Spa check in app. Uses Dynamics 365 to serve up a customer record when people arrive for their spa treatments during stressful travel, Flow retrieves the data and serves up a PowerApps application that collects the health questionnaire information from the customer and serves back info about their flight status and upcoming treatments. This process eliminated many manual paper processes and compliance risks in not attaining correct information from customers.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gave Virgin an idea, to use PowerApps and Flow to automate audit and maintenance processes all around the company, removing paper and creating better experiences for their employees and contributing to ROI through better information about aircraft maintenance and fuel expenditures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Great success story for both Citizen and Pro dev alike, using Azure services and </a:t>
            </a:r>
            <a:r>
              <a:rPr lang="en-US" sz="1200" kern="1200" dirty="0" err="1">
                <a:solidFill>
                  <a:schemeClr val="tx1"/>
                </a:solidFill>
                <a:effectLst/>
                <a:latin typeface="+mn-lt"/>
                <a:ea typeface="+mn-ea"/>
                <a:cs typeface="+mn-cs"/>
              </a:rPr>
              <a:t>devops</a:t>
            </a:r>
            <a:r>
              <a:rPr lang="en-US" sz="1200" kern="1200" dirty="0">
                <a:solidFill>
                  <a:schemeClr val="tx1"/>
                </a:solidFill>
                <a:effectLst/>
                <a:latin typeface="+mn-lt"/>
                <a:ea typeface="+mn-ea"/>
                <a:cs typeface="+mn-cs"/>
              </a:rPr>
              <a:t> in addition to Power Platform and D365</a:t>
            </a:r>
          </a:p>
          <a:p>
            <a:pPr lvl="0"/>
            <a:r>
              <a:rPr lang="en-US" sz="1200" kern="1200" dirty="0">
                <a:solidFill>
                  <a:schemeClr val="tx1"/>
                </a:solidFill>
                <a:effectLst/>
                <a:latin typeface="+mn-lt"/>
                <a:ea typeface="+mn-ea"/>
                <a:cs typeface="+mn-cs"/>
              </a:rPr>
              <a:t>Highlighted in ScottGu’s keynote at Build in May, please watch that and learn more.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80778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sngStrike" kern="1200">
                <a:solidFill>
                  <a:schemeClr val="tx1"/>
                </a:solidFill>
                <a:effectLst/>
                <a:latin typeface="+mn-lt"/>
                <a:ea typeface="+mn-ea"/>
                <a:cs typeface="+mn-cs"/>
              </a:rPr>
              <a:t>Park Place Technologies </a:t>
            </a:r>
            <a:r>
              <a:rPr lang="en-US" sz="1200" b="0" i="0" u="none" strike="sngStrike" kern="1200">
                <a:solidFill>
                  <a:schemeClr val="tx1"/>
                </a:solidFill>
                <a:effectLst/>
                <a:latin typeface="+mn-lt"/>
                <a:ea typeface="+mn-ea"/>
                <a:cs typeface="+mn-cs"/>
              </a:rPr>
              <a:t>is a U.S.-based provider of post-warranty IT services and maintenance to more than 15,000 customers worldwide. To keep up with their rapid growth in recent years, they’ve implemented leading-edge technology to help sales staff better understand existing customers and drive engagement with better qualified prospects.</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They are enabling customers to engage with them digitally at every point of interaction, from looking at sales quotes and product options to calling for service dispatch and tracking issue resolution. Technology is helping them to build relationships between employees and customers, while providing the sales force with access to the right information at the right time to make meaningful connections and assist customers in every need.</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By centralizing their customer data and gaining a singular view with insights driven by AI and machine learning, Park Place is able to better understand its customers, their needs, and determine those who are most likely to purchase their services. They can engage customers and prospects in more personal ways across all channels, interacting with them through the channels they prefer.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Since implementing a data-driven approach that enables engagement of better qualified prospects and to better serve its customers, Park Place Technologies has solidified an impressive customer satisfaction rate of 97 percent and a contract renewal rate of 99 percent. </a:t>
            </a:r>
          </a:p>
          <a:p>
            <a:endParaRPr lang="en-US" sz="1200" b="0" i="0" u="none" strike="noStrike" kern="1200">
              <a:solidFill>
                <a:schemeClr val="tx1"/>
              </a:solidFill>
              <a:effectLst/>
              <a:latin typeface="+mn-lt"/>
              <a:ea typeface="+mn-ea"/>
              <a:cs typeface="+mn-cs"/>
            </a:endParaRPr>
          </a:p>
          <a:p>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01163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sngStrike" kern="1200">
                <a:solidFill>
                  <a:schemeClr val="tx1"/>
                </a:solidFill>
                <a:effectLst/>
                <a:latin typeface="+mn-lt"/>
                <a:ea typeface="+mn-ea"/>
                <a:cs typeface="+mn-cs"/>
              </a:rPr>
              <a:t>Park Place Technologies </a:t>
            </a:r>
            <a:r>
              <a:rPr lang="en-US" sz="1200" b="0" i="0" u="none" strike="sngStrike" kern="1200">
                <a:solidFill>
                  <a:schemeClr val="tx1"/>
                </a:solidFill>
                <a:effectLst/>
                <a:latin typeface="+mn-lt"/>
                <a:ea typeface="+mn-ea"/>
                <a:cs typeface="+mn-cs"/>
              </a:rPr>
              <a:t>is a U.S.-based provider of post-warranty IT services and maintenance to more than 15,000 customers worldwide. To keep up with their rapid growth in recent years, they’ve implemented leading-edge technology to help sales staff better understand existing customers and drive engagement with better qualified prospects.</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They are enabling customers to engage with them digitally at every point of interaction, from looking at sales quotes and product options to calling for service dispatch and tracking issue resolution. Technology is helping them to build relationships between employees and customers, while providing the sales force with access to the right information at the right time to make meaningful connections and assist customers in every need.</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By centralizing their customer data and gaining a singular view with insights driven by AI and machine learning, Park Place is able to better understand its customers, their needs, and determine those who are most likely to purchase their services. They can engage customers and prospects in more personal ways across all channels, interacting with them through the channels they prefer.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Since implementing a data-driven approach that enables engagement of better qualified prospects and to better serve its customers, Park Place Technologies has solidified an impressive customer satisfaction rate of 97 percent and a contract renewal rate of 99 percent. </a:t>
            </a:r>
          </a:p>
          <a:p>
            <a:endParaRPr lang="en-US" sz="1200" b="0" i="0" u="none" strike="noStrike" kern="1200">
              <a:solidFill>
                <a:schemeClr val="tx1"/>
              </a:solidFill>
              <a:effectLst/>
              <a:latin typeface="+mn-lt"/>
              <a:ea typeface="+mn-ea"/>
              <a:cs typeface="+mn-cs"/>
            </a:endParaRPr>
          </a:p>
          <a:p>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81573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sngStrike" kern="1200">
                <a:solidFill>
                  <a:schemeClr val="tx1"/>
                </a:solidFill>
                <a:effectLst/>
                <a:latin typeface="+mn-lt"/>
                <a:ea typeface="+mn-ea"/>
                <a:cs typeface="+mn-cs"/>
              </a:rPr>
              <a:t>Park Place Technologies </a:t>
            </a:r>
            <a:r>
              <a:rPr lang="en-US" sz="1200" b="0" i="0" u="none" strike="sngStrike" kern="1200">
                <a:solidFill>
                  <a:schemeClr val="tx1"/>
                </a:solidFill>
                <a:effectLst/>
                <a:latin typeface="+mn-lt"/>
                <a:ea typeface="+mn-ea"/>
                <a:cs typeface="+mn-cs"/>
              </a:rPr>
              <a:t>is a U.S.-based provider of post-warranty IT services and maintenance to more than 15,000 customers worldwide. To keep up with their rapid growth in recent years, they’ve implemented leading-edge technology to help sales staff better understand existing customers and drive engagement with better qualified prospects.</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They are enabling customers to engage with them digitally at every point of interaction, from looking at sales quotes and product options to calling for service dispatch and tracking issue resolution. Technology is helping them to build relationships between employees and customers, while providing the sales force with access to the right information at the right time to make meaningful connections and assist customers in every need.</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By centralizing their customer data and gaining a singular view with insights driven by AI and machine learning, Park Place is able to better understand its customers, their needs, and determine those who are most likely to purchase their services. They can engage customers and prospects in more personal ways across all channels, interacting with them through the channels they prefer.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Since implementing a data-driven approach that enables engagement of better qualified prospects and to better serve its customers, Park Place Technologies has solidified an impressive customer satisfaction rate of 97 percent and a contract renewal rate of 99 percent. </a:t>
            </a:r>
          </a:p>
          <a:p>
            <a:endParaRPr lang="en-US" sz="1200" b="0" i="0" u="none" strike="noStrike" kern="1200">
              <a:solidFill>
                <a:schemeClr val="tx1"/>
              </a:solidFill>
              <a:effectLst/>
              <a:latin typeface="+mn-lt"/>
              <a:ea typeface="+mn-ea"/>
              <a:cs typeface="+mn-cs"/>
            </a:endParaRPr>
          </a:p>
          <a:p>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9290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pPr marL="174708" indent="-174708" defTabSz="950464">
              <a:spcAft>
                <a:spcPts val="346"/>
              </a:spcAft>
              <a:buFont typeface="Arial" panose="020B0604020202020204" pitchFamily="34" charset="0"/>
              <a:buChar char="•"/>
              <a:defRPr/>
            </a:pPr>
            <a:r>
              <a:rPr lang="en-US"/>
              <a:t>Organizations that fail to transform face the threat of becoming irrelevant. </a:t>
            </a:r>
          </a:p>
          <a:p>
            <a:pPr marL="174708" indent="-174708" defTabSz="950464">
              <a:spcAft>
                <a:spcPts val="346"/>
              </a:spcAft>
              <a:buFont typeface="Arial" panose="020B0604020202020204" pitchFamily="34" charset="0"/>
              <a:buChar char="•"/>
              <a:defRPr/>
            </a:pPr>
            <a:r>
              <a:rPr lang="en-US"/>
              <a:t>Industry data shows that the rate of failure is significantly higher when companies don’t embrace change. </a:t>
            </a:r>
          </a:p>
          <a:p>
            <a:endParaRPr lang="en-US" b="1"/>
          </a:p>
          <a:p>
            <a:r>
              <a:rPr lang="en-US" b="1"/>
              <a:t>Slide objective</a:t>
            </a:r>
          </a:p>
          <a:p>
            <a:r>
              <a:rPr lang="en-US" b="0"/>
              <a:t>Show why digital transformation is so important.</a:t>
            </a:r>
          </a:p>
          <a:p>
            <a:endParaRPr lang="en-US"/>
          </a:p>
          <a:p>
            <a:r>
              <a:rPr lang="en-US" b="1"/>
              <a:t>Speaker notes</a:t>
            </a:r>
          </a:p>
          <a:p>
            <a:pPr defTabSz="950464">
              <a:spcAft>
                <a:spcPts val="346"/>
              </a:spcAft>
              <a:defRPr/>
            </a:pPr>
            <a:r>
              <a:rPr lang="en-US"/>
              <a:t>Organizations that fail to transform face the threat of being irrelevant. They risk losing out to disruptive changes in their industry.</a:t>
            </a:r>
          </a:p>
          <a:p>
            <a:endParaRPr lang="en-US"/>
          </a:p>
          <a:p>
            <a:r>
              <a:rPr lang="en-US"/>
              <a:t>The combined value – to society and industry – of digital transformation across industries could be greater than $100 trillion over the next 10 years. </a:t>
            </a:r>
          </a:p>
          <a:p>
            <a:r>
              <a:rPr lang="en-US"/>
              <a:t>The effects of digital technologies as a whole, including mobile, cloud, artificial intelligence, sensors, and analytics, are accelerating progress exponentially.</a:t>
            </a:r>
          </a:p>
          <a:p>
            <a:endParaRPr lang="en-US" b="1"/>
          </a:p>
          <a:p>
            <a:endParaRPr lang="en-US" b="1"/>
          </a:p>
        </p:txBody>
      </p:sp>
      <p:sp>
        <p:nvSpPr>
          <p:cNvPr id="4" name="Slide Number Placeholder 3"/>
          <p:cNvSpPr>
            <a:spLocks noGrp="1"/>
          </p:cNvSpPr>
          <p:nvPr>
            <p:ph type="sldNum" sz="quarter" idx="10"/>
          </p:nvPr>
        </p:nvSpPr>
        <p:spPr/>
        <p:txBody>
          <a:bodyPr/>
          <a:lstStyle/>
          <a:p>
            <a:pPr marL="0" marR="0" lvl="0" indent="0" algn="r" defTabSz="950969" rtl="0" eaLnBrk="1" fontAlgn="auto" latinLnBrk="0" hangingPunct="1">
              <a:lnSpc>
                <a:spcPct val="100000"/>
              </a:lnSpc>
              <a:spcBef>
                <a:spcPts val="0"/>
              </a:spcBef>
              <a:spcAft>
                <a:spcPts val="0"/>
              </a:spcAft>
              <a:buClrTx/>
              <a:buSzTx/>
              <a:buFontTx/>
              <a:buNone/>
              <a:tabLst/>
              <a:defRPr/>
            </a:pPr>
            <a:fld id="{DDE65F31-B6DB-41B0-9AE9-C54E599356EC}"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50969"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92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b="0" i="0" u="none" strike="noStrike" kern="1200" dirty="0">
              <a:solidFill>
                <a:schemeClr val="tx1"/>
              </a:solidFill>
              <a:effectLst/>
              <a:latin typeface="+mn-lt"/>
              <a:ea typeface="+mn-ea"/>
              <a:cs typeface="+mn-cs"/>
            </a:endParaRPr>
          </a:p>
          <a:p>
            <a:pPr marL="0" marR="0" lvl="0" indent="0" algn="l" defTabSz="932688" rtl="0" eaLnBrk="1" fontAlgn="auto" latinLnBrk="0" hangingPunct="1">
              <a:lnSpc>
                <a:spcPct val="100000"/>
              </a:lnSpc>
              <a:spcBef>
                <a:spcPts val="0"/>
              </a:spcBef>
              <a:spcAft>
                <a:spcPts val="0"/>
              </a:spcAft>
              <a:buClrTx/>
              <a:buSzTx/>
              <a:buFontTx/>
              <a:buNone/>
              <a:tabLst/>
              <a:defRPr/>
            </a:pPr>
            <a:endParaRPr lang="en-Z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4866F34-7226-4089-B640-D9100B9D7A08}" type="slidenum">
              <a:rPr lang="en-ZA" smtClean="0"/>
              <a:t>3</a:t>
            </a:fld>
            <a:endParaRPr lang="en-ZA"/>
          </a:p>
        </p:txBody>
      </p:sp>
    </p:spTree>
    <p:extLst>
      <p:ext uri="{BB962C8B-B14F-4D97-AF65-F5344CB8AC3E}">
        <p14:creationId xmlns:p14="http://schemas.microsoft.com/office/powerpoint/2010/main" val="3974991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24" b="1" kern="1200">
                <a:solidFill>
                  <a:schemeClr val="tx1"/>
                </a:solidFill>
                <a:effectLst/>
                <a:latin typeface="+mn-lt"/>
                <a:ea typeface="+mn-ea"/>
                <a:cs typeface="+mn-cs"/>
              </a:rPr>
              <a:t>Conversation</a:t>
            </a:r>
            <a:endParaRPr lang="en-US" sz="1224" kern="1200">
              <a:solidFill>
                <a:schemeClr val="tx1"/>
              </a:solidFill>
              <a:effectLst/>
              <a:latin typeface="+mn-lt"/>
              <a:ea typeface="+mn-ea"/>
              <a:cs typeface="+mn-cs"/>
            </a:endParaRPr>
          </a:p>
          <a:p>
            <a:r>
              <a:rPr lang="en-US" sz="1224" b="1" kern="1200">
                <a:solidFill>
                  <a:schemeClr val="tx1"/>
                </a:solidFill>
                <a:effectLst/>
                <a:latin typeface="+mn-lt"/>
                <a:ea typeface="+mn-ea"/>
                <a:cs typeface="+mn-cs"/>
              </a:rPr>
              <a:t>Use Cases (Product Truth)</a:t>
            </a:r>
          </a:p>
          <a:p>
            <a:endParaRPr lang="en-US" sz="1224" kern="1200">
              <a:solidFill>
                <a:schemeClr val="tx1"/>
              </a:solidFill>
              <a:effectLst/>
              <a:latin typeface="+mn-lt"/>
              <a:ea typeface="+mn-ea"/>
              <a:cs typeface="+mn-cs"/>
            </a:endParaRPr>
          </a:p>
          <a:p>
            <a:r>
              <a:rPr lang="en-US" sz="1224" b="1" kern="1200">
                <a:solidFill>
                  <a:schemeClr val="tx1"/>
                </a:solidFill>
                <a:effectLst/>
                <a:latin typeface="+mn-lt"/>
                <a:ea typeface="+mn-ea"/>
                <a:cs typeface="+mn-cs"/>
              </a:rPr>
              <a:t>Modernize Business Applications with Azure </a:t>
            </a:r>
            <a:endParaRPr lang="en-US" sz="1224" kern="1200">
              <a:solidFill>
                <a:schemeClr val="tx1"/>
              </a:solidFill>
              <a:effectLst/>
              <a:latin typeface="+mn-lt"/>
              <a:ea typeface="+mn-ea"/>
              <a:cs typeface="+mn-cs"/>
            </a:endParaRPr>
          </a:p>
          <a:p>
            <a:r>
              <a:rPr lang="en-US" sz="1224" b="1" i="1" kern="1200">
                <a:solidFill>
                  <a:schemeClr val="tx1"/>
                </a:solidFill>
                <a:effectLst/>
                <a:latin typeface="+mn-lt"/>
                <a:ea typeface="+mn-ea"/>
                <a:cs typeface="+mn-cs"/>
              </a:rPr>
              <a:t>(Modernize </a:t>
            </a:r>
            <a:r>
              <a:rPr lang="en-US" sz="1224" b="1" i="1" kern="1200" err="1">
                <a:solidFill>
                  <a:schemeClr val="tx1"/>
                </a:solidFill>
                <a:effectLst/>
                <a:latin typeface="+mn-lt"/>
                <a:ea typeface="+mn-ea"/>
                <a:cs typeface="+mn-cs"/>
              </a:rPr>
              <a:t>.Net</a:t>
            </a:r>
            <a:r>
              <a:rPr lang="en-US" sz="1224" b="1" i="1" kern="1200">
                <a:solidFill>
                  <a:schemeClr val="tx1"/>
                </a:solidFill>
                <a:effectLst/>
                <a:latin typeface="+mn-lt"/>
                <a:ea typeface="+mn-ea"/>
                <a:cs typeface="+mn-cs"/>
              </a:rPr>
              <a:t> Apps &amp; Cloud Native Apps)</a:t>
            </a:r>
            <a:endParaRPr lang="en-US" sz="1224" kern="1200">
              <a:solidFill>
                <a:schemeClr val="tx1"/>
              </a:solidFill>
              <a:effectLst/>
              <a:latin typeface="+mn-lt"/>
              <a:ea typeface="+mn-ea"/>
              <a:cs typeface="+mn-cs"/>
            </a:endParaRPr>
          </a:p>
          <a:p>
            <a:pPr lvl="0"/>
            <a:r>
              <a:rPr lang="en-US" sz="1224" kern="1200">
                <a:solidFill>
                  <a:schemeClr val="tx1"/>
                </a:solidFill>
                <a:effectLst/>
                <a:latin typeface="+mn-lt"/>
                <a:ea typeface="+mn-ea"/>
                <a:cs typeface="+mn-cs"/>
              </a:rPr>
              <a:t>Reduce technical debt and your IT backlog</a:t>
            </a:r>
          </a:p>
          <a:p>
            <a:pPr lvl="0"/>
            <a:r>
              <a:rPr lang="en-US" sz="1224" kern="1200">
                <a:solidFill>
                  <a:schemeClr val="tx1"/>
                </a:solidFill>
                <a:effectLst/>
                <a:latin typeface="+mn-lt"/>
                <a:ea typeface="+mn-ea"/>
                <a:cs typeface="+mn-cs"/>
              </a:rPr>
              <a:t>Replace or upgrade legacy apps and platforms</a:t>
            </a:r>
          </a:p>
          <a:p>
            <a:pPr lvl="0"/>
            <a:r>
              <a:rPr lang="en-US" sz="1224" kern="1200">
                <a:solidFill>
                  <a:schemeClr val="tx1"/>
                </a:solidFill>
                <a:effectLst/>
                <a:latin typeface="+mn-lt"/>
                <a:ea typeface="+mn-ea"/>
                <a:cs typeface="+mn-cs"/>
              </a:rPr>
              <a:t>De-risk legacy and custom apps that are non-compliant</a:t>
            </a:r>
          </a:p>
          <a:p>
            <a:pPr lvl="0"/>
            <a:r>
              <a:rPr lang="en-US" sz="1224" kern="1200">
                <a:solidFill>
                  <a:schemeClr val="tx1"/>
                </a:solidFill>
                <a:effectLst/>
                <a:latin typeface="+mn-lt"/>
                <a:ea typeface="+mn-ea"/>
                <a:cs typeface="+mn-cs"/>
              </a:rPr>
              <a:t>Create single platform, systems-of-record experience with CDS and Power Platform using premium connectors</a:t>
            </a:r>
          </a:p>
          <a:p>
            <a:pPr lvl="0"/>
            <a:r>
              <a:rPr lang="en-US" sz="1224" kern="1200">
                <a:solidFill>
                  <a:schemeClr val="tx1"/>
                </a:solidFill>
                <a:effectLst/>
                <a:latin typeface="+mn-lt"/>
                <a:ea typeface="+mn-ea"/>
                <a:cs typeface="+mn-cs"/>
              </a:rPr>
              <a:t>Integrate LOB solutions into an existing technology stack by embedding new experiences and minimizing steps</a:t>
            </a:r>
          </a:p>
          <a:p>
            <a:pPr lvl="0"/>
            <a:r>
              <a:rPr lang="en-US" sz="1224" kern="1200">
                <a:solidFill>
                  <a:schemeClr val="tx1"/>
                </a:solidFill>
                <a:effectLst/>
                <a:latin typeface="+mn-lt"/>
                <a:ea typeface="+mn-ea"/>
                <a:cs typeface="+mn-cs"/>
              </a:rPr>
              <a:t>No-cliffs developer automation with Power Automate</a:t>
            </a:r>
          </a:p>
          <a:p>
            <a:endParaRPr lang="en-US" sz="1224" b="1" kern="1200">
              <a:solidFill>
                <a:schemeClr val="tx1"/>
              </a:solidFill>
              <a:effectLst/>
              <a:latin typeface="+mn-lt"/>
              <a:ea typeface="+mn-ea"/>
              <a:cs typeface="+mn-cs"/>
            </a:endParaRPr>
          </a:p>
          <a:p>
            <a:r>
              <a:rPr lang="en-US" sz="1224" b="1" kern="1200">
                <a:solidFill>
                  <a:schemeClr val="tx1"/>
                </a:solidFill>
                <a:effectLst/>
                <a:latin typeface="+mn-lt"/>
                <a:ea typeface="+mn-ea"/>
                <a:cs typeface="+mn-cs"/>
              </a:rPr>
              <a:t>SAP on Azure</a:t>
            </a:r>
            <a:endParaRPr lang="en-US" sz="1224" kern="1200">
              <a:solidFill>
                <a:schemeClr val="tx1"/>
              </a:solidFill>
              <a:effectLst/>
              <a:latin typeface="+mn-lt"/>
              <a:ea typeface="+mn-ea"/>
              <a:cs typeface="+mn-cs"/>
            </a:endParaRPr>
          </a:p>
          <a:p>
            <a:pPr lvl="0"/>
            <a:r>
              <a:rPr lang="en-US" sz="1224" b="0" kern="1200">
                <a:solidFill>
                  <a:schemeClr val="tx1"/>
                </a:solidFill>
                <a:effectLst/>
                <a:latin typeface="+mn-lt"/>
                <a:ea typeface="+mn-ea"/>
                <a:cs typeface="+mn-cs"/>
              </a:rPr>
              <a:t>Upgrade data and/or application estate</a:t>
            </a:r>
          </a:p>
          <a:p>
            <a:pPr lvl="0"/>
            <a:r>
              <a:rPr lang="en-US" sz="1224" b="0" kern="1200">
                <a:solidFill>
                  <a:schemeClr val="tx1"/>
                </a:solidFill>
                <a:effectLst/>
                <a:latin typeface="+mn-lt"/>
                <a:ea typeface="+mn-ea"/>
                <a:cs typeface="+mn-cs"/>
              </a:rPr>
              <a:t>Replace legacy apps and platforms with a better user focused experience</a:t>
            </a:r>
          </a:p>
          <a:p>
            <a:pPr lvl="0"/>
            <a:r>
              <a:rPr lang="en-US" sz="1224" b="0" kern="1200">
                <a:solidFill>
                  <a:schemeClr val="tx1"/>
                </a:solidFill>
                <a:effectLst/>
                <a:latin typeface="+mn-lt"/>
                <a:ea typeface="+mn-ea"/>
                <a:cs typeface="+mn-cs"/>
              </a:rPr>
              <a:t>Connect systems for seamless data integration</a:t>
            </a:r>
          </a:p>
          <a:p>
            <a:pPr lvl="0"/>
            <a:r>
              <a:rPr lang="en-US" sz="1224" b="0" kern="1200">
                <a:solidFill>
                  <a:schemeClr val="tx1"/>
                </a:solidFill>
                <a:effectLst/>
                <a:latin typeface="+mn-lt"/>
                <a:ea typeface="+mn-ea"/>
                <a:cs typeface="+mn-cs"/>
              </a:rPr>
              <a:t>Scale apps pre &amp; post migration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66F34-7226-4089-B640-D9100B9D7A08}"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19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lnSpc>
                <a:spcPct val="100000"/>
              </a:lnSpc>
              <a:spcAft>
                <a:spcPts val="0"/>
              </a:spcAft>
              <a:buFont typeface="Arial" panose="020B0604020202020204" pitchFamily="34" charset="0"/>
              <a:buNone/>
              <a:defRPr/>
            </a:pPr>
            <a:r>
              <a:rPr lang="en-US" sz="900">
                <a:latin typeface="Segoe UI" panose="020B0502040204020203" pitchFamily="34" charset="0"/>
                <a:cs typeface="Segoe UI" panose="020B0502040204020203" pitchFamily="34" charset="0"/>
              </a:rPr>
              <a:t>Insert Teams lingo here</a:t>
            </a:r>
          </a:p>
          <a:p>
            <a:pPr marL="0" indent="0" defTabSz="914400">
              <a:lnSpc>
                <a:spcPct val="100000"/>
              </a:lnSpc>
              <a:spcAft>
                <a:spcPts val="0"/>
              </a:spcAft>
              <a:buFont typeface="Arial" panose="020B0604020202020204" pitchFamily="34" charset="0"/>
              <a:buNone/>
              <a:defRPr/>
            </a:pPr>
            <a:endParaRPr lang="en-US" sz="900">
              <a:latin typeface="Segoe UI" panose="020B0502040204020203" pitchFamily="34" charset="0"/>
              <a:cs typeface="Segoe UI" panose="020B0502040204020203" pitchFamily="34" charset="0"/>
            </a:endParaRPr>
          </a:p>
          <a:p>
            <a:r>
              <a:rPr lang="en-US" sz="1224" b="1" kern="1200">
                <a:solidFill>
                  <a:schemeClr val="tx1"/>
                </a:solidFill>
                <a:effectLst/>
                <a:latin typeface="+mn-lt"/>
                <a:ea typeface="+mn-ea"/>
                <a:cs typeface="+mn-cs"/>
              </a:rPr>
              <a:t>Enable Secure Remote Work </a:t>
            </a:r>
            <a:r>
              <a:rPr lang="en-US" sz="1224" b="1" i="1" kern="1200">
                <a:solidFill>
                  <a:schemeClr val="tx1"/>
                </a:solidFill>
                <a:effectLst/>
                <a:latin typeface="+mn-lt"/>
                <a:ea typeface="+mn-ea"/>
                <a:cs typeface="+mn-cs"/>
              </a:rPr>
              <a:t>(Teams Meeting &amp; Calling, Security)</a:t>
            </a:r>
            <a:endParaRPr lang="en-US" sz="1224" kern="1200">
              <a:solidFill>
                <a:schemeClr val="tx1"/>
              </a:solidFill>
              <a:effectLst/>
              <a:latin typeface="+mn-lt"/>
              <a:ea typeface="+mn-ea"/>
              <a:cs typeface="+mn-cs"/>
            </a:endParaRPr>
          </a:p>
          <a:p>
            <a:r>
              <a:rPr lang="en-US" sz="1224" b="1" kern="1200">
                <a:solidFill>
                  <a:schemeClr val="tx1"/>
                </a:solidFill>
                <a:effectLst/>
                <a:latin typeface="+mn-lt"/>
                <a:ea typeface="+mn-ea"/>
                <a:cs typeface="+mn-cs"/>
              </a:rPr>
              <a:t> </a:t>
            </a:r>
            <a:endParaRPr lang="en-US" sz="1224" kern="1200">
              <a:solidFill>
                <a:schemeClr val="tx1"/>
              </a:solidFill>
              <a:effectLst/>
              <a:latin typeface="+mn-lt"/>
              <a:ea typeface="+mn-ea"/>
              <a:cs typeface="+mn-cs"/>
            </a:endParaRPr>
          </a:p>
          <a:p>
            <a:pPr lvl="0"/>
            <a:r>
              <a:rPr lang="en-US" sz="1224" kern="1200">
                <a:solidFill>
                  <a:schemeClr val="tx1"/>
                </a:solidFill>
                <a:effectLst/>
                <a:latin typeface="+mn-lt"/>
                <a:ea typeface="+mn-ea"/>
                <a:cs typeface="+mn-cs"/>
              </a:rPr>
              <a:t>Enable people to meet and collaborate at home, and keep them engaged </a:t>
            </a:r>
          </a:p>
          <a:p>
            <a:pPr lvl="0"/>
            <a:r>
              <a:rPr lang="en-US" sz="1224" kern="1200">
                <a:solidFill>
                  <a:schemeClr val="tx1"/>
                </a:solidFill>
                <a:effectLst/>
                <a:latin typeface="+mn-lt"/>
                <a:ea typeface="+mn-ea"/>
                <a:cs typeface="+mn-cs"/>
              </a:rPr>
              <a:t>Rapidly develop and make productivity applications available on any device</a:t>
            </a:r>
          </a:p>
          <a:p>
            <a:pPr lvl="0"/>
            <a:r>
              <a:rPr lang="en-US" sz="1224" kern="1200">
                <a:solidFill>
                  <a:schemeClr val="tx1"/>
                </a:solidFill>
                <a:effectLst/>
                <a:latin typeface="+mn-lt"/>
                <a:ea typeface="+mn-ea"/>
                <a:cs typeface="+mn-cs"/>
              </a:rPr>
              <a:t>Engage people with virtual events and communications</a:t>
            </a:r>
          </a:p>
          <a:p>
            <a:pPr lvl="0"/>
            <a:r>
              <a:rPr lang="en-US" sz="1224" kern="1200">
                <a:solidFill>
                  <a:schemeClr val="tx1"/>
                </a:solidFill>
                <a:effectLst/>
                <a:latin typeface="+mn-lt"/>
                <a:ea typeface="+mn-ea"/>
                <a:cs typeface="+mn-cs"/>
              </a:rPr>
              <a:t>Deliver the best virtual desktop experience</a:t>
            </a:r>
          </a:p>
          <a:p>
            <a:pPr lvl="0"/>
            <a:r>
              <a:rPr lang="en-US" sz="1224" kern="1200">
                <a:solidFill>
                  <a:schemeClr val="tx1"/>
                </a:solidFill>
                <a:effectLst/>
                <a:latin typeface="+mn-lt"/>
                <a:ea typeface="+mn-ea"/>
                <a:cs typeface="+mn-cs"/>
              </a:rPr>
              <a:t>Secure remote access to applications</a:t>
            </a:r>
          </a:p>
          <a:p>
            <a:pPr lvl="0"/>
            <a:r>
              <a:rPr lang="en-US" sz="1224" kern="1200">
                <a:solidFill>
                  <a:schemeClr val="tx1"/>
                </a:solidFill>
                <a:effectLst/>
                <a:latin typeface="+mn-lt"/>
                <a:ea typeface="+mn-ea"/>
                <a:cs typeface="+mn-cs"/>
              </a:rPr>
              <a:t>Secure managed and unmanaged devices</a:t>
            </a:r>
          </a:p>
          <a:p>
            <a:r>
              <a:rPr lang="en-US" sz="1224" b="1" kern="1200">
                <a:solidFill>
                  <a:schemeClr val="tx1"/>
                </a:solidFill>
                <a:effectLst/>
                <a:latin typeface="+mn-lt"/>
                <a:ea typeface="+mn-ea"/>
                <a:cs typeface="+mn-cs"/>
              </a:rPr>
              <a:t>Transform Organizational Productivity </a:t>
            </a:r>
            <a:endParaRPr lang="en-US" sz="1224" kern="1200">
              <a:solidFill>
                <a:schemeClr val="tx1"/>
              </a:solidFill>
              <a:effectLst/>
              <a:latin typeface="+mn-lt"/>
              <a:ea typeface="+mn-ea"/>
              <a:cs typeface="+mn-cs"/>
            </a:endParaRPr>
          </a:p>
          <a:p>
            <a:r>
              <a:rPr lang="en-US" sz="1224" b="1" i="1" kern="1200">
                <a:solidFill>
                  <a:schemeClr val="tx1"/>
                </a:solidFill>
                <a:effectLst/>
                <a:latin typeface="+mn-lt"/>
                <a:ea typeface="+mn-ea"/>
                <a:cs typeface="+mn-cs"/>
              </a:rPr>
              <a:t>(Teams Platform, Firstline Workers)</a:t>
            </a:r>
            <a:endParaRPr lang="en-US" sz="1224" kern="1200">
              <a:solidFill>
                <a:schemeClr val="tx1"/>
              </a:solidFill>
              <a:effectLst/>
              <a:latin typeface="+mn-lt"/>
              <a:ea typeface="+mn-ea"/>
              <a:cs typeface="+mn-cs"/>
            </a:endParaRPr>
          </a:p>
          <a:p>
            <a:r>
              <a:rPr lang="en-US" sz="1224" b="1" kern="1200">
                <a:solidFill>
                  <a:schemeClr val="tx1"/>
                </a:solidFill>
                <a:effectLst/>
                <a:latin typeface="+mn-lt"/>
                <a:ea typeface="+mn-ea"/>
                <a:cs typeface="+mn-cs"/>
              </a:rPr>
              <a:t> </a:t>
            </a:r>
            <a:endParaRPr lang="en-US" sz="1224" kern="1200">
              <a:solidFill>
                <a:schemeClr val="tx1"/>
              </a:solidFill>
              <a:effectLst/>
              <a:latin typeface="+mn-lt"/>
              <a:ea typeface="+mn-ea"/>
              <a:cs typeface="+mn-cs"/>
            </a:endParaRPr>
          </a:p>
          <a:p>
            <a:pPr lvl="0"/>
            <a:r>
              <a:rPr lang="en-US" sz="1224" b="1" kern="1200">
                <a:solidFill>
                  <a:schemeClr val="tx1"/>
                </a:solidFill>
                <a:effectLst/>
                <a:latin typeface="+mn-lt"/>
                <a:ea typeface="+mn-ea"/>
                <a:cs typeface="+mn-cs"/>
              </a:rPr>
              <a:t>Build a happier and more productive organization</a:t>
            </a:r>
            <a:endParaRPr lang="en-US" sz="1224" kern="1200">
              <a:solidFill>
                <a:schemeClr val="tx1"/>
              </a:solidFill>
              <a:effectLst/>
              <a:latin typeface="+mn-lt"/>
              <a:ea typeface="+mn-ea"/>
              <a:cs typeface="+mn-cs"/>
            </a:endParaRPr>
          </a:p>
          <a:p>
            <a:pPr lvl="0"/>
            <a:r>
              <a:rPr lang="en-US" sz="1224" i="1" kern="1200">
                <a:solidFill>
                  <a:schemeClr val="tx1"/>
                </a:solidFill>
                <a:effectLst/>
                <a:latin typeface="+mn-lt"/>
                <a:ea typeface="+mn-ea"/>
                <a:cs typeface="+mn-cs"/>
              </a:rPr>
              <a:t>Streamline business processes:</a:t>
            </a:r>
            <a:r>
              <a:rPr lang="en-US" sz="1224" kern="1200">
                <a:solidFill>
                  <a:schemeClr val="tx1"/>
                </a:solidFill>
                <a:effectLst/>
                <a:latin typeface="+mn-lt"/>
                <a:ea typeface="+mn-ea"/>
                <a:cs typeface="+mn-cs"/>
              </a:rPr>
              <a:t> </a:t>
            </a:r>
            <a:r>
              <a:rPr lang="en-US" sz="1224" b="1" kern="1200">
                <a:solidFill>
                  <a:schemeClr val="tx1"/>
                </a:solidFill>
                <a:effectLst/>
                <a:latin typeface="+mn-lt"/>
                <a:ea typeface="+mn-ea"/>
                <a:cs typeface="+mn-cs"/>
              </a:rPr>
              <a:t>Improve productivity</a:t>
            </a:r>
            <a:r>
              <a:rPr lang="en-US" sz="1224" kern="1200">
                <a:solidFill>
                  <a:schemeClr val="tx1"/>
                </a:solidFill>
                <a:effectLst/>
                <a:latin typeface="+mn-lt"/>
                <a:ea typeface="+mn-ea"/>
                <a:cs typeface="+mn-cs"/>
              </a:rPr>
              <a:t> by integrating apps and automating workflows across Office 365, with Microsoft Teams, the hub for teamwork</a:t>
            </a:r>
          </a:p>
          <a:p>
            <a:pPr lvl="0"/>
            <a:r>
              <a:rPr lang="en-US" sz="1224" i="1" kern="1200">
                <a:solidFill>
                  <a:schemeClr val="tx1"/>
                </a:solidFill>
                <a:effectLst/>
                <a:latin typeface="+mn-lt"/>
                <a:ea typeface="+mn-ea"/>
                <a:cs typeface="+mn-cs"/>
              </a:rPr>
              <a:t>Automate routine tasks:</a:t>
            </a:r>
            <a:r>
              <a:rPr lang="en-US" sz="1224" kern="1200">
                <a:solidFill>
                  <a:schemeClr val="tx1"/>
                </a:solidFill>
                <a:effectLst/>
                <a:latin typeface="+mn-lt"/>
                <a:ea typeface="+mn-ea"/>
                <a:cs typeface="+mn-cs"/>
              </a:rPr>
              <a:t> </a:t>
            </a:r>
            <a:r>
              <a:rPr lang="en-US" sz="1224" b="1" kern="1200">
                <a:solidFill>
                  <a:schemeClr val="tx1"/>
                </a:solidFill>
                <a:effectLst/>
                <a:latin typeface="+mn-lt"/>
                <a:ea typeface="+mn-ea"/>
                <a:cs typeface="+mn-cs"/>
              </a:rPr>
              <a:t>Reduce time</a:t>
            </a:r>
            <a:r>
              <a:rPr lang="en-US" sz="1224" kern="1200">
                <a:solidFill>
                  <a:schemeClr val="tx1"/>
                </a:solidFill>
                <a:effectLst/>
                <a:latin typeface="+mn-lt"/>
                <a:ea typeface="+mn-ea"/>
                <a:cs typeface="+mn-cs"/>
              </a:rPr>
              <a:t> </a:t>
            </a:r>
            <a:r>
              <a:rPr lang="en-US" sz="1224" b="1" kern="1200">
                <a:solidFill>
                  <a:schemeClr val="tx1"/>
                </a:solidFill>
                <a:effectLst/>
                <a:latin typeface="+mn-lt"/>
                <a:ea typeface="+mn-ea"/>
                <a:cs typeface="+mn-cs"/>
              </a:rPr>
              <a:t>and cost</a:t>
            </a:r>
            <a:r>
              <a:rPr lang="en-US" sz="1224" kern="1200">
                <a:solidFill>
                  <a:schemeClr val="tx1"/>
                </a:solidFill>
                <a:effectLst/>
                <a:latin typeface="+mn-lt"/>
                <a:ea typeface="+mn-ea"/>
                <a:cs typeface="+mn-cs"/>
              </a:rPr>
              <a:t> spent on rote tasks and automate routine business processes between your favorite apps like Excel, Outlook and SharePoint so that you can be more productive and happier</a:t>
            </a:r>
          </a:p>
          <a:p>
            <a:pPr marL="0" indent="0" defTabSz="914400">
              <a:lnSpc>
                <a:spcPct val="100000"/>
              </a:lnSpc>
              <a:spcAft>
                <a:spcPts val="0"/>
              </a:spcAft>
              <a:buFont typeface="Arial" panose="020B0604020202020204" pitchFamily="34" charset="0"/>
              <a:buNone/>
              <a:defRPr/>
            </a:pPr>
            <a:endParaRPr lang="en-US" sz="90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783B-A151-4920-A2C7-12BF0B3883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70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24" b="1" kern="1200" dirty="0">
                <a:solidFill>
                  <a:schemeClr val="tx1"/>
                </a:solidFill>
                <a:effectLst/>
                <a:latin typeface="+mn-lt"/>
                <a:ea typeface="+mn-ea"/>
                <a:cs typeface="+mn-cs"/>
              </a:rPr>
              <a:t>Build a Resilient Supply Chain</a:t>
            </a:r>
            <a:endParaRPr lang="en-US" sz="1224" kern="1200" dirty="0">
              <a:solidFill>
                <a:schemeClr val="tx1"/>
              </a:solidFill>
              <a:effectLst/>
              <a:latin typeface="+mn-lt"/>
              <a:ea typeface="+mn-ea"/>
              <a:cs typeface="+mn-cs"/>
            </a:endParaRPr>
          </a:p>
          <a:p>
            <a:pPr lvl="0"/>
            <a:r>
              <a:rPr lang="en-US" sz="1224" i="1" kern="1200" dirty="0">
                <a:solidFill>
                  <a:schemeClr val="tx1"/>
                </a:solidFill>
                <a:effectLst/>
                <a:latin typeface="+mn-lt"/>
                <a:ea typeface="+mn-ea"/>
                <a:cs typeface="+mn-cs"/>
              </a:rPr>
              <a:t>Workforce optimization:</a:t>
            </a:r>
            <a:r>
              <a:rPr lang="en-US" sz="1224" b="1" kern="1200" dirty="0">
                <a:solidFill>
                  <a:schemeClr val="tx1"/>
                </a:solidFill>
                <a:effectLst/>
                <a:latin typeface="+mn-lt"/>
                <a:ea typeface="+mn-ea"/>
                <a:cs typeface="+mn-cs"/>
              </a:rPr>
              <a:t> Enhance operations with intelligent tools and applications</a:t>
            </a:r>
            <a:r>
              <a:rPr lang="en-US" sz="1224" kern="1200" dirty="0">
                <a:solidFill>
                  <a:schemeClr val="tx1"/>
                </a:solidFill>
                <a:effectLst/>
                <a:latin typeface="+mn-lt"/>
                <a:ea typeface="+mn-ea"/>
                <a:cs typeface="+mn-cs"/>
              </a:rPr>
              <a:t> that improve and replace manual business processes </a:t>
            </a:r>
            <a:r>
              <a:rPr lang="en-US" sz="1224" i="1" kern="1200" dirty="0">
                <a:solidFill>
                  <a:schemeClr val="tx1"/>
                </a:solidFill>
                <a:effectLst/>
                <a:latin typeface="+mn-lt"/>
                <a:ea typeface="+mn-ea"/>
                <a:cs typeface="+mn-cs"/>
              </a:rPr>
              <a:t>(D365 Commerce, SCM, PowerApps, AI &amp; IOT, Guides, Remote Assist) (Business Central)</a:t>
            </a:r>
            <a:r>
              <a:rPr lang="en-US" sz="1224" b="1" i="1" kern="1200" dirty="0">
                <a:solidFill>
                  <a:schemeClr val="tx1"/>
                </a:solidFill>
                <a:effectLst/>
                <a:latin typeface="+mn-lt"/>
                <a:ea typeface="+mn-ea"/>
                <a:cs typeface="+mn-cs"/>
              </a:rPr>
              <a:t> </a:t>
            </a:r>
            <a:endParaRPr lang="en-US" sz="1224" kern="1200" dirty="0">
              <a:solidFill>
                <a:schemeClr val="tx1"/>
              </a:solidFill>
              <a:effectLst/>
              <a:latin typeface="+mn-lt"/>
              <a:ea typeface="+mn-ea"/>
              <a:cs typeface="+mn-cs"/>
            </a:endParaRPr>
          </a:p>
          <a:p>
            <a:pPr lvl="0"/>
            <a:r>
              <a:rPr lang="en-US" sz="1224" i="1" kern="1200" dirty="0">
                <a:solidFill>
                  <a:schemeClr val="tx1"/>
                </a:solidFill>
                <a:effectLst/>
                <a:latin typeface="+mn-lt"/>
                <a:ea typeface="+mn-ea"/>
                <a:cs typeface="+mn-cs"/>
              </a:rPr>
              <a:t>Enhance Supply Chain visibility:</a:t>
            </a:r>
            <a:r>
              <a:rPr lang="en-US" sz="1224" kern="1200" dirty="0">
                <a:solidFill>
                  <a:schemeClr val="tx1"/>
                </a:solidFill>
                <a:effectLst/>
                <a:latin typeface="+mn-lt"/>
                <a:ea typeface="+mn-ea"/>
                <a:cs typeface="+mn-cs"/>
              </a:rPr>
              <a:t> </a:t>
            </a:r>
            <a:r>
              <a:rPr lang="en-US" sz="1224" b="1" kern="1200" dirty="0">
                <a:solidFill>
                  <a:schemeClr val="tx1"/>
                </a:solidFill>
                <a:effectLst/>
                <a:latin typeface="+mn-lt"/>
                <a:ea typeface="+mn-ea"/>
                <a:cs typeface="+mn-cs"/>
              </a:rPr>
              <a:t>Improve end to end visibility of your supply chain</a:t>
            </a:r>
            <a:r>
              <a:rPr lang="en-US" sz="1224" kern="1200" dirty="0">
                <a:solidFill>
                  <a:schemeClr val="tx1"/>
                </a:solidFill>
                <a:effectLst/>
                <a:latin typeface="+mn-lt"/>
                <a:ea typeface="+mn-ea"/>
                <a:cs typeface="+mn-cs"/>
              </a:rPr>
              <a:t> and predict both upstream impact (suppliers) and downstream impact (customers) due to supply chain disruptions </a:t>
            </a:r>
            <a:r>
              <a:rPr lang="en-US" sz="1224" i="1" kern="1200" dirty="0">
                <a:solidFill>
                  <a:schemeClr val="tx1"/>
                </a:solidFill>
                <a:effectLst/>
                <a:latin typeface="+mn-lt"/>
                <a:ea typeface="+mn-ea"/>
                <a:cs typeface="+mn-cs"/>
              </a:rPr>
              <a:t>(D365 SCM, Commerce w/integrated out of the box Power BI dashboards) (Business Central)</a:t>
            </a:r>
            <a:endParaRPr lang="en-US" sz="1224" kern="1200" dirty="0">
              <a:solidFill>
                <a:schemeClr val="tx1"/>
              </a:solidFill>
              <a:effectLst/>
              <a:latin typeface="+mn-lt"/>
              <a:ea typeface="+mn-ea"/>
              <a:cs typeface="+mn-cs"/>
            </a:endParaRPr>
          </a:p>
          <a:p>
            <a:pPr lvl="0"/>
            <a:r>
              <a:rPr lang="en-US" sz="1224" b="1" kern="1200" dirty="0">
                <a:solidFill>
                  <a:schemeClr val="tx1"/>
                </a:solidFill>
                <a:effectLst/>
                <a:latin typeface="+mn-lt"/>
                <a:ea typeface="+mn-ea"/>
                <a:cs typeface="+mn-cs"/>
              </a:rPr>
              <a:t>Accelerate everyday business process with Dynamics 365</a:t>
            </a:r>
            <a:endParaRPr lang="en-US" sz="1224" kern="1200" dirty="0">
              <a:solidFill>
                <a:schemeClr val="tx1"/>
              </a:solidFill>
              <a:effectLst/>
              <a:latin typeface="+mn-lt"/>
              <a:ea typeface="+mn-ea"/>
              <a:cs typeface="+mn-cs"/>
            </a:endParaRPr>
          </a:p>
          <a:p>
            <a:pPr lvl="0"/>
            <a:r>
              <a:rPr lang="en-US" sz="1224" b="1" kern="1200" dirty="0">
                <a:solidFill>
                  <a:schemeClr val="tx1"/>
                </a:solidFill>
                <a:effectLst/>
                <a:latin typeface="+mn-lt"/>
                <a:ea typeface="+mn-ea"/>
                <a:cs typeface="+mn-cs"/>
              </a:rPr>
              <a:t>Optimize everyday tasks with intelligent automation: </a:t>
            </a:r>
            <a:r>
              <a:rPr lang="en-US" sz="1224" kern="1200" dirty="0">
                <a:solidFill>
                  <a:schemeClr val="tx1"/>
                </a:solidFill>
                <a:effectLst/>
                <a:latin typeface="+mn-lt"/>
                <a:ea typeface="+mn-ea"/>
                <a:cs typeface="+mn-cs"/>
              </a:rPr>
              <a:t>From dispatching field service technicians to invoice processing you can automate processes across the entire suite of Dynamics 365 solutions with Power Platform </a:t>
            </a:r>
            <a:r>
              <a:rPr lang="en-US" sz="1224" i="1" kern="1200" dirty="0">
                <a:solidFill>
                  <a:schemeClr val="tx1"/>
                </a:solidFill>
                <a:effectLst/>
                <a:latin typeface="+mn-lt"/>
                <a:ea typeface="+mn-ea"/>
                <a:cs typeface="+mn-cs"/>
              </a:rPr>
              <a:t>(Automate)3</a:t>
            </a:r>
            <a:endParaRPr lang="en-US" sz="1224"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3CF1F527-2799-445C-A08A-DBE727907D2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7/8/2020 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51386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sz="1200" kern="1200" dirty="0">
              <a:solidFill>
                <a:schemeClr val="tx1"/>
              </a:solidFill>
              <a:effectLst/>
              <a:latin typeface="Segoe UI"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3513B-B2D0-4CD6-A04A-7225AC80C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782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 include Secure Infra and/or Data &amp; AI </a:t>
            </a:r>
            <a:r>
              <a:rPr lang="en-US" dirty="0" err="1"/>
              <a:t>SSSPs</a:t>
            </a:r>
            <a:r>
              <a:rPr lang="en-US" dirty="0"/>
              <a:t> as appropriate depending on the area of customer interest.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7/8/2020 2:33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657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Data Insights Summit</a:t>
            </a: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7/8/2020 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Arial" pitchFamily="34" charset="0"/>
              </a:rPr>
              <a:pPr marL="0" marR="0" lvl="0" indent="0" algn="r" defTabSz="95046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Arial" pitchFamily="34" charset="0"/>
            </a:endParaRPr>
          </a:p>
        </p:txBody>
      </p:sp>
    </p:spTree>
    <p:extLst>
      <p:ext uri="{BB962C8B-B14F-4D97-AF65-F5344CB8AC3E}">
        <p14:creationId xmlns:p14="http://schemas.microsoft.com/office/powerpoint/2010/main" val="2584403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440958" y="0"/>
            <a:ext cx="6995517" cy="6994525"/>
          </a:xfrm>
          <a:prstGeom prst="rect">
            <a:avLst/>
          </a:prstGeom>
        </p:spPr>
      </p:pic>
    </p:spTree>
    <p:extLst>
      <p:ext uri="{BB962C8B-B14F-4D97-AF65-F5344CB8AC3E}">
        <p14:creationId xmlns:p14="http://schemas.microsoft.com/office/powerpoint/2010/main" val="3597721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480906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3537480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0746043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39057"/>
            <a:ext cx="4246604" cy="878959"/>
          </a:xfrm>
        </p:spPr>
        <p:txBody>
          <a:bodyPr anchor="t"/>
          <a:lstStyle>
            <a:lvl1pPr>
              <a:defRPr sz="2856"/>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8068250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209239635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60623501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72"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40531432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06144148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3821373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30737621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440958" y="0"/>
            <a:ext cx="6995517" cy="6994525"/>
          </a:xfrm>
          <a:prstGeom prst="rect">
            <a:avLst/>
          </a:prstGeom>
        </p:spPr>
      </p:pic>
    </p:spTree>
    <p:extLst>
      <p:ext uri="{BB962C8B-B14F-4D97-AF65-F5344CB8AC3E}">
        <p14:creationId xmlns:p14="http://schemas.microsoft.com/office/powerpoint/2010/main" val="3028768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7620233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850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0031099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1" y="2355795"/>
            <a:ext cx="3245833" cy="565091"/>
          </a:xfrm>
        </p:spPr>
        <p:txBody>
          <a:bodyPr anchor="t"/>
          <a:lstStyle>
            <a:lvl1pPr>
              <a:defRPr>
                <a:solidFill>
                  <a:schemeClr val="tx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441841" y="2355794"/>
            <a:ext cx="7400340" cy="439479"/>
          </a:xfrm>
        </p:spPr>
        <p:txBody>
          <a:bodyPr anchor="t"/>
          <a:lstStyle>
            <a:lvl1pPr marL="0" indent="0">
              <a:spcAft>
                <a:spcPts val="816"/>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441841" y="2059499"/>
            <a:ext cx="7400340"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61196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42043770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35012632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3657601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8963688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186765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4895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7323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1007237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solidFill>
                  <a:schemeClr val="tx1"/>
                </a:solidFill>
                <a:latin typeface="Consolas" panose="020B0609020204030204" pitchFamily="49" charset="0"/>
                <a:cs typeface="Consolas" panose="020B0609020204030204" pitchFamily="49" charset="0"/>
              </a:defRPr>
            </a:lvl1pPr>
            <a:lvl2pPr marL="353449" indent="0">
              <a:buNone/>
              <a:defRPr sz="2448">
                <a:solidFill>
                  <a:schemeClr val="tx1"/>
                </a:solidFill>
                <a:latin typeface="Consolas" panose="020B0609020204030204" pitchFamily="49" charset="0"/>
                <a:cs typeface="Consolas" panose="020B0609020204030204" pitchFamily="49" charset="0"/>
              </a:defRPr>
            </a:lvl2pPr>
            <a:lvl3pPr marL="596241" indent="0">
              <a:buNone/>
              <a:defRPr sz="2040">
                <a:solidFill>
                  <a:schemeClr val="tx1"/>
                </a:solidFill>
                <a:latin typeface="Consolas" panose="020B0609020204030204" pitchFamily="49" charset="0"/>
                <a:cs typeface="Consolas" panose="020B0609020204030204" pitchFamily="49" charset="0"/>
              </a:defRPr>
            </a:lvl3pPr>
            <a:lvl4pPr marL="830773" indent="0">
              <a:buNone/>
              <a:defRPr sz="1836">
                <a:solidFill>
                  <a:schemeClr val="tx1"/>
                </a:solidFill>
                <a:latin typeface="Consolas" panose="020B0609020204030204" pitchFamily="49" charset="0"/>
                <a:cs typeface="Consolas" panose="020B0609020204030204" pitchFamily="49" charset="0"/>
              </a:defRPr>
            </a:lvl4pPr>
            <a:lvl5pPr marL="1071912" indent="0">
              <a:buNone/>
              <a:defRPr sz="1836">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730813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15661013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2516216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1142098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54675457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0195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26694140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47547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788374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dirty="0"/>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700947" y="2900301"/>
            <a:ext cx="6994525" cy="1193925"/>
          </a:xfrm>
          <a:prstGeom prst="rect">
            <a:avLst/>
          </a:prstGeom>
        </p:spPr>
      </p:pic>
    </p:spTree>
    <p:extLst>
      <p:ext uri="{BB962C8B-B14F-4D97-AF65-F5344CB8AC3E}">
        <p14:creationId xmlns:p14="http://schemas.microsoft.com/office/powerpoint/2010/main" val="206340343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2" r:id="rId15"/>
    <p:sldLayoutId id="2147484053" r:id="rId16"/>
    <p:sldLayoutId id="2147484054" r:id="rId17"/>
    <p:sldLayoutId id="2147484055" r:id="rId18"/>
    <p:sldLayoutId id="2147484056" r:id="rId19"/>
    <p:sldLayoutId id="2147484057" r:id="rId20"/>
    <p:sldLayoutId id="2147484058" r:id="rId21"/>
    <p:sldLayoutId id="2147484059" r:id="rId22"/>
    <p:sldLayoutId id="2147484060" r:id="rId23"/>
    <p:sldLayoutId id="2147484061" r:id="rId24"/>
    <p:sldLayoutId id="2147484062" r:id="rId25"/>
    <p:sldLayoutId id="2147484063" r:id="rId26"/>
    <p:sldLayoutId id="2147484064" r:id="rId27"/>
    <p:sldLayoutId id="2147484065" r:id="rId28"/>
    <p:sldLayoutId id="2147484066" r:id="rId29"/>
    <p:sldLayoutId id="2147484067" r:id="rId30"/>
    <p:sldLayoutId id="2147484068" r:id="rId31"/>
    <p:sldLayoutId id="2147484069" r:id="rId32"/>
  </p:sldLayoutIdLst>
  <p:transition>
    <p:fade/>
  </p:transition>
  <p:hf sldNum="0" hdr="0" ftr="0" dt="0"/>
  <p:txStyles>
    <p:titleStyle>
      <a:lvl1pPr algn="l" defTabSz="951304" rtl="0" eaLnBrk="1" latinLnBrk="0" hangingPunct="1">
        <a:lnSpc>
          <a:spcPct val="100000"/>
        </a:lnSpc>
        <a:spcBef>
          <a:spcPct val="0"/>
        </a:spcBef>
        <a:buNone/>
        <a:defRPr lang="en-US" sz="3600"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hyperlink" Target="https://www.gartner.com/doc/reprints?id=1-1OC4M37Y&amp;ct=190730&amp;st=sb"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aka.ms/forresterLCAPwave2019" TargetMode="Externa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openxmlformats.org/officeDocument/2006/relationships/image" Target="../media/image33.png"/><Relationship Id="rId26" Type="http://schemas.openxmlformats.org/officeDocument/2006/relationships/image" Target="../media/image40.jpg"/><Relationship Id="rId3" Type="http://schemas.openxmlformats.org/officeDocument/2006/relationships/hyperlink" Target="https://customers.microsoft.com/en-us/story/virgin-atlantic-travel-and-transportation-power-apps" TargetMode="External"/><Relationship Id="rId21" Type="http://schemas.openxmlformats.org/officeDocument/2006/relationships/image" Target="../media/image35.png"/><Relationship Id="rId7" Type="http://schemas.openxmlformats.org/officeDocument/2006/relationships/hyperlink" Target="https://customers.microsoft.com/en-us/story/724264-louisiana-pacific-flow-manufacturing" TargetMode="External"/><Relationship Id="rId12" Type="http://schemas.openxmlformats.org/officeDocument/2006/relationships/image" Target="../media/image30.png"/><Relationship Id="rId17" Type="http://schemas.openxmlformats.org/officeDocument/2006/relationships/hyperlink" Target="https://customers.microsoft.com/en-us/story/belron-autoglass-consumer-goods-powerapps" TargetMode="External"/><Relationship Id="rId25" Type="http://schemas.openxmlformats.org/officeDocument/2006/relationships/image" Target="../media/image39.png"/><Relationship Id="rId2" Type="http://schemas.openxmlformats.org/officeDocument/2006/relationships/notesSlide" Target="../notesSlides/notesSlide11.xml"/><Relationship Id="rId16" Type="http://schemas.openxmlformats.org/officeDocument/2006/relationships/image" Target="../media/image32.png"/><Relationship Id="rId20" Type="http://schemas.openxmlformats.org/officeDocument/2006/relationships/image" Target="../media/image34.png"/><Relationship Id="rId29" Type="http://schemas.openxmlformats.org/officeDocument/2006/relationships/image" Target="../media/image43.jpeg"/><Relationship Id="rId1" Type="http://schemas.openxmlformats.org/officeDocument/2006/relationships/slideLayout" Target="../slideLayouts/slideLayout9.xml"/><Relationship Id="rId6" Type="http://schemas.openxmlformats.org/officeDocument/2006/relationships/image" Target="../media/image27.svg"/><Relationship Id="rId11" Type="http://schemas.openxmlformats.org/officeDocument/2006/relationships/image" Target="../media/image29.jpeg"/><Relationship Id="rId24" Type="http://schemas.openxmlformats.org/officeDocument/2006/relationships/image" Target="../media/image38.png"/><Relationship Id="rId5" Type="http://schemas.openxmlformats.org/officeDocument/2006/relationships/image" Target="../media/image26.png"/><Relationship Id="rId15" Type="http://schemas.openxmlformats.org/officeDocument/2006/relationships/hyperlink" Target="https://customers.microsoft.com/en-us/story/arriva-london-travel-transportation-powerapps" TargetMode="External"/><Relationship Id="rId23" Type="http://schemas.openxmlformats.org/officeDocument/2006/relationships/image" Target="../media/image37.png"/><Relationship Id="rId28" Type="http://schemas.openxmlformats.org/officeDocument/2006/relationships/image" Target="../media/image42.jpg"/><Relationship Id="rId10" Type="http://schemas.openxmlformats.org/officeDocument/2006/relationships/hyperlink" Target="https://customers.microsoft.com/en-us/story/heathrow-airport-travel-transportation-powerbi-azure" TargetMode="External"/><Relationship Id="rId19" Type="http://schemas.openxmlformats.org/officeDocument/2006/relationships/hyperlink" Target="https://customers.microsoft.com/en-us/story/drivetime-retail-consumer-goods-azure" TargetMode="External"/><Relationship Id="rId4" Type="http://schemas.openxmlformats.org/officeDocument/2006/relationships/image" Target="../media/image25.png"/><Relationship Id="rId9" Type="http://schemas.openxmlformats.org/officeDocument/2006/relationships/hyperlink" Target="https://customers.microsoft.com/en-us/story/gj-pepsi-consumer-goods-powerapps" TargetMode="External"/><Relationship Id="rId14" Type="http://schemas.openxmlformats.org/officeDocument/2006/relationships/hyperlink" Target="https://powerapps.microsoft.com/en-us/blog/americanredcross/" TargetMode="External"/><Relationship Id="rId22" Type="http://schemas.openxmlformats.org/officeDocument/2006/relationships/image" Target="../media/image36.png"/><Relationship Id="rId27"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54.tiff"/><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56.tiff"/><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58.tiff"/><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4.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5.xml"/><Relationship Id="rId4"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2208-E2B9-4996-AC25-372EB8A638F4}"/>
              </a:ext>
            </a:extLst>
          </p:cNvPr>
          <p:cNvSpPr>
            <a:spLocks noGrp="1"/>
          </p:cNvSpPr>
          <p:nvPr>
            <p:ph type="title"/>
          </p:nvPr>
        </p:nvSpPr>
        <p:spPr/>
        <p:txBody>
          <a:bodyPr/>
          <a:lstStyle/>
          <a:p>
            <a:r>
              <a:rPr lang="en-US" dirty="0"/>
              <a:t>Build Agile Business Processes</a:t>
            </a:r>
          </a:p>
        </p:txBody>
      </p:sp>
      <p:sp>
        <p:nvSpPr>
          <p:cNvPr id="3" name="Text Placeholder 2">
            <a:extLst>
              <a:ext uri="{FF2B5EF4-FFF2-40B4-BE49-F238E27FC236}">
                <a16:creationId xmlns:a16="http://schemas.microsoft.com/office/drawing/2014/main" id="{BC242D2B-9B05-4258-BC9C-3B609AA9B435}"/>
              </a:ext>
            </a:extLst>
          </p:cNvPr>
          <p:cNvSpPr>
            <a:spLocks noGrp="1"/>
          </p:cNvSpPr>
          <p:nvPr>
            <p:ph type="body" sz="quarter" idx="12"/>
          </p:nvPr>
        </p:nvSpPr>
        <p:spPr>
          <a:xfrm>
            <a:off x="593713" y="4041281"/>
            <a:ext cx="4248092" cy="690702"/>
          </a:xfrm>
        </p:spPr>
        <p:txBody>
          <a:bodyPr>
            <a:spAutoFit/>
          </a:bodyPr>
          <a:lstStyle/>
          <a:p>
            <a:r>
              <a:rPr lang="en-US" dirty="0"/>
              <a:t>Modernize, automate, and innovate faster</a:t>
            </a:r>
          </a:p>
        </p:txBody>
      </p:sp>
    </p:spTree>
    <p:extLst>
      <p:ext uri="{BB962C8B-B14F-4D97-AF65-F5344CB8AC3E}">
        <p14:creationId xmlns:p14="http://schemas.microsoft.com/office/powerpoint/2010/main" val="80091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EB1CF2-32CF-4569-A8BE-EE32C8A25DA7}"/>
              </a:ext>
            </a:extLst>
          </p:cNvPr>
          <p:cNvSpPr/>
          <p:nvPr/>
        </p:nvSpPr>
        <p:spPr bwMode="auto">
          <a:xfrm>
            <a:off x="6213474" y="5810865"/>
            <a:ext cx="6223001" cy="118366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18" name="Freeform: Shape 17">
            <a:extLst>
              <a:ext uri="{FF2B5EF4-FFF2-40B4-BE49-F238E27FC236}">
                <a16:creationId xmlns:a16="http://schemas.microsoft.com/office/drawing/2014/main" id="{E13FF0B6-0659-4C8B-AF6D-26DEE9650857}"/>
              </a:ext>
            </a:extLst>
          </p:cNvPr>
          <p:cNvSpPr/>
          <p:nvPr/>
        </p:nvSpPr>
        <p:spPr bwMode="auto">
          <a:xfrm>
            <a:off x="0" y="1765299"/>
            <a:ext cx="6858000" cy="5229225"/>
          </a:xfrm>
          <a:custGeom>
            <a:avLst/>
            <a:gdLst>
              <a:gd name="connsiteX0" fmla="*/ 0 w 6858000"/>
              <a:gd name="connsiteY0" fmla="*/ 0 h 5229225"/>
              <a:gd name="connsiteX1" fmla="*/ 6737309 w 6858000"/>
              <a:gd name="connsiteY1" fmla="*/ 0 h 5229225"/>
              <a:gd name="connsiteX2" fmla="*/ 6858000 w 6858000"/>
              <a:gd name="connsiteY2" fmla="*/ 120691 h 5229225"/>
              <a:gd name="connsiteX3" fmla="*/ 6858000 w 6858000"/>
              <a:gd name="connsiteY3" fmla="*/ 5229225 h 5229225"/>
              <a:gd name="connsiteX4" fmla="*/ 0 w 6858000"/>
              <a:gd name="connsiteY4" fmla="*/ 5229225 h 522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5229225">
                <a:moveTo>
                  <a:pt x="0" y="0"/>
                </a:moveTo>
                <a:lnTo>
                  <a:pt x="6737309" y="0"/>
                </a:lnTo>
                <a:cubicBezTo>
                  <a:pt x="6803965" y="0"/>
                  <a:pt x="6858000" y="54035"/>
                  <a:pt x="6858000" y="120691"/>
                </a:cubicBezTo>
                <a:lnTo>
                  <a:pt x="6858000" y="5229225"/>
                </a:lnTo>
                <a:lnTo>
                  <a:pt x="0" y="5229225"/>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7" name="Picture 6" descr="A close up of a sign&#10;&#10;Description automatically generated">
            <a:extLst>
              <a:ext uri="{FF2B5EF4-FFF2-40B4-BE49-F238E27FC236}">
                <a16:creationId xmlns:a16="http://schemas.microsoft.com/office/drawing/2014/main" id="{98F8EED2-9FA9-4A9A-BDDE-734E3E064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969" y="603245"/>
            <a:ext cx="3502650" cy="801206"/>
          </a:xfrm>
          <a:prstGeom prst="rect">
            <a:avLst/>
          </a:prstGeom>
        </p:spPr>
      </p:pic>
      <p:sp>
        <p:nvSpPr>
          <p:cNvPr id="2" name="Arrow: Bent 1">
            <a:extLst>
              <a:ext uri="{FF2B5EF4-FFF2-40B4-BE49-F238E27FC236}">
                <a16:creationId xmlns:a16="http://schemas.microsoft.com/office/drawing/2014/main" id="{221D85F2-66A5-4E79-A486-B411D2150C37}"/>
              </a:ext>
            </a:extLst>
          </p:cNvPr>
          <p:cNvSpPr/>
          <p:nvPr/>
        </p:nvSpPr>
        <p:spPr bwMode="auto">
          <a:xfrm flipH="1">
            <a:off x="-4" y="1676400"/>
            <a:ext cx="6762751" cy="2463800"/>
          </a:xfrm>
          <a:prstGeom prst="bentArrow">
            <a:avLst>
              <a:gd name="adj1" fmla="val 25000"/>
              <a:gd name="adj2" fmla="val 0"/>
              <a:gd name="adj3" fmla="val 25000"/>
              <a:gd name="adj4" fmla="val 5036"/>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Arrow: Bent 7">
            <a:extLst>
              <a:ext uri="{FF2B5EF4-FFF2-40B4-BE49-F238E27FC236}">
                <a16:creationId xmlns:a16="http://schemas.microsoft.com/office/drawing/2014/main" id="{0DD7186A-74B7-4072-A725-CF2DB8E48F12}"/>
              </a:ext>
            </a:extLst>
          </p:cNvPr>
          <p:cNvSpPr/>
          <p:nvPr/>
        </p:nvSpPr>
        <p:spPr bwMode="auto">
          <a:xfrm flipV="1">
            <a:off x="6762749" y="3924299"/>
            <a:ext cx="5673725" cy="2073377"/>
          </a:xfrm>
          <a:prstGeom prst="bentArrow">
            <a:avLst>
              <a:gd name="adj1" fmla="val 25000"/>
              <a:gd name="adj2" fmla="val 0"/>
              <a:gd name="adj3" fmla="val 25000"/>
              <a:gd name="adj4" fmla="val 3848"/>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7D54D9E8-8E1C-48C5-9FB1-6A7B45400A46}"/>
              </a:ext>
            </a:extLst>
          </p:cNvPr>
          <p:cNvGrpSpPr/>
          <p:nvPr/>
        </p:nvGrpSpPr>
        <p:grpSpPr>
          <a:xfrm>
            <a:off x="6946900" y="331015"/>
            <a:ext cx="5489575" cy="5568955"/>
            <a:chOff x="6946900" y="203195"/>
            <a:chExt cx="5489575" cy="5568955"/>
          </a:xfrm>
        </p:grpSpPr>
        <p:sp>
          <p:nvSpPr>
            <p:cNvPr id="5" name="Rectangle 4">
              <a:extLst>
                <a:ext uri="{FF2B5EF4-FFF2-40B4-BE49-F238E27FC236}">
                  <a16:creationId xmlns:a16="http://schemas.microsoft.com/office/drawing/2014/main" id="{46594AE2-462F-4921-BF78-894B6F8A50A7}"/>
                </a:ext>
              </a:extLst>
            </p:cNvPr>
            <p:cNvSpPr/>
            <p:nvPr/>
          </p:nvSpPr>
          <p:spPr bwMode="auto">
            <a:xfrm>
              <a:off x="6946900" y="203195"/>
              <a:ext cx="5489575" cy="5568955"/>
            </a:xfrm>
            <a:prstGeom prst="rect">
              <a:avLst/>
            </a:prstGeom>
            <a:solidFill>
              <a:schemeClr val="bg1"/>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11" name="Picture 2" descr="Magic Quadrant for Enterprise Low-Code Application Platforms">
              <a:extLst>
                <a:ext uri="{FF2B5EF4-FFF2-40B4-BE49-F238E27FC236}">
                  <a16:creationId xmlns:a16="http://schemas.microsoft.com/office/drawing/2014/main" id="{B5388D7F-006C-4D6E-9251-580ECF10F6C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60075" y="299472"/>
              <a:ext cx="5376400" cy="5376400"/>
            </a:xfrm>
            <a:prstGeom prst="rect">
              <a:avLst/>
            </a:prstGeom>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00B01E5D-FC05-40A1-AF08-016E5DEFBA2B}"/>
              </a:ext>
            </a:extLst>
          </p:cNvPr>
          <p:cNvSpPr/>
          <p:nvPr/>
        </p:nvSpPr>
        <p:spPr>
          <a:xfrm>
            <a:off x="593969" y="2066703"/>
            <a:ext cx="4417094" cy="3374385"/>
          </a:xfrm>
          <a:prstGeom prst="rect">
            <a:avLst/>
          </a:prstGeom>
        </p:spPr>
        <p:txBody>
          <a:bodyPr wrap="square" lIns="0" tIns="0" rIns="0" bIns="0">
            <a:spAutoFit/>
          </a:bodyPr>
          <a:lstStyle/>
          <a:p>
            <a:pPr defTabSz="931388">
              <a:spcBef>
                <a:spcPts val="1800"/>
              </a:spcBef>
              <a:defRPr/>
            </a:pPr>
            <a:r>
              <a:rPr lang="en-US" sz="2856" dirty="0">
                <a:solidFill>
                  <a:schemeClr val="bg1"/>
                </a:solidFill>
                <a:latin typeface="Segoe UI Semibold" panose="020B0702040204020203" pitchFamily="34" charset="0"/>
                <a:cs typeface="Segoe UI Semibold" panose="020B0702040204020203" pitchFamily="34" charset="0"/>
              </a:rPr>
              <a:t>August 2019</a:t>
            </a:r>
          </a:p>
          <a:p>
            <a:pPr defTabSz="931388">
              <a:spcBef>
                <a:spcPts val="1800"/>
              </a:spcBef>
              <a:defRPr/>
            </a:pPr>
            <a:r>
              <a:rPr lang="en-US" sz="4393" dirty="0">
                <a:solidFill>
                  <a:schemeClr val="bg1"/>
                </a:solidFill>
                <a:latin typeface="Segoe UI Light"/>
              </a:rPr>
              <a:t>A Leader in</a:t>
            </a:r>
            <a:br>
              <a:rPr lang="en-US" sz="4393" dirty="0">
                <a:solidFill>
                  <a:schemeClr val="bg1"/>
                </a:solidFill>
                <a:latin typeface="Segoe UI Light"/>
              </a:rPr>
            </a:br>
            <a:r>
              <a:rPr lang="en-US" sz="4393" dirty="0">
                <a:solidFill>
                  <a:schemeClr val="bg1"/>
                </a:solidFill>
                <a:latin typeface="Segoe UI Light"/>
              </a:rPr>
              <a:t>Enterprise Low-Code Application Platforms</a:t>
            </a:r>
            <a:r>
              <a:rPr lang="en-US" sz="2448" dirty="0">
                <a:solidFill>
                  <a:schemeClr val="bg1"/>
                </a:solidFill>
                <a:latin typeface="Segoe UI Light"/>
              </a:rPr>
              <a:t>*</a:t>
            </a:r>
            <a:endParaRPr lang="en-US" sz="4393" dirty="0">
              <a:solidFill>
                <a:schemeClr val="bg1"/>
              </a:solidFill>
              <a:latin typeface="Segoe UI Light"/>
            </a:endParaRPr>
          </a:p>
        </p:txBody>
      </p:sp>
      <p:sp>
        <p:nvSpPr>
          <p:cNvPr id="15" name="TextBox 14">
            <a:extLst>
              <a:ext uri="{FF2B5EF4-FFF2-40B4-BE49-F238E27FC236}">
                <a16:creationId xmlns:a16="http://schemas.microsoft.com/office/drawing/2014/main" id="{DD357F67-25A3-4102-BEBC-5F967D7FDABC}"/>
              </a:ext>
            </a:extLst>
          </p:cNvPr>
          <p:cNvSpPr txBox="1"/>
          <p:nvPr/>
        </p:nvSpPr>
        <p:spPr>
          <a:xfrm>
            <a:off x="582637" y="6185870"/>
            <a:ext cx="11026751" cy="627736"/>
          </a:xfrm>
          <a:prstGeom prst="rect">
            <a:avLst/>
          </a:prstGeom>
          <a:noFill/>
        </p:spPr>
        <p:txBody>
          <a:bodyPr wrap="square" lIns="0" tIns="0" rIns="0" bIns="0" rtlCol="0">
            <a:spAutoFit/>
          </a:bodyPr>
          <a:lstStyle/>
          <a:p>
            <a:pPr defTabSz="931509">
              <a:defRPr/>
            </a:pPr>
            <a:r>
              <a:rPr lang="en-US" sz="816" b="1" kern="0" dirty="0">
                <a:solidFill>
                  <a:schemeClr val="bg1"/>
                </a:solidFill>
                <a:latin typeface="Segoe UI"/>
              </a:rPr>
              <a:t>*Gartner “</a:t>
            </a:r>
            <a:r>
              <a:rPr lang="en-US" sz="816" b="1" kern="0" dirty="0">
                <a:solidFill>
                  <a:schemeClr val="accent3"/>
                </a:solidFill>
                <a:latin typeface="Segoe UI"/>
                <a:hlinkClick r:id="rId5">
                  <a:extLst>
                    <a:ext uri="{A12FA001-AC4F-418D-AE19-62706E023703}">
                      <ahyp:hlinkClr xmlns:ahyp="http://schemas.microsoft.com/office/drawing/2018/hyperlinkcolor" val="tx"/>
                    </a:ext>
                  </a:extLst>
                </a:hlinkClick>
              </a:rPr>
              <a:t>Magic Quadrant</a:t>
            </a:r>
            <a:r>
              <a:rPr lang="en-US" sz="816" b="1" kern="0" dirty="0">
                <a:solidFill>
                  <a:schemeClr val="bg1"/>
                </a:solidFill>
                <a:latin typeface="Segoe UI"/>
              </a:rPr>
              <a:t> for Enterprise Low-Code Application Platforms,” by Paul Vincent, </a:t>
            </a:r>
            <a:r>
              <a:rPr lang="en-US" sz="816" b="1" kern="0" dirty="0" err="1">
                <a:solidFill>
                  <a:schemeClr val="bg1"/>
                </a:solidFill>
                <a:latin typeface="Segoe UI"/>
              </a:rPr>
              <a:t>Kimihiko</a:t>
            </a:r>
            <a:r>
              <a:rPr lang="en-US" sz="816" b="1" kern="0" dirty="0">
                <a:solidFill>
                  <a:schemeClr val="bg1"/>
                </a:solidFill>
                <a:latin typeface="Segoe UI"/>
              </a:rPr>
              <a:t> </a:t>
            </a:r>
            <a:r>
              <a:rPr lang="en-US" sz="816" b="1" kern="0" dirty="0" err="1">
                <a:solidFill>
                  <a:schemeClr val="bg1"/>
                </a:solidFill>
                <a:latin typeface="Segoe UI"/>
              </a:rPr>
              <a:t>Iijima</a:t>
            </a:r>
            <a:r>
              <a:rPr lang="en-US" sz="816" b="1" kern="0" dirty="0">
                <a:solidFill>
                  <a:schemeClr val="bg1"/>
                </a:solidFill>
                <a:latin typeface="Segoe UI"/>
              </a:rPr>
              <a:t>, Mark Driver, Jason Wong, </a:t>
            </a:r>
            <a:r>
              <a:rPr lang="en-US" sz="816" b="1" kern="0" dirty="0" err="1">
                <a:solidFill>
                  <a:schemeClr val="bg1"/>
                </a:solidFill>
                <a:latin typeface="Segoe UI"/>
              </a:rPr>
              <a:t>Yefim</a:t>
            </a:r>
            <a:r>
              <a:rPr lang="en-US" sz="816" b="1" kern="0" dirty="0">
                <a:solidFill>
                  <a:schemeClr val="bg1"/>
                </a:solidFill>
                <a:latin typeface="Segoe UI"/>
              </a:rPr>
              <a:t> Natis, 08 August 2019</a:t>
            </a:r>
          </a:p>
          <a:p>
            <a:pPr defTabSz="932384">
              <a:spcAft>
                <a:spcPts val="204"/>
              </a:spcAft>
              <a:defRPr/>
            </a:pPr>
            <a:r>
              <a:rPr lang="en-US" sz="816" kern="0" dirty="0">
                <a:solidFill>
                  <a:schemeClr val="bg1"/>
                </a:solidFill>
                <a:latin typeface="Segoe UI"/>
              </a:rPr>
              <a:t>The above graphics were published by Gartner, Inc. as part of a larger research document and should be evaluated in the context of the entire document. The Gartner document is available upon request from Microsoft.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 </a:t>
            </a:r>
            <a:r>
              <a:rPr lang="en-US" sz="816" i="1" dirty="0">
                <a:solidFill>
                  <a:schemeClr val="bg1"/>
                </a:solidFill>
                <a:latin typeface="Graphik Web"/>
              </a:rPr>
              <a:t>GARTNER is a registered trademark and service mark of Gartner, Inc. and/or its affiliates in the U.S. and internationally and is used herein with permission. All rights reserved.</a:t>
            </a:r>
            <a:endParaRPr lang="en-US" sz="816" kern="0" dirty="0">
              <a:solidFill>
                <a:schemeClr val="bg1"/>
              </a:solidFill>
              <a:latin typeface="Segoe UI"/>
            </a:endParaRPr>
          </a:p>
        </p:txBody>
      </p:sp>
    </p:spTree>
    <p:extLst>
      <p:ext uri="{BB962C8B-B14F-4D97-AF65-F5344CB8AC3E}">
        <p14:creationId xmlns:p14="http://schemas.microsoft.com/office/powerpoint/2010/main" val="2577559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35" presetClass="path" presetSubtype="0" decel="100000" fill="hold" grpId="1" nodeType="withEffect">
                                  <p:stCondLst>
                                    <p:cond delay="150"/>
                                  </p:stCondLst>
                                  <p:childTnLst>
                                    <p:animMotion origin="layout" path="M -2.5E-6 3.7037E-6 L -0.0151 3.7037E-6 " pathEditMode="relative" rAng="0" ptsTypes="AA">
                                      <p:cBhvr>
                                        <p:cTn id="9" dur="750" spd="-100000" fill="hold"/>
                                        <p:tgtEl>
                                          <p:spTgt spid="14"/>
                                        </p:tgtEl>
                                        <p:attrNameLst>
                                          <p:attrName>ppt_x</p:attrName>
                                          <p:attrName>ppt_y</p:attrName>
                                        </p:attrNameLst>
                                      </p:cBhvr>
                                      <p:rCtr x="-755" y="0"/>
                                    </p:animMotion>
                                  </p:childTnLst>
                                </p:cTn>
                              </p:par>
                              <p:par>
                                <p:cTn id="10" presetID="10" presetClass="entr" presetSubtype="0" fill="hold" grpId="0" nodeType="withEffect">
                                  <p:stCondLst>
                                    <p:cond delay="15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35" presetClass="path" presetSubtype="0" decel="100000" fill="hold" grpId="1" nodeType="withEffect">
                                  <p:stCondLst>
                                    <p:cond delay="150"/>
                                  </p:stCondLst>
                                  <p:childTnLst>
                                    <p:animMotion origin="layout" path="M 4.375E-6 2.59259E-6 L -0.01511 2.59259E-6 " pathEditMode="relative" rAng="0" ptsTypes="AA">
                                      <p:cBhvr>
                                        <p:cTn id="14" dur="750" spd="-100000" fill="hold"/>
                                        <p:tgtEl>
                                          <p:spTgt spid="15"/>
                                        </p:tgtEl>
                                        <p:attrNameLst>
                                          <p:attrName>ppt_x</p:attrName>
                                          <p:attrName>ppt_y</p:attrName>
                                        </p:attrNameLst>
                                      </p:cBhvr>
                                      <p:rCtr x="-75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6F2F256B-C699-41A7-9246-CDF224E6E9F3}"/>
              </a:ext>
            </a:extLst>
          </p:cNvPr>
          <p:cNvSpPr txBox="1">
            <a:spLocks/>
          </p:cNvSpPr>
          <p:nvPr/>
        </p:nvSpPr>
        <p:spPr>
          <a:xfrm>
            <a:off x="550427" y="472619"/>
            <a:ext cx="6274899" cy="1661993"/>
          </a:xfrm>
          <a:prstGeom prst="rect">
            <a:avLst/>
          </a:prstGeom>
        </p:spPr>
        <p:txBody>
          <a:bodyPr lIns="0" tIns="0" rIns="0" bIns="0">
            <a:spAutoFit/>
          </a:bodyPr>
          <a:lstStyle>
            <a:lvl1pPr algn="l" defTabSz="951304" rtl="0" eaLnBrk="1" latinLnBrk="0" hangingPunct="1">
              <a:lnSpc>
                <a:spcPct val="100000"/>
              </a:lnSpc>
              <a:spcBef>
                <a:spcPct val="0"/>
              </a:spcBef>
              <a:buNone/>
              <a:defRPr lang="en-US" sz="3600" b="0" kern="1200" cap="none" spc="-51" baseline="0" dirty="0" smtClean="0">
                <a:ln w="3175">
                  <a:noFill/>
                </a:ln>
                <a:solidFill>
                  <a:schemeClr val="tx1"/>
                </a:solidFill>
                <a:effectLst/>
                <a:latin typeface="+mj-lt"/>
                <a:ea typeface="+mn-ea"/>
                <a:cs typeface="Segoe UI" pitchFamily="34" charset="0"/>
              </a:defRPr>
            </a:lvl1pPr>
          </a:lstStyle>
          <a:p>
            <a:r>
              <a:rPr lang="en-US" b="1" dirty="0">
                <a:solidFill>
                  <a:schemeClr val="tx2"/>
                </a:solidFill>
              </a:rPr>
              <a:t>Forrester names Microsoft a leader in low-code development platforms</a:t>
            </a:r>
            <a:endParaRPr lang="en-US" dirty="0">
              <a:solidFill>
                <a:schemeClr val="tx2"/>
              </a:solidFill>
            </a:endParaRPr>
          </a:p>
        </p:txBody>
      </p:sp>
      <p:sp>
        <p:nvSpPr>
          <p:cNvPr id="6" name="Rectangle 5">
            <a:extLst>
              <a:ext uri="{FF2B5EF4-FFF2-40B4-BE49-F238E27FC236}">
                <a16:creationId xmlns:a16="http://schemas.microsoft.com/office/drawing/2014/main" id="{5AF8D8E5-B4F3-42DE-92FF-61429CEAF32A}"/>
              </a:ext>
            </a:extLst>
          </p:cNvPr>
          <p:cNvSpPr/>
          <p:nvPr/>
        </p:nvSpPr>
        <p:spPr bwMode="auto">
          <a:xfrm>
            <a:off x="6213474" y="5810865"/>
            <a:ext cx="6223001" cy="118366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9" name="Freeform: Shape 8">
            <a:extLst>
              <a:ext uri="{FF2B5EF4-FFF2-40B4-BE49-F238E27FC236}">
                <a16:creationId xmlns:a16="http://schemas.microsoft.com/office/drawing/2014/main" id="{7BDD8FB3-27A9-47D1-BF1F-7C9F3D7A43B5}"/>
              </a:ext>
            </a:extLst>
          </p:cNvPr>
          <p:cNvSpPr/>
          <p:nvPr/>
        </p:nvSpPr>
        <p:spPr bwMode="auto">
          <a:xfrm>
            <a:off x="0" y="2452915"/>
            <a:ext cx="7503886" cy="4541610"/>
          </a:xfrm>
          <a:custGeom>
            <a:avLst/>
            <a:gdLst>
              <a:gd name="connsiteX0" fmla="*/ 0 w 6858000"/>
              <a:gd name="connsiteY0" fmla="*/ 0 h 5229225"/>
              <a:gd name="connsiteX1" fmla="*/ 6737309 w 6858000"/>
              <a:gd name="connsiteY1" fmla="*/ 0 h 5229225"/>
              <a:gd name="connsiteX2" fmla="*/ 6858000 w 6858000"/>
              <a:gd name="connsiteY2" fmla="*/ 120691 h 5229225"/>
              <a:gd name="connsiteX3" fmla="*/ 6858000 w 6858000"/>
              <a:gd name="connsiteY3" fmla="*/ 5229225 h 5229225"/>
              <a:gd name="connsiteX4" fmla="*/ 0 w 6858000"/>
              <a:gd name="connsiteY4" fmla="*/ 5229225 h 522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5229225">
                <a:moveTo>
                  <a:pt x="0" y="0"/>
                </a:moveTo>
                <a:lnTo>
                  <a:pt x="6737309" y="0"/>
                </a:lnTo>
                <a:cubicBezTo>
                  <a:pt x="6803965" y="0"/>
                  <a:pt x="6858000" y="54035"/>
                  <a:pt x="6858000" y="120691"/>
                </a:cubicBezTo>
                <a:lnTo>
                  <a:pt x="6858000" y="5229225"/>
                </a:lnTo>
                <a:lnTo>
                  <a:pt x="0" y="5229225"/>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11" name="Arrow: Bent 10">
            <a:extLst>
              <a:ext uri="{FF2B5EF4-FFF2-40B4-BE49-F238E27FC236}">
                <a16:creationId xmlns:a16="http://schemas.microsoft.com/office/drawing/2014/main" id="{5416B762-E26B-400A-9DB4-E1C90386387A}"/>
              </a:ext>
            </a:extLst>
          </p:cNvPr>
          <p:cNvSpPr/>
          <p:nvPr/>
        </p:nvSpPr>
        <p:spPr bwMode="auto">
          <a:xfrm flipH="1">
            <a:off x="-6" y="2365828"/>
            <a:ext cx="7399024" cy="1774371"/>
          </a:xfrm>
          <a:prstGeom prst="bentArrow">
            <a:avLst>
              <a:gd name="adj1" fmla="val 25000"/>
              <a:gd name="adj2" fmla="val 0"/>
              <a:gd name="adj3" fmla="val 25000"/>
              <a:gd name="adj4" fmla="val 5036"/>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Arrow: Bent 11">
            <a:extLst>
              <a:ext uri="{FF2B5EF4-FFF2-40B4-BE49-F238E27FC236}">
                <a16:creationId xmlns:a16="http://schemas.microsoft.com/office/drawing/2014/main" id="{CF6AB028-A35C-408B-9D99-9BE8D684C075}"/>
              </a:ext>
            </a:extLst>
          </p:cNvPr>
          <p:cNvSpPr/>
          <p:nvPr/>
        </p:nvSpPr>
        <p:spPr bwMode="auto">
          <a:xfrm flipV="1">
            <a:off x="7399020" y="3924297"/>
            <a:ext cx="5037454" cy="2073377"/>
          </a:xfrm>
          <a:prstGeom prst="bentArrow">
            <a:avLst>
              <a:gd name="adj1" fmla="val 25000"/>
              <a:gd name="adj2" fmla="val 0"/>
              <a:gd name="adj3" fmla="val 25000"/>
              <a:gd name="adj4" fmla="val 3848"/>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8A69C265-86F9-4A11-B5B4-592D62B5B92F}"/>
              </a:ext>
            </a:extLst>
          </p:cNvPr>
          <p:cNvSpPr/>
          <p:nvPr/>
        </p:nvSpPr>
        <p:spPr bwMode="auto">
          <a:xfrm>
            <a:off x="7590971" y="331015"/>
            <a:ext cx="4845504" cy="5568955"/>
          </a:xfrm>
          <a:prstGeom prst="rect">
            <a:avLst/>
          </a:prstGeom>
          <a:solidFill>
            <a:schemeClr val="bg1"/>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20" name="Text Placeholder 1">
            <a:extLst>
              <a:ext uri="{FF2B5EF4-FFF2-40B4-BE49-F238E27FC236}">
                <a16:creationId xmlns:a16="http://schemas.microsoft.com/office/drawing/2014/main" id="{2D083E43-849A-4947-9B5D-407645E8D338}"/>
              </a:ext>
            </a:extLst>
          </p:cNvPr>
          <p:cNvSpPr txBox="1">
            <a:spLocks/>
          </p:cNvSpPr>
          <p:nvPr/>
        </p:nvSpPr>
        <p:spPr>
          <a:xfrm>
            <a:off x="593968" y="3087518"/>
            <a:ext cx="6300545" cy="1538883"/>
          </a:xfrm>
          <a:prstGeom prst="rect">
            <a:avLst/>
          </a:prstGeom>
        </p:spPr>
        <p:txBody>
          <a:bodyPr wrap="square" lIns="0" tIns="0" rIns="0" bIns="0">
            <a:spAutoFit/>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buNone/>
            </a:pPr>
            <a:r>
              <a:rPr lang="en-US" sz="2000" dirty="0">
                <a:solidFill>
                  <a:schemeClr val="bg1"/>
                </a:solidFill>
              </a:rPr>
              <a:t>We are thrilled to announce that Forrester has recognized Microsoft as a leader in low-code development platforms in the 2019 Forrester Wave for Low-Code Development Platforms for Application Development and Delivery (AD&amp;D) Professionals</a:t>
            </a:r>
          </a:p>
        </p:txBody>
      </p:sp>
      <p:sp>
        <p:nvSpPr>
          <p:cNvPr id="21" name="Rectangle 20">
            <a:extLst>
              <a:ext uri="{FF2B5EF4-FFF2-40B4-BE49-F238E27FC236}">
                <a16:creationId xmlns:a16="http://schemas.microsoft.com/office/drawing/2014/main" id="{0DD68B4A-06A2-4948-A562-7F4F837A3823}"/>
              </a:ext>
            </a:extLst>
          </p:cNvPr>
          <p:cNvSpPr/>
          <p:nvPr/>
        </p:nvSpPr>
        <p:spPr>
          <a:xfrm>
            <a:off x="593968" y="6021067"/>
            <a:ext cx="3931397" cy="276999"/>
          </a:xfrm>
          <a:prstGeom prst="rect">
            <a:avLst/>
          </a:prstGeom>
        </p:spPr>
        <p:txBody>
          <a:bodyPr wrap="square" lIns="0" tIns="0" rIns="0" bIns="0">
            <a:spAutoFit/>
          </a:bodyPr>
          <a:lstStyle/>
          <a:p>
            <a:pPr defTabSz="932418">
              <a:defRPr/>
            </a:pPr>
            <a:r>
              <a:rPr lang="en-US" sz="1800" dirty="0">
                <a:solidFill>
                  <a:schemeClr val="accent3"/>
                </a:solidFill>
                <a:hlinkClick r:id="rId2">
                  <a:extLst>
                    <a:ext uri="{A12FA001-AC4F-418D-AE19-62706E023703}">
                      <ahyp:hlinkClr xmlns:ahyp="http://schemas.microsoft.com/office/drawing/2018/hyperlinkcolor" val="tx"/>
                    </a:ext>
                  </a:extLst>
                </a:hlinkClick>
              </a:rPr>
              <a:t>https://aka.ms/forresterLCAPwave2019</a:t>
            </a:r>
            <a:endParaRPr lang="en-US" sz="1800" dirty="0">
              <a:solidFill>
                <a:schemeClr val="accent3"/>
              </a:solidFill>
            </a:endParaRPr>
          </a:p>
        </p:txBody>
      </p:sp>
      <p:pic>
        <p:nvPicPr>
          <p:cNvPr id="22" name="Picture 21">
            <a:extLst>
              <a:ext uri="{FF2B5EF4-FFF2-40B4-BE49-F238E27FC236}">
                <a16:creationId xmlns:a16="http://schemas.microsoft.com/office/drawing/2014/main" id="{C8C70EBD-C47D-457C-BB3D-32E418705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956" y="427292"/>
            <a:ext cx="4736519" cy="5376400"/>
          </a:xfrm>
          <a:prstGeom prst="rect">
            <a:avLst/>
          </a:prstGeom>
          <a:effectLst/>
        </p:spPr>
      </p:pic>
    </p:spTree>
    <p:extLst>
      <p:ext uri="{BB962C8B-B14F-4D97-AF65-F5344CB8AC3E}">
        <p14:creationId xmlns:p14="http://schemas.microsoft.com/office/powerpoint/2010/main" val="37105150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F68E9F5-F31B-4828-81B3-D11A5598FD6E}"/>
              </a:ext>
            </a:extLst>
          </p:cNvPr>
          <p:cNvSpPr/>
          <p:nvPr/>
        </p:nvSpPr>
        <p:spPr bwMode="auto">
          <a:xfrm>
            <a:off x="6213474" y="5810865"/>
            <a:ext cx="6223001" cy="118366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19" name="Freeform: Shape 18">
            <a:extLst>
              <a:ext uri="{FF2B5EF4-FFF2-40B4-BE49-F238E27FC236}">
                <a16:creationId xmlns:a16="http://schemas.microsoft.com/office/drawing/2014/main" id="{D4495745-6E7F-42BC-A1CA-78CD6103D26D}"/>
              </a:ext>
            </a:extLst>
          </p:cNvPr>
          <p:cNvSpPr/>
          <p:nvPr/>
        </p:nvSpPr>
        <p:spPr bwMode="auto">
          <a:xfrm>
            <a:off x="-1" y="1765299"/>
            <a:ext cx="7266039" cy="5229225"/>
          </a:xfrm>
          <a:custGeom>
            <a:avLst/>
            <a:gdLst>
              <a:gd name="connsiteX0" fmla="*/ 0 w 6858000"/>
              <a:gd name="connsiteY0" fmla="*/ 0 h 5229225"/>
              <a:gd name="connsiteX1" fmla="*/ 6737309 w 6858000"/>
              <a:gd name="connsiteY1" fmla="*/ 0 h 5229225"/>
              <a:gd name="connsiteX2" fmla="*/ 6858000 w 6858000"/>
              <a:gd name="connsiteY2" fmla="*/ 120691 h 5229225"/>
              <a:gd name="connsiteX3" fmla="*/ 6858000 w 6858000"/>
              <a:gd name="connsiteY3" fmla="*/ 5229225 h 5229225"/>
              <a:gd name="connsiteX4" fmla="*/ 0 w 6858000"/>
              <a:gd name="connsiteY4" fmla="*/ 5229225 h 522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5229225">
                <a:moveTo>
                  <a:pt x="0" y="0"/>
                </a:moveTo>
                <a:lnTo>
                  <a:pt x="6737309" y="0"/>
                </a:lnTo>
                <a:cubicBezTo>
                  <a:pt x="6803965" y="0"/>
                  <a:pt x="6858000" y="54035"/>
                  <a:pt x="6858000" y="120691"/>
                </a:cubicBezTo>
                <a:lnTo>
                  <a:pt x="6858000" y="5229225"/>
                </a:lnTo>
                <a:lnTo>
                  <a:pt x="0" y="5229225"/>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20" name="Picture 19" descr="A close up of a sign&#10;&#10;Description automatically generated">
            <a:extLst>
              <a:ext uri="{FF2B5EF4-FFF2-40B4-BE49-F238E27FC236}">
                <a16:creationId xmlns:a16="http://schemas.microsoft.com/office/drawing/2014/main" id="{1C78DA08-2B26-4F5C-A928-F47D41556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969" y="603245"/>
            <a:ext cx="3502650" cy="801206"/>
          </a:xfrm>
          <a:prstGeom prst="rect">
            <a:avLst/>
          </a:prstGeom>
        </p:spPr>
      </p:pic>
      <p:sp>
        <p:nvSpPr>
          <p:cNvPr id="21" name="Arrow: Bent 20">
            <a:extLst>
              <a:ext uri="{FF2B5EF4-FFF2-40B4-BE49-F238E27FC236}">
                <a16:creationId xmlns:a16="http://schemas.microsoft.com/office/drawing/2014/main" id="{FF57D321-CAF8-4F36-B4E5-BC1CCABD297E}"/>
              </a:ext>
            </a:extLst>
          </p:cNvPr>
          <p:cNvSpPr/>
          <p:nvPr/>
        </p:nvSpPr>
        <p:spPr bwMode="auto">
          <a:xfrm flipH="1">
            <a:off x="-5" y="1676400"/>
            <a:ext cx="7167720" cy="2463800"/>
          </a:xfrm>
          <a:prstGeom prst="bentArrow">
            <a:avLst>
              <a:gd name="adj1" fmla="val 25000"/>
              <a:gd name="adj2" fmla="val 0"/>
              <a:gd name="adj3" fmla="val 25000"/>
              <a:gd name="adj4" fmla="val 5036"/>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Arrow: Bent 21">
            <a:extLst>
              <a:ext uri="{FF2B5EF4-FFF2-40B4-BE49-F238E27FC236}">
                <a16:creationId xmlns:a16="http://schemas.microsoft.com/office/drawing/2014/main" id="{4AEB20DA-C318-4391-B971-DE1C1F800147}"/>
              </a:ext>
            </a:extLst>
          </p:cNvPr>
          <p:cNvSpPr/>
          <p:nvPr/>
        </p:nvSpPr>
        <p:spPr bwMode="auto">
          <a:xfrm flipV="1">
            <a:off x="7167715" y="3924298"/>
            <a:ext cx="5268759" cy="2073377"/>
          </a:xfrm>
          <a:prstGeom prst="bentArrow">
            <a:avLst>
              <a:gd name="adj1" fmla="val 25000"/>
              <a:gd name="adj2" fmla="val 0"/>
              <a:gd name="adj3" fmla="val 25000"/>
              <a:gd name="adj4" fmla="val 3848"/>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821FBF46-8DB2-4BB5-A9EF-A4EBBCE46DDD}"/>
              </a:ext>
            </a:extLst>
          </p:cNvPr>
          <p:cNvSpPr/>
          <p:nvPr/>
        </p:nvSpPr>
        <p:spPr bwMode="auto">
          <a:xfrm>
            <a:off x="7354530" y="331015"/>
            <a:ext cx="5081946" cy="5568955"/>
          </a:xfrm>
          <a:prstGeom prst="rect">
            <a:avLst/>
          </a:prstGeom>
          <a:solidFill>
            <a:schemeClr val="bg1"/>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29" name="Rectangle 28">
            <a:extLst>
              <a:ext uri="{FF2B5EF4-FFF2-40B4-BE49-F238E27FC236}">
                <a16:creationId xmlns:a16="http://schemas.microsoft.com/office/drawing/2014/main" id="{0C75FBD9-F2D3-4F9F-AC1A-886A1A52533A}"/>
              </a:ext>
            </a:extLst>
          </p:cNvPr>
          <p:cNvSpPr/>
          <p:nvPr/>
        </p:nvSpPr>
        <p:spPr>
          <a:xfrm>
            <a:off x="593969" y="2066703"/>
            <a:ext cx="4417094" cy="2698367"/>
          </a:xfrm>
          <a:prstGeom prst="rect">
            <a:avLst/>
          </a:prstGeom>
        </p:spPr>
        <p:txBody>
          <a:bodyPr wrap="square" lIns="0" tIns="0" rIns="0" bIns="0">
            <a:spAutoFit/>
          </a:bodyPr>
          <a:lstStyle/>
          <a:p>
            <a:pPr defTabSz="931388">
              <a:spcBef>
                <a:spcPts val="1800"/>
              </a:spcBef>
              <a:defRPr/>
            </a:pPr>
            <a:r>
              <a:rPr lang="en-US" sz="2856" dirty="0">
                <a:solidFill>
                  <a:schemeClr val="bg1"/>
                </a:solidFill>
                <a:latin typeface="Segoe UI Semibold" panose="020B0702040204020203" pitchFamily="34" charset="0"/>
                <a:cs typeface="Segoe UI Semibold" panose="020B0702040204020203" pitchFamily="34" charset="0"/>
              </a:rPr>
              <a:t>February 2019</a:t>
            </a:r>
          </a:p>
          <a:p>
            <a:pPr defTabSz="931388">
              <a:spcBef>
                <a:spcPts val="1800"/>
              </a:spcBef>
              <a:defRPr/>
            </a:pPr>
            <a:r>
              <a:rPr lang="en-US" sz="4393" dirty="0">
                <a:solidFill>
                  <a:schemeClr val="bg1"/>
                </a:solidFill>
                <a:latin typeface="Segoe UI Light"/>
              </a:rPr>
              <a:t>A Leader in</a:t>
            </a:r>
            <a:br>
              <a:rPr lang="en-US" sz="4393" dirty="0">
                <a:solidFill>
                  <a:schemeClr val="bg1"/>
                </a:solidFill>
                <a:latin typeface="Segoe UI Light"/>
              </a:rPr>
            </a:br>
            <a:r>
              <a:rPr lang="en-US" sz="4393" dirty="0">
                <a:solidFill>
                  <a:schemeClr val="bg1"/>
                </a:solidFill>
                <a:latin typeface="Segoe UI Light"/>
              </a:rPr>
              <a:t>Analytics &amp; BI Platforms</a:t>
            </a:r>
            <a:r>
              <a:rPr lang="en-US" sz="2448" dirty="0">
                <a:solidFill>
                  <a:schemeClr val="bg1"/>
                </a:solidFill>
                <a:latin typeface="Segoe UI Light"/>
              </a:rPr>
              <a:t>*</a:t>
            </a:r>
            <a:endParaRPr lang="en-US" sz="4393" dirty="0">
              <a:solidFill>
                <a:schemeClr val="bg1"/>
              </a:solidFill>
              <a:latin typeface="Segoe UI Light"/>
            </a:endParaRPr>
          </a:p>
        </p:txBody>
      </p:sp>
      <p:sp>
        <p:nvSpPr>
          <p:cNvPr id="32" name="TextBox 31">
            <a:extLst>
              <a:ext uri="{FF2B5EF4-FFF2-40B4-BE49-F238E27FC236}">
                <a16:creationId xmlns:a16="http://schemas.microsoft.com/office/drawing/2014/main" id="{3BECDF12-DA43-4971-9733-839705E7B313}"/>
              </a:ext>
            </a:extLst>
          </p:cNvPr>
          <p:cNvSpPr txBox="1"/>
          <p:nvPr/>
        </p:nvSpPr>
        <p:spPr>
          <a:xfrm>
            <a:off x="582637" y="6185870"/>
            <a:ext cx="11026751" cy="627736"/>
          </a:xfrm>
          <a:prstGeom prst="rect">
            <a:avLst/>
          </a:prstGeom>
          <a:noFill/>
        </p:spPr>
        <p:txBody>
          <a:bodyPr wrap="square" lIns="0" tIns="0" rIns="0" bIns="0" rtlCol="0">
            <a:spAutoFit/>
          </a:bodyPr>
          <a:lstStyle/>
          <a:p>
            <a:pPr defTabSz="931509">
              <a:defRPr/>
            </a:pPr>
            <a:r>
              <a:rPr lang="en-US" sz="816" b="1" kern="0" dirty="0">
                <a:solidFill>
                  <a:schemeClr val="bg1"/>
                </a:solidFill>
                <a:latin typeface="Segoe UI"/>
              </a:rPr>
              <a:t>*Gartner “Magic Quadrant for Analytics and Business Intelligence Platforms,” by Cindi Howson, James Richardson, Rita </a:t>
            </a:r>
            <a:r>
              <a:rPr lang="en-US" sz="816" b="1" kern="0" dirty="0" err="1">
                <a:solidFill>
                  <a:schemeClr val="bg1"/>
                </a:solidFill>
                <a:latin typeface="Segoe UI"/>
              </a:rPr>
              <a:t>Sallam</a:t>
            </a:r>
            <a:r>
              <a:rPr lang="en-US" sz="816" b="1" kern="0" dirty="0">
                <a:solidFill>
                  <a:schemeClr val="bg1"/>
                </a:solidFill>
                <a:latin typeface="Segoe UI"/>
              </a:rPr>
              <a:t>, Austin </a:t>
            </a:r>
            <a:r>
              <a:rPr lang="en-US" sz="816" b="1" kern="0" dirty="0" err="1">
                <a:solidFill>
                  <a:schemeClr val="bg1"/>
                </a:solidFill>
                <a:latin typeface="Segoe UI"/>
              </a:rPr>
              <a:t>Kronz</a:t>
            </a:r>
            <a:r>
              <a:rPr lang="en-US" sz="816" b="1" kern="0" dirty="0">
                <a:solidFill>
                  <a:schemeClr val="bg1"/>
                </a:solidFill>
                <a:latin typeface="Segoe UI"/>
              </a:rPr>
              <a:t>, 11 February 2019</a:t>
            </a:r>
          </a:p>
          <a:p>
            <a:pPr defTabSz="932384">
              <a:spcAft>
                <a:spcPts val="204"/>
              </a:spcAft>
              <a:defRPr/>
            </a:pPr>
            <a:r>
              <a:rPr lang="en-US" sz="816" kern="0" dirty="0">
                <a:solidFill>
                  <a:schemeClr val="bg1"/>
                </a:solidFill>
                <a:latin typeface="Segoe UI"/>
              </a:rPr>
              <a:t>The above graphics were published by Gartner, Inc. as part of a larger research document and should be evaluated in the context of the entire document. The Gartner document is available upon request from Microsoft.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 </a:t>
            </a:r>
            <a:r>
              <a:rPr lang="en-US" sz="816" i="1" dirty="0">
                <a:solidFill>
                  <a:schemeClr val="bg1"/>
                </a:solidFill>
                <a:latin typeface="Graphik Web"/>
              </a:rPr>
              <a:t>GARTNER is a registered trademark and service mark of Gartner, Inc. and/or its affiliates in the U.S. and internationally and is used herein with permission. All rights reserved.</a:t>
            </a:r>
            <a:endParaRPr lang="en-US" sz="816" kern="0" dirty="0">
              <a:solidFill>
                <a:schemeClr val="bg1"/>
              </a:solidFill>
              <a:latin typeface="Segoe UI"/>
            </a:endParaRPr>
          </a:p>
        </p:txBody>
      </p:sp>
      <p:pic>
        <p:nvPicPr>
          <p:cNvPr id="33" name="Picture 32" descr="A screenshot of a cell phone&#10;&#10;Description automatically generated">
            <a:extLst>
              <a:ext uri="{FF2B5EF4-FFF2-40B4-BE49-F238E27FC236}">
                <a16:creationId xmlns:a16="http://schemas.microsoft.com/office/drawing/2014/main" id="{F2AD1111-7B5F-417B-89BF-13DB368D2F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58" r="3363"/>
          <a:stretch/>
        </p:blipFill>
        <p:spPr>
          <a:xfrm>
            <a:off x="7483907" y="427292"/>
            <a:ext cx="4952568" cy="5376400"/>
          </a:xfrm>
          <a:prstGeom prst="rect">
            <a:avLst/>
          </a:prstGeom>
          <a:effectLst/>
        </p:spPr>
      </p:pic>
    </p:spTree>
    <p:extLst>
      <p:ext uri="{BB962C8B-B14F-4D97-AF65-F5344CB8AC3E}">
        <p14:creationId xmlns:p14="http://schemas.microsoft.com/office/powerpoint/2010/main" val="1532761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35" presetClass="path" presetSubtype="0" decel="100000" fill="hold" grpId="1" nodeType="withEffect">
                                  <p:stCondLst>
                                    <p:cond delay="150"/>
                                  </p:stCondLst>
                                  <p:childTnLst>
                                    <p:animMotion origin="layout" path="M -2.5E-6 3.7037E-6 L -0.0151 3.7037E-6 " pathEditMode="relative" rAng="0" ptsTypes="AA">
                                      <p:cBhvr>
                                        <p:cTn id="9" dur="750" spd="-100000" fill="hold"/>
                                        <p:tgtEl>
                                          <p:spTgt spid="29"/>
                                        </p:tgtEl>
                                        <p:attrNameLst>
                                          <p:attrName>ppt_x</p:attrName>
                                          <p:attrName>ppt_y</p:attrName>
                                        </p:attrNameLst>
                                      </p:cBhvr>
                                      <p:rCtr x="-755" y="0"/>
                                    </p:animMotion>
                                  </p:childTnLst>
                                </p:cTn>
                              </p:par>
                              <p:par>
                                <p:cTn id="10" presetID="10" presetClass="entr" presetSubtype="0" fill="hold" grpId="0" nodeType="withEffect">
                                  <p:stCondLst>
                                    <p:cond delay="15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35" presetClass="path" presetSubtype="0" decel="100000" fill="hold" grpId="1" nodeType="withEffect">
                                  <p:stCondLst>
                                    <p:cond delay="150"/>
                                  </p:stCondLst>
                                  <p:childTnLst>
                                    <p:animMotion origin="layout" path="M 4.375E-6 2.59259E-6 L -0.01511 2.59259E-6 " pathEditMode="relative" rAng="0" ptsTypes="AA">
                                      <p:cBhvr>
                                        <p:cTn id="14" dur="750" spd="-100000" fill="hold"/>
                                        <p:tgtEl>
                                          <p:spTgt spid="32"/>
                                        </p:tgtEl>
                                        <p:attrNameLst>
                                          <p:attrName>ppt_x</p:attrName>
                                          <p:attrName>ppt_y</p:attrName>
                                        </p:attrNameLst>
                                      </p:cBhvr>
                                      <p:rCtr x="-75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2" grpId="0"/>
      <p:bldP spid="3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A06D27AF-821A-4A0B-A33A-25D83F3D0CF3}"/>
              </a:ext>
            </a:extLst>
          </p:cNvPr>
          <p:cNvSpPr/>
          <p:nvPr/>
        </p:nvSpPr>
        <p:spPr bwMode="auto">
          <a:xfrm>
            <a:off x="8891587" y="-719235"/>
            <a:ext cx="4318780" cy="4318778"/>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29" name="Rectangle 28">
            <a:extLst>
              <a:ext uri="{FF2B5EF4-FFF2-40B4-BE49-F238E27FC236}">
                <a16:creationId xmlns:a16="http://schemas.microsoft.com/office/drawing/2014/main" id="{08979433-50D5-45B2-A0B8-CAB7AA61C2A2}"/>
              </a:ext>
            </a:extLst>
          </p:cNvPr>
          <p:cNvSpPr/>
          <p:nvPr/>
        </p:nvSpPr>
        <p:spPr bwMode="auto">
          <a:xfrm flipH="1">
            <a:off x="2470149" y="4615128"/>
            <a:ext cx="9965443" cy="237939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764" err="1">
              <a:solidFill>
                <a:srgbClr val="FFFFFF"/>
              </a:solidFill>
              <a:latin typeface="Segoe UI"/>
            </a:endParaRPr>
          </a:p>
        </p:txBody>
      </p:sp>
      <p:sp>
        <p:nvSpPr>
          <p:cNvPr id="8" name="Arc 7">
            <a:extLst>
              <a:ext uri="{FF2B5EF4-FFF2-40B4-BE49-F238E27FC236}">
                <a16:creationId xmlns:a16="http://schemas.microsoft.com/office/drawing/2014/main" id="{902A4851-C609-49A4-AD14-E6FFB5AB8BD3}"/>
              </a:ext>
            </a:extLst>
          </p:cNvPr>
          <p:cNvSpPr>
            <a:spLocks noChangeAspect="1"/>
          </p:cNvSpPr>
          <p:nvPr/>
        </p:nvSpPr>
        <p:spPr bwMode="auto">
          <a:xfrm>
            <a:off x="-1381919" y="2055506"/>
            <a:ext cx="5462894" cy="5462894"/>
          </a:xfrm>
          <a:prstGeom prst="arc">
            <a:avLst>
              <a:gd name="adj1" fmla="val 14407873"/>
              <a:gd name="adj2" fmla="val 21238491"/>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0F9FD0D5-7161-4E8B-B841-BCD188FDD77D}"/>
              </a:ext>
            </a:extLst>
          </p:cNvPr>
          <p:cNvCxnSpPr/>
          <p:nvPr/>
        </p:nvCxnSpPr>
        <p:spPr>
          <a:xfrm>
            <a:off x="4065588" y="4495800"/>
            <a:ext cx="8370887" cy="0"/>
          </a:xfrm>
          <a:prstGeom prst="lin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5" name="Arc 34">
            <a:extLst>
              <a:ext uri="{FF2B5EF4-FFF2-40B4-BE49-F238E27FC236}">
                <a16:creationId xmlns:a16="http://schemas.microsoft.com/office/drawing/2014/main" id="{B257A0E7-0BF4-40DD-96AE-0244F3544C48}"/>
              </a:ext>
            </a:extLst>
          </p:cNvPr>
          <p:cNvSpPr>
            <a:spLocks noChangeAspect="1"/>
          </p:cNvSpPr>
          <p:nvPr/>
        </p:nvSpPr>
        <p:spPr bwMode="auto">
          <a:xfrm>
            <a:off x="-1381919" y="2055506"/>
            <a:ext cx="5462894" cy="5462894"/>
          </a:xfrm>
          <a:prstGeom prst="arc">
            <a:avLst>
              <a:gd name="adj1" fmla="val 21357805"/>
              <a:gd name="adj2" fmla="val 3623251"/>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28" name="Picture 27" descr="A person sitting at a table&#10;&#10;Description generated with very high confidence">
            <a:extLst>
              <a:ext uri="{FF2B5EF4-FFF2-40B4-BE49-F238E27FC236}">
                <a16:creationId xmlns:a16="http://schemas.microsoft.com/office/drawing/2014/main" id="{F038E77D-B31C-4477-8C58-8AE563101782}"/>
              </a:ext>
            </a:extLst>
          </p:cNvPr>
          <p:cNvPicPr>
            <a:picLocks noChangeAspect="1"/>
          </p:cNvPicPr>
          <p:nvPr/>
        </p:nvPicPr>
        <p:blipFill rotWithShape="1">
          <a:blip r:embed="rId2">
            <a:extLst>
              <a:ext uri="{28A0092B-C50C-407E-A947-70E740481C1C}">
                <a14:useLocalDpi xmlns:a14="http://schemas.microsoft.com/office/drawing/2010/main"/>
              </a:ext>
            </a:extLst>
          </a:blip>
          <a:srcRect l="25307" t="19520" r="44047" b="34534"/>
          <a:stretch/>
        </p:blipFill>
        <p:spPr>
          <a:xfrm>
            <a:off x="-1259188" y="2178237"/>
            <a:ext cx="5217432" cy="5217432"/>
          </a:xfrm>
          <a:prstGeom prst="ellipse">
            <a:avLst/>
          </a:prstGeom>
        </p:spPr>
      </p:pic>
      <p:sp>
        <p:nvSpPr>
          <p:cNvPr id="13" name="Title 12">
            <a:extLst>
              <a:ext uri="{FF2B5EF4-FFF2-40B4-BE49-F238E27FC236}">
                <a16:creationId xmlns:a16="http://schemas.microsoft.com/office/drawing/2014/main" id="{42568F52-2E50-444F-81A2-8D684B31AE2A}"/>
              </a:ext>
            </a:extLst>
          </p:cNvPr>
          <p:cNvSpPr>
            <a:spLocks noGrp="1"/>
          </p:cNvSpPr>
          <p:nvPr>
            <p:ph type="title" idx="4294967295"/>
          </p:nvPr>
        </p:nvSpPr>
        <p:spPr>
          <a:xfrm>
            <a:off x="428624" y="339276"/>
            <a:ext cx="5641975" cy="984250"/>
          </a:xfrm>
        </p:spPr>
        <p:txBody>
          <a:bodyPr/>
          <a:lstStyle/>
          <a:p>
            <a:r>
              <a:rPr lang="en-US" sz="3200" dirty="0"/>
              <a:t>Total Economic Impact (TEI) of </a:t>
            </a:r>
            <a:br>
              <a:rPr lang="en-US" sz="3200" dirty="0"/>
            </a:br>
            <a:r>
              <a:rPr lang="en-US" sz="3200" dirty="0"/>
              <a:t>PowerApps and Microsoft Flow </a:t>
            </a:r>
            <a:endParaRPr lang="en-GB" sz="3200" dirty="0"/>
          </a:p>
        </p:txBody>
      </p:sp>
      <p:pic>
        <p:nvPicPr>
          <p:cNvPr id="38" name="Picture 37" descr="A person smiling for the camera&#10;&#10;Description generated with very high confidence">
            <a:extLst>
              <a:ext uri="{FF2B5EF4-FFF2-40B4-BE49-F238E27FC236}">
                <a16:creationId xmlns:a16="http://schemas.microsoft.com/office/drawing/2014/main" id="{8DE64891-C163-4111-83D1-404EDF7F2D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227" t="8105" r="30510"/>
          <a:stretch/>
        </p:blipFill>
        <p:spPr>
          <a:xfrm>
            <a:off x="8993868" y="-616954"/>
            <a:ext cx="4114217" cy="4114216"/>
          </a:xfrm>
          <a:prstGeom prst="ellipse">
            <a:avLst/>
          </a:prstGeom>
        </p:spPr>
      </p:pic>
      <p:grpSp>
        <p:nvGrpSpPr>
          <p:cNvPr id="67" name="Group 66">
            <a:extLst>
              <a:ext uri="{FF2B5EF4-FFF2-40B4-BE49-F238E27FC236}">
                <a16:creationId xmlns:a16="http://schemas.microsoft.com/office/drawing/2014/main" id="{DA93A6C1-5B3E-4F5F-8FB8-EFEBC734DF20}"/>
              </a:ext>
            </a:extLst>
          </p:cNvPr>
          <p:cNvGrpSpPr/>
          <p:nvPr/>
        </p:nvGrpSpPr>
        <p:grpSpPr>
          <a:xfrm>
            <a:off x="4367476" y="4858280"/>
            <a:ext cx="7374582" cy="1613692"/>
            <a:chOff x="4367476" y="4997980"/>
            <a:chExt cx="7374582" cy="1613692"/>
          </a:xfrm>
        </p:grpSpPr>
        <p:sp>
          <p:nvSpPr>
            <p:cNvPr id="31" name="Rectangle 30">
              <a:extLst>
                <a:ext uri="{FF2B5EF4-FFF2-40B4-BE49-F238E27FC236}">
                  <a16:creationId xmlns:a16="http://schemas.microsoft.com/office/drawing/2014/main" id="{53770298-B5DA-4792-B590-1D6316A82F84}"/>
                </a:ext>
              </a:extLst>
            </p:cNvPr>
            <p:cNvSpPr/>
            <p:nvPr/>
          </p:nvSpPr>
          <p:spPr>
            <a:xfrm>
              <a:off x="4367476" y="5076514"/>
              <a:ext cx="2241568" cy="1456624"/>
            </a:xfrm>
            <a:prstGeom prst="rect">
              <a:avLst/>
            </a:prstGeom>
            <a:noFill/>
          </p:spPr>
          <p:txBody>
            <a:bodyPr wrap="square" lIns="91427" rtlCol="0" anchor="t">
              <a:noAutofit/>
            </a:bodyPr>
            <a:lstStyle/>
            <a:p>
              <a:pPr defTabSz="932563">
                <a:defRPr/>
              </a:pPr>
              <a:r>
                <a:rPr lang="en-US" sz="3999" dirty="0">
                  <a:solidFill>
                    <a:schemeClr val="accent3"/>
                  </a:solidFill>
                  <a:latin typeface="Segoe UI Semibold"/>
                </a:rPr>
                <a:t>70</a:t>
              </a:r>
              <a:r>
                <a:rPr lang="en-US" sz="2800" dirty="0">
                  <a:solidFill>
                    <a:schemeClr val="accent3"/>
                  </a:solidFill>
                  <a:latin typeface="Segoe UI Semibold"/>
                </a:rPr>
                <a:t>%</a:t>
              </a:r>
            </a:p>
            <a:p>
              <a:pPr defTabSz="932563">
                <a:defRPr/>
              </a:pPr>
              <a:r>
                <a:rPr lang="en-US" sz="1599" dirty="0">
                  <a:solidFill>
                    <a:schemeClr val="bg1"/>
                  </a:solidFill>
                  <a:latin typeface="Segoe UI"/>
                </a:rPr>
                <a:t>Less application development cost </a:t>
              </a:r>
              <a:br>
                <a:rPr lang="en-US" sz="1599" dirty="0">
                  <a:solidFill>
                    <a:schemeClr val="bg1"/>
                  </a:solidFill>
                  <a:latin typeface="Segoe UI"/>
                </a:rPr>
              </a:br>
              <a:r>
                <a:rPr lang="en-US" sz="1599" dirty="0">
                  <a:solidFill>
                    <a:schemeClr val="bg1"/>
                  </a:solidFill>
                  <a:latin typeface="Segoe UI"/>
                </a:rPr>
                <a:t>&amp; effort</a:t>
              </a:r>
            </a:p>
          </p:txBody>
        </p:sp>
        <p:sp>
          <p:nvSpPr>
            <p:cNvPr id="32" name="Rectangle 31">
              <a:extLst>
                <a:ext uri="{FF2B5EF4-FFF2-40B4-BE49-F238E27FC236}">
                  <a16:creationId xmlns:a16="http://schemas.microsoft.com/office/drawing/2014/main" id="{49AED9F1-69BB-4A3B-AAFF-EF2F3365F100}"/>
                </a:ext>
              </a:extLst>
            </p:cNvPr>
            <p:cNvSpPr/>
            <p:nvPr/>
          </p:nvSpPr>
          <p:spPr>
            <a:xfrm>
              <a:off x="6933983" y="5076514"/>
              <a:ext cx="2241568" cy="1456624"/>
            </a:xfrm>
            <a:prstGeom prst="rect">
              <a:avLst/>
            </a:prstGeom>
            <a:noFill/>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defTabSz="932563">
                <a:defRPr/>
              </a:pPr>
              <a:r>
                <a:rPr lang="en-US" sz="3999" dirty="0">
                  <a:solidFill>
                    <a:schemeClr val="accent3"/>
                  </a:solidFill>
                  <a:latin typeface="Segoe UI Semibold"/>
                </a:rPr>
                <a:t>362</a:t>
              </a:r>
              <a:r>
                <a:rPr lang="en-US" sz="2800" dirty="0">
                  <a:solidFill>
                    <a:schemeClr val="accent3"/>
                  </a:solidFill>
                  <a:latin typeface="Segoe UI Semibold"/>
                </a:rPr>
                <a:t>%</a:t>
              </a:r>
            </a:p>
            <a:p>
              <a:pPr defTabSz="932563">
                <a:defRPr/>
              </a:pPr>
              <a:r>
                <a:rPr lang="en-US" sz="1599" dirty="0">
                  <a:solidFill>
                    <a:schemeClr val="bg1"/>
                  </a:solidFill>
                  <a:latin typeface="Segoe UI"/>
                </a:rPr>
                <a:t>Return on investment  over 3-year term</a:t>
              </a:r>
            </a:p>
          </p:txBody>
        </p:sp>
        <p:sp>
          <p:nvSpPr>
            <p:cNvPr id="33" name="Rectangle 32">
              <a:extLst>
                <a:ext uri="{FF2B5EF4-FFF2-40B4-BE49-F238E27FC236}">
                  <a16:creationId xmlns:a16="http://schemas.microsoft.com/office/drawing/2014/main" id="{0AE0786F-6B0B-4A56-9978-A77568D3C9DA}"/>
                </a:ext>
              </a:extLst>
            </p:cNvPr>
            <p:cNvSpPr/>
            <p:nvPr/>
          </p:nvSpPr>
          <p:spPr>
            <a:xfrm>
              <a:off x="9500490" y="5076514"/>
              <a:ext cx="2241568" cy="1456624"/>
            </a:xfrm>
            <a:prstGeom prst="rect">
              <a:avLst/>
            </a:prstGeom>
            <a:noFill/>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defTabSz="932563">
                <a:defRPr/>
              </a:pPr>
              <a:r>
                <a:rPr lang="en-US" sz="3999" dirty="0">
                  <a:solidFill>
                    <a:schemeClr val="accent3"/>
                  </a:solidFill>
                  <a:latin typeface="Segoe UI Semibold"/>
                </a:rPr>
                <a:t>&lt;3 </a:t>
              </a:r>
              <a:r>
                <a:rPr lang="en-US" sz="2800" dirty="0">
                  <a:solidFill>
                    <a:schemeClr val="accent3"/>
                  </a:solidFill>
                  <a:latin typeface="Segoe UI Semibold"/>
                </a:rPr>
                <a:t>Months</a:t>
              </a:r>
            </a:p>
            <a:p>
              <a:pPr defTabSz="932563">
                <a:defRPr/>
              </a:pPr>
              <a:r>
                <a:rPr lang="en-US" sz="1399" dirty="0">
                  <a:solidFill>
                    <a:schemeClr val="bg1"/>
                  </a:solidFill>
                  <a:latin typeface="Segoe UI"/>
                </a:rPr>
                <a:t>Payback</a:t>
              </a:r>
            </a:p>
          </p:txBody>
        </p:sp>
        <p:cxnSp>
          <p:nvCxnSpPr>
            <p:cNvPr id="17" name="Straight Connector 16">
              <a:extLst>
                <a:ext uri="{FF2B5EF4-FFF2-40B4-BE49-F238E27FC236}">
                  <a16:creationId xmlns:a16="http://schemas.microsoft.com/office/drawing/2014/main" id="{C3D89FCF-D2A8-497C-84E7-3191EEC4AA47}"/>
                </a:ext>
              </a:extLst>
            </p:cNvPr>
            <p:cNvCxnSpPr>
              <a:cxnSpLocks/>
            </p:cNvCxnSpPr>
            <p:nvPr/>
          </p:nvCxnSpPr>
          <p:spPr>
            <a:xfrm>
              <a:off x="6771514" y="4997980"/>
              <a:ext cx="0" cy="1613692"/>
            </a:xfrm>
            <a:prstGeom prst="line">
              <a:avLst/>
            </a:prstGeom>
            <a:ln w="12700" cap="rnd">
              <a:solidFill>
                <a:schemeClr val="bg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933D75A-0E2B-4A54-8466-84FCCBEA4210}"/>
                </a:ext>
              </a:extLst>
            </p:cNvPr>
            <p:cNvCxnSpPr>
              <a:cxnSpLocks/>
            </p:cNvCxnSpPr>
            <p:nvPr/>
          </p:nvCxnSpPr>
          <p:spPr>
            <a:xfrm>
              <a:off x="9338021" y="4997980"/>
              <a:ext cx="0" cy="1613692"/>
            </a:xfrm>
            <a:prstGeom prst="line">
              <a:avLst/>
            </a:prstGeom>
            <a:ln w="12700" cap="rnd">
              <a:solidFill>
                <a:schemeClr val="bg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93C14B1D-AD25-453C-8E07-13027A799289}"/>
              </a:ext>
            </a:extLst>
          </p:cNvPr>
          <p:cNvGrpSpPr/>
          <p:nvPr/>
        </p:nvGrpSpPr>
        <p:grpSpPr>
          <a:xfrm>
            <a:off x="3347776" y="2679689"/>
            <a:ext cx="3546737" cy="1740942"/>
            <a:chOff x="3347776" y="2424905"/>
            <a:chExt cx="3546737" cy="1740942"/>
          </a:xfrm>
        </p:grpSpPr>
        <p:sp>
          <p:nvSpPr>
            <p:cNvPr id="74" name="Freeform: Shape 73">
              <a:extLst>
                <a:ext uri="{FF2B5EF4-FFF2-40B4-BE49-F238E27FC236}">
                  <a16:creationId xmlns:a16="http://schemas.microsoft.com/office/drawing/2014/main" id="{EE003D63-75A0-4CCB-B2AD-43FCE1F21BD2}"/>
                </a:ext>
              </a:extLst>
            </p:cNvPr>
            <p:cNvSpPr>
              <a:spLocks noChangeAspect="1"/>
            </p:cNvSpPr>
            <p:nvPr/>
          </p:nvSpPr>
          <p:spPr>
            <a:xfrm flipH="1">
              <a:off x="3347776" y="2424905"/>
              <a:ext cx="646357" cy="453612"/>
            </a:xfrm>
            <a:custGeom>
              <a:avLst/>
              <a:gdLst>
                <a:gd name="connsiteX0" fmla="*/ 179813 w 809160"/>
                <a:gd name="connsiteY0" fmla="*/ 0 h 567867"/>
                <a:gd name="connsiteX1" fmla="*/ 0 w 809160"/>
                <a:gd name="connsiteY1" fmla="*/ 179813 h 567867"/>
                <a:gd name="connsiteX2" fmla="*/ 179813 w 809160"/>
                <a:gd name="connsiteY2" fmla="*/ 359626 h 567867"/>
                <a:gd name="connsiteX3" fmla="*/ 251056 w 809160"/>
                <a:gd name="connsiteY3" fmla="*/ 344846 h 567867"/>
                <a:gd name="connsiteX4" fmla="*/ 118443 w 809160"/>
                <a:gd name="connsiteY4" fmla="*/ 500311 h 567867"/>
                <a:gd name="connsiteX5" fmla="*/ 104040 w 809160"/>
                <a:gd name="connsiteY5" fmla="*/ 549094 h 567867"/>
                <a:gd name="connsiteX6" fmla="*/ 135669 w 809160"/>
                <a:gd name="connsiteY6" fmla="*/ 567867 h 567867"/>
                <a:gd name="connsiteX7" fmla="*/ 152823 w 809160"/>
                <a:gd name="connsiteY7" fmla="*/ 563498 h 567867"/>
                <a:gd name="connsiteX8" fmla="*/ 359627 w 809160"/>
                <a:gd name="connsiteY8" fmla="*/ 179813 h 567867"/>
                <a:gd name="connsiteX9" fmla="*/ 179813 w 809160"/>
                <a:gd name="connsiteY9" fmla="*/ 0 h 567867"/>
                <a:gd name="connsiteX10" fmla="*/ 629347 w 809160"/>
                <a:gd name="connsiteY10" fmla="*/ 0 h 567867"/>
                <a:gd name="connsiteX11" fmla="*/ 449533 w 809160"/>
                <a:gd name="connsiteY11" fmla="*/ 179813 h 567867"/>
                <a:gd name="connsiteX12" fmla="*/ 629347 w 809160"/>
                <a:gd name="connsiteY12" fmla="*/ 359626 h 567867"/>
                <a:gd name="connsiteX13" fmla="*/ 700589 w 809160"/>
                <a:gd name="connsiteY13" fmla="*/ 344846 h 567867"/>
                <a:gd name="connsiteX14" fmla="*/ 567976 w 809160"/>
                <a:gd name="connsiteY14" fmla="*/ 500311 h 567867"/>
                <a:gd name="connsiteX15" fmla="*/ 553573 w 809160"/>
                <a:gd name="connsiteY15" fmla="*/ 549094 h 567867"/>
                <a:gd name="connsiteX16" fmla="*/ 585203 w 809160"/>
                <a:gd name="connsiteY16" fmla="*/ 567867 h 567867"/>
                <a:gd name="connsiteX17" fmla="*/ 602357 w 809160"/>
                <a:gd name="connsiteY17" fmla="*/ 563498 h 567867"/>
                <a:gd name="connsiteX18" fmla="*/ 809160 w 809160"/>
                <a:gd name="connsiteY18" fmla="*/ 179813 h 567867"/>
                <a:gd name="connsiteX19" fmla="*/ 629347 w 809160"/>
                <a:gd name="connsiteY19" fmla="*/ 0 h 56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9160" h="567867">
                  <a:moveTo>
                    <a:pt x="179813" y="0"/>
                  </a:moveTo>
                  <a:cubicBezTo>
                    <a:pt x="80664" y="0"/>
                    <a:pt x="0" y="80664"/>
                    <a:pt x="0" y="179813"/>
                  </a:cubicBezTo>
                  <a:cubicBezTo>
                    <a:pt x="0" y="278962"/>
                    <a:pt x="80664" y="359626"/>
                    <a:pt x="179813" y="359626"/>
                  </a:cubicBezTo>
                  <a:cubicBezTo>
                    <a:pt x="205113" y="359626"/>
                    <a:pt x="229190" y="354322"/>
                    <a:pt x="251056" y="344846"/>
                  </a:cubicBezTo>
                  <a:cubicBezTo>
                    <a:pt x="220542" y="412868"/>
                    <a:pt x="173358" y="470426"/>
                    <a:pt x="118443" y="500311"/>
                  </a:cubicBezTo>
                  <a:cubicBezTo>
                    <a:pt x="101001" y="509806"/>
                    <a:pt x="94546" y="531635"/>
                    <a:pt x="104040" y="549094"/>
                  </a:cubicBezTo>
                  <a:cubicBezTo>
                    <a:pt x="110567" y="561070"/>
                    <a:pt x="122902" y="567867"/>
                    <a:pt x="135669" y="567867"/>
                  </a:cubicBezTo>
                  <a:cubicBezTo>
                    <a:pt x="141477" y="567867"/>
                    <a:pt x="147357" y="566464"/>
                    <a:pt x="152823" y="563498"/>
                  </a:cubicBezTo>
                  <a:cubicBezTo>
                    <a:pt x="272651" y="498298"/>
                    <a:pt x="359627" y="336933"/>
                    <a:pt x="359627" y="179813"/>
                  </a:cubicBezTo>
                  <a:cubicBezTo>
                    <a:pt x="359627" y="80664"/>
                    <a:pt x="278963" y="0"/>
                    <a:pt x="179813" y="0"/>
                  </a:cubicBezTo>
                  <a:close/>
                  <a:moveTo>
                    <a:pt x="629347" y="0"/>
                  </a:moveTo>
                  <a:cubicBezTo>
                    <a:pt x="530197" y="0"/>
                    <a:pt x="449533" y="80664"/>
                    <a:pt x="449533" y="179813"/>
                  </a:cubicBezTo>
                  <a:cubicBezTo>
                    <a:pt x="449533" y="278962"/>
                    <a:pt x="530197" y="359626"/>
                    <a:pt x="629347" y="359626"/>
                  </a:cubicBezTo>
                  <a:cubicBezTo>
                    <a:pt x="654646" y="359626"/>
                    <a:pt x="678723" y="354304"/>
                    <a:pt x="700589" y="344846"/>
                  </a:cubicBezTo>
                  <a:cubicBezTo>
                    <a:pt x="670093" y="412868"/>
                    <a:pt x="622909" y="470426"/>
                    <a:pt x="567976" y="500311"/>
                  </a:cubicBezTo>
                  <a:cubicBezTo>
                    <a:pt x="550535" y="509806"/>
                    <a:pt x="544079" y="531635"/>
                    <a:pt x="553573" y="549094"/>
                  </a:cubicBezTo>
                  <a:cubicBezTo>
                    <a:pt x="560083" y="561070"/>
                    <a:pt x="572454" y="567867"/>
                    <a:pt x="585203" y="567867"/>
                  </a:cubicBezTo>
                  <a:cubicBezTo>
                    <a:pt x="590993" y="567867"/>
                    <a:pt x="596891" y="566464"/>
                    <a:pt x="602357" y="563498"/>
                  </a:cubicBezTo>
                  <a:cubicBezTo>
                    <a:pt x="722185" y="498298"/>
                    <a:pt x="809160" y="336933"/>
                    <a:pt x="809160" y="179813"/>
                  </a:cubicBezTo>
                  <a:cubicBezTo>
                    <a:pt x="809160" y="80664"/>
                    <a:pt x="728496" y="0"/>
                    <a:pt x="629347" y="0"/>
                  </a:cubicBezTo>
                  <a:close/>
                </a:path>
              </a:pathLst>
            </a:custGeom>
            <a:solidFill>
              <a:schemeClr val="bg1">
                <a:lumMod val="95000"/>
              </a:schemeClr>
            </a:solidFill>
            <a:ln w="14883" cap="flat">
              <a:solidFill>
                <a:schemeClr val="bg1">
                  <a:lumMod val="50000"/>
                </a:schemeClr>
              </a:solidFill>
              <a:prstDash val="solid"/>
              <a:miter/>
            </a:ln>
          </p:spPr>
          <p:txBody>
            <a:bodyPr wrap="square" rtlCol="0" anchor="ctr">
              <a:noAutofit/>
            </a:bodyPr>
            <a:lstStyle/>
            <a:p>
              <a:endParaRPr lang="en-US"/>
            </a:p>
          </p:txBody>
        </p:sp>
        <p:sp>
          <p:nvSpPr>
            <p:cNvPr id="50" name="Text Placeholder 4">
              <a:extLst>
                <a:ext uri="{FF2B5EF4-FFF2-40B4-BE49-F238E27FC236}">
                  <a16:creationId xmlns:a16="http://schemas.microsoft.com/office/drawing/2014/main" id="{1E5BABA0-CB69-4E85-90D1-B9AC603D54A7}"/>
                </a:ext>
              </a:extLst>
            </p:cNvPr>
            <p:cNvSpPr txBox="1">
              <a:spLocks/>
            </p:cNvSpPr>
            <p:nvPr/>
          </p:nvSpPr>
          <p:spPr>
            <a:xfrm>
              <a:off x="3979981" y="2514018"/>
              <a:ext cx="2914532" cy="1600438"/>
            </a:xfrm>
            <a:prstGeom prst="rect">
              <a:avLst/>
            </a:prstGeom>
          </p:spPr>
          <p:txBody>
            <a:bodyPr>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32563">
                <a:lnSpc>
                  <a:spcPct val="100000"/>
                </a:lnSpc>
                <a:spcBef>
                  <a:spcPts val="1598"/>
                </a:spcBef>
                <a:defRPr/>
              </a:pPr>
              <a:r>
                <a:rPr lang="en-US" sz="1600" dirty="0">
                  <a:solidFill>
                    <a:schemeClr val="tx1"/>
                  </a:solidFill>
                  <a:latin typeface="Segoe UI"/>
                </a:rPr>
                <a:t>In the first year</a:t>
              </a:r>
              <a:r>
                <a:rPr lang="en-US" sz="1600" b="1" dirty="0">
                  <a:solidFill>
                    <a:schemeClr val="tx1"/>
                  </a:solidFill>
                  <a:latin typeface="Segoe UI"/>
                </a:rPr>
                <a:t> </a:t>
              </a:r>
              <a:r>
                <a:rPr lang="en-US" sz="1600" dirty="0">
                  <a:solidFill>
                    <a:schemeClr val="tx2"/>
                  </a:solidFill>
                  <a:latin typeface="Segoe UI Semibold" panose="020B0702040204020203" pitchFamily="34" charset="0"/>
                  <a:cs typeface="Segoe UI Semibold" panose="020B0702040204020203" pitchFamily="34" charset="0"/>
                </a:rPr>
                <a:t>we saved $500,000</a:t>
              </a:r>
              <a:r>
                <a:rPr lang="en-US" sz="1600" dirty="0">
                  <a:solidFill>
                    <a:schemeClr val="tx2"/>
                  </a:solidFill>
                  <a:latin typeface="Segoe UI"/>
                </a:rPr>
                <a:t> </a:t>
              </a:r>
              <a:r>
                <a:rPr lang="en-US" sz="1600" dirty="0">
                  <a:solidFill>
                    <a:schemeClr val="tx1"/>
                  </a:solidFill>
                  <a:latin typeface="Segoe UI"/>
                </a:rPr>
                <a:t>in external developer costs. We expect </a:t>
              </a:r>
              <a:br>
                <a:rPr lang="en-US" sz="1600" dirty="0">
                  <a:solidFill>
                    <a:schemeClr val="tx1"/>
                  </a:solidFill>
                  <a:latin typeface="Segoe UI"/>
                </a:rPr>
              </a:br>
              <a:r>
                <a:rPr lang="en-US" sz="1600" dirty="0">
                  <a:solidFill>
                    <a:schemeClr val="tx1"/>
                  </a:solidFill>
                  <a:latin typeface="Segoe UI"/>
                </a:rPr>
                <a:t>to see similar savings in </a:t>
              </a:r>
              <a:br>
                <a:rPr lang="en-US" sz="1600" dirty="0">
                  <a:solidFill>
                    <a:schemeClr val="tx1"/>
                  </a:solidFill>
                  <a:latin typeface="Segoe UI"/>
                </a:rPr>
              </a:br>
              <a:r>
                <a:rPr lang="en-US" sz="1600" dirty="0">
                  <a:solidFill>
                    <a:schemeClr val="tx1"/>
                  </a:solidFill>
                  <a:latin typeface="Segoe UI"/>
                </a:rPr>
                <a:t>future years</a:t>
              </a:r>
              <a:endParaRPr lang="en-US" sz="1800" dirty="0">
                <a:solidFill>
                  <a:schemeClr val="tx1"/>
                </a:solidFill>
                <a:latin typeface="Segoe UI"/>
              </a:endParaRPr>
            </a:p>
            <a:p>
              <a:pPr algn="ctr" defTabSz="932563">
                <a:lnSpc>
                  <a:spcPct val="100000"/>
                </a:lnSpc>
                <a:defRPr/>
              </a:pPr>
              <a:r>
                <a:rPr lang="en-US" sz="1800" dirty="0">
                  <a:solidFill>
                    <a:srgbClr val="1A1A1A"/>
                  </a:solidFill>
                  <a:latin typeface="Segoe UI"/>
                </a:rPr>
                <a:t>                            </a:t>
              </a:r>
              <a:r>
                <a:rPr lang="en-US" sz="1199" spc="300" dirty="0">
                  <a:solidFill>
                    <a:schemeClr val="tx2"/>
                  </a:solidFill>
                  <a:latin typeface="Segoe UI"/>
                </a:rPr>
                <a:t>—CLIENT</a:t>
              </a:r>
              <a:endParaRPr lang="en-US" sz="2600" dirty="0">
                <a:solidFill>
                  <a:schemeClr val="tx2"/>
                </a:solidFill>
                <a:latin typeface="Segoe UI"/>
              </a:endParaRPr>
            </a:p>
          </p:txBody>
        </p:sp>
        <p:sp>
          <p:nvSpPr>
            <p:cNvPr id="51" name="Rectangle 50">
              <a:extLst>
                <a:ext uri="{FF2B5EF4-FFF2-40B4-BE49-F238E27FC236}">
                  <a16:creationId xmlns:a16="http://schemas.microsoft.com/office/drawing/2014/main" id="{F98F98C2-1589-430C-950A-B25C66F408B4}"/>
                </a:ext>
              </a:extLst>
            </p:cNvPr>
            <p:cNvSpPr/>
            <p:nvPr/>
          </p:nvSpPr>
          <p:spPr bwMode="auto">
            <a:xfrm>
              <a:off x="4060525" y="2692648"/>
              <a:ext cx="2797476" cy="1473199"/>
            </a:xfrm>
            <a:custGeom>
              <a:avLst/>
              <a:gdLst>
                <a:gd name="connsiteX0" fmla="*/ 0 w 3473458"/>
                <a:gd name="connsiteY0" fmla="*/ 0 h 1473382"/>
                <a:gd name="connsiteX1" fmla="*/ 3473458 w 3473458"/>
                <a:gd name="connsiteY1" fmla="*/ 0 h 1473382"/>
                <a:gd name="connsiteX2" fmla="*/ 3473458 w 3473458"/>
                <a:gd name="connsiteY2" fmla="*/ 1473382 h 1473382"/>
                <a:gd name="connsiteX3" fmla="*/ 0 w 3473458"/>
                <a:gd name="connsiteY3" fmla="*/ 1473382 h 1473382"/>
                <a:gd name="connsiteX4" fmla="*/ 0 w 3473458"/>
                <a:gd name="connsiteY4" fmla="*/ 0 h 1473382"/>
                <a:gd name="connsiteX0" fmla="*/ 0 w 3473458"/>
                <a:gd name="connsiteY0" fmla="*/ 0 h 1473382"/>
                <a:gd name="connsiteX1" fmla="*/ 3473458 w 3473458"/>
                <a:gd name="connsiteY1" fmla="*/ 0 h 1473382"/>
                <a:gd name="connsiteX2" fmla="*/ 3473458 w 3473458"/>
                <a:gd name="connsiteY2" fmla="*/ 1473382 h 1473382"/>
                <a:gd name="connsiteX3" fmla="*/ 0 w 3473458"/>
                <a:gd name="connsiteY3" fmla="*/ 1473382 h 1473382"/>
                <a:gd name="connsiteX4" fmla="*/ 91440 w 3473458"/>
                <a:gd name="connsiteY4" fmla="*/ 91440 h 1473382"/>
                <a:gd name="connsiteX0" fmla="*/ 0 w 3473458"/>
                <a:gd name="connsiteY0" fmla="*/ 0 h 1473382"/>
                <a:gd name="connsiteX1" fmla="*/ 3473458 w 3473458"/>
                <a:gd name="connsiteY1" fmla="*/ 0 h 1473382"/>
                <a:gd name="connsiteX2" fmla="*/ 3473458 w 3473458"/>
                <a:gd name="connsiteY2" fmla="*/ 1473382 h 1473382"/>
                <a:gd name="connsiteX3" fmla="*/ 0 w 3473458"/>
                <a:gd name="connsiteY3" fmla="*/ 1473382 h 1473382"/>
                <a:gd name="connsiteX0" fmla="*/ 3473458 w 3473458"/>
                <a:gd name="connsiteY0" fmla="*/ 0 h 1473382"/>
                <a:gd name="connsiteX1" fmla="*/ 3473458 w 3473458"/>
                <a:gd name="connsiteY1" fmla="*/ 1473382 h 1473382"/>
                <a:gd name="connsiteX2" fmla="*/ 0 w 3473458"/>
                <a:gd name="connsiteY2" fmla="*/ 1473382 h 1473382"/>
              </a:gdLst>
              <a:ahLst/>
              <a:cxnLst>
                <a:cxn ang="0">
                  <a:pos x="connsiteX0" y="connsiteY0"/>
                </a:cxn>
                <a:cxn ang="0">
                  <a:pos x="connsiteX1" y="connsiteY1"/>
                </a:cxn>
                <a:cxn ang="0">
                  <a:pos x="connsiteX2" y="connsiteY2"/>
                </a:cxn>
              </a:cxnLst>
              <a:rect l="l" t="t" r="r" b="b"/>
              <a:pathLst>
                <a:path w="3473458" h="1473382">
                  <a:moveTo>
                    <a:pt x="3473458" y="0"/>
                  </a:moveTo>
                  <a:lnTo>
                    <a:pt x="3473458" y="1473382"/>
                  </a:lnTo>
                  <a:lnTo>
                    <a:pt x="0" y="1473382"/>
                  </a:lnTo>
                </a:path>
              </a:pathLst>
            </a:cu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grpSp>
        <p:nvGrpSpPr>
          <p:cNvPr id="79" name="Group 78">
            <a:extLst>
              <a:ext uri="{FF2B5EF4-FFF2-40B4-BE49-F238E27FC236}">
                <a16:creationId xmlns:a16="http://schemas.microsoft.com/office/drawing/2014/main" id="{56D55D3E-743A-468B-A418-C04B3E336BA0}"/>
              </a:ext>
            </a:extLst>
          </p:cNvPr>
          <p:cNvGrpSpPr/>
          <p:nvPr/>
        </p:nvGrpSpPr>
        <p:grpSpPr>
          <a:xfrm>
            <a:off x="7108412" y="3406316"/>
            <a:ext cx="3664077" cy="1014140"/>
            <a:chOff x="7945311" y="3113165"/>
            <a:chExt cx="3664077" cy="1014140"/>
          </a:xfrm>
        </p:grpSpPr>
        <p:sp>
          <p:nvSpPr>
            <p:cNvPr id="76" name="Freeform: Shape 75">
              <a:extLst>
                <a:ext uri="{FF2B5EF4-FFF2-40B4-BE49-F238E27FC236}">
                  <a16:creationId xmlns:a16="http://schemas.microsoft.com/office/drawing/2014/main" id="{52DF51F8-376E-44A1-BC45-424308C8E0A8}"/>
                </a:ext>
              </a:extLst>
            </p:cNvPr>
            <p:cNvSpPr>
              <a:spLocks noChangeAspect="1"/>
            </p:cNvSpPr>
            <p:nvPr/>
          </p:nvSpPr>
          <p:spPr>
            <a:xfrm flipH="1">
              <a:off x="7945311" y="3113165"/>
              <a:ext cx="646357" cy="453612"/>
            </a:xfrm>
            <a:custGeom>
              <a:avLst/>
              <a:gdLst>
                <a:gd name="connsiteX0" fmla="*/ 179813 w 809160"/>
                <a:gd name="connsiteY0" fmla="*/ 0 h 567867"/>
                <a:gd name="connsiteX1" fmla="*/ 0 w 809160"/>
                <a:gd name="connsiteY1" fmla="*/ 179813 h 567867"/>
                <a:gd name="connsiteX2" fmla="*/ 179813 w 809160"/>
                <a:gd name="connsiteY2" fmla="*/ 359626 h 567867"/>
                <a:gd name="connsiteX3" fmla="*/ 251056 w 809160"/>
                <a:gd name="connsiteY3" fmla="*/ 344846 h 567867"/>
                <a:gd name="connsiteX4" fmla="*/ 118443 w 809160"/>
                <a:gd name="connsiteY4" fmla="*/ 500311 h 567867"/>
                <a:gd name="connsiteX5" fmla="*/ 104040 w 809160"/>
                <a:gd name="connsiteY5" fmla="*/ 549094 h 567867"/>
                <a:gd name="connsiteX6" fmla="*/ 135669 w 809160"/>
                <a:gd name="connsiteY6" fmla="*/ 567867 h 567867"/>
                <a:gd name="connsiteX7" fmla="*/ 152823 w 809160"/>
                <a:gd name="connsiteY7" fmla="*/ 563498 h 567867"/>
                <a:gd name="connsiteX8" fmla="*/ 359627 w 809160"/>
                <a:gd name="connsiteY8" fmla="*/ 179813 h 567867"/>
                <a:gd name="connsiteX9" fmla="*/ 179813 w 809160"/>
                <a:gd name="connsiteY9" fmla="*/ 0 h 567867"/>
                <a:gd name="connsiteX10" fmla="*/ 629347 w 809160"/>
                <a:gd name="connsiteY10" fmla="*/ 0 h 567867"/>
                <a:gd name="connsiteX11" fmla="*/ 449533 w 809160"/>
                <a:gd name="connsiteY11" fmla="*/ 179813 h 567867"/>
                <a:gd name="connsiteX12" fmla="*/ 629347 w 809160"/>
                <a:gd name="connsiteY12" fmla="*/ 359626 h 567867"/>
                <a:gd name="connsiteX13" fmla="*/ 700589 w 809160"/>
                <a:gd name="connsiteY13" fmla="*/ 344846 h 567867"/>
                <a:gd name="connsiteX14" fmla="*/ 567976 w 809160"/>
                <a:gd name="connsiteY14" fmla="*/ 500311 h 567867"/>
                <a:gd name="connsiteX15" fmla="*/ 553573 w 809160"/>
                <a:gd name="connsiteY15" fmla="*/ 549094 h 567867"/>
                <a:gd name="connsiteX16" fmla="*/ 585203 w 809160"/>
                <a:gd name="connsiteY16" fmla="*/ 567867 h 567867"/>
                <a:gd name="connsiteX17" fmla="*/ 602357 w 809160"/>
                <a:gd name="connsiteY17" fmla="*/ 563498 h 567867"/>
                <a:gd name="connsiteX18" fmla="*/ 809160 w 809160"/>
                <a:gd name="connsiteY18" fmla="*/ 179813 h 567867"/>
                <a:gd name="connsiteX19" fmla="*/ 629347 w 809160"/>
                <a:gd name="connsiteY19" fmla="*/ 0 h 56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9160" h="567867">
                  <a:moveTo>
                    <a:pt x="179813" y="0"/>
                  </a:moveTo>
                  <a:cubicBezTo>
                    <a:pt x="80664" y="0"/>
                    <a:pt x="0" y="80664"/>
                    <a:pt x="0" y="179813"/>
                  </a:cubicBezTo>
                  <a:cubicBezTo>
                    <a:pt x="0" y="278962"/>
                    <a:pt x="80664" y="359626"/>
                    <a:pt x="179813" y="359626"/>
                  </a:cubicBezTo>
                  <a:cubicBezTo>
                    <a:pt x="205113" y="359626"/>
                    <a:pt x="229190" y="354322"/>
                    <a:pt x="251056" y="344846"/>
                  </a:cubicBezTo>
                  <a:cubicBezTo>
                    <a:pt x="220542" y="412868"/>
                    <a:pt x="173358" y="470426"/>
                    <a:pt x="118443" y="500311"/>
                  </a:cubicBezTo>
                  <a:cubicBezTo>
                    <a:pt x="101001" y="509806"/>
                    <a:pt x="94546" y="531635"/>
                    <a:pt x="104040" y="549094"/>
                  </a:cubicBezTo>
                  <a:cubicBezTo>
                    <a:pt x="110567" y="561070"/>
                    <a:pt x="122902" y="567867"/>
                    <a:pt x="135669" y="567867"/>
                  </a:cubicBezTo>
                  <a:cubicBezTo>
                    <a:pt x="141477" y="567867"/>
                    <a:pt x="147357" y="566464"/>
                    <a:pt x="152823" y="563498"/>
                  </a:cubicBezTo>
                  <a:cubicBezTo>
                    <a:pt x="272651" y="498298"/>
                    <a:pt x="359627" y="336933"/>
                    <a:pt x="359627" y="179813"/>
                  </a:cubicBezTo>
                  <a:cubicBezTo>
                    <a:pt x="359627" y="80664"/>
                    <a:pt x="278963" y="0"/>
                    <a:pt x="179813" y="0"/>
                  </a:cubicBezTo>
                  <a:close/>
                  <a:moveTo>
                    <a:pt x="629347" y="0"/>
                  </a:moveTo>
                  <a:cubicBezTo>
                    <a:pt x="530197" y="0"/>
                    <a:pt x="449533" y="80664"/>
                    <a:pt x="449533" y="179813"/>
                  </a:cubicBezTo>
                  <a:cubicBezTo>
                    <a:pt x="449533" y="278962"/>
                    <a:pt x="530197" y="359626"/>
                    <a:pt x="629347" y="359626"/>
                  </a:cubicBezTo>
                  <a:cubicBezTo>
                    <a:pt x="654646" y="359626"/>
                    <a:pt x="678723" y="354304"/>
                    <a:pt x="700589" y="344846"/>
                  </a:cubicBezTo>
                  <a:cubicBezTo>
                    <a:pt x="670093" y="412868"/>
                    <a:pt x="622909" y="470426"/>
                    <a:pt x="567976" y="500311"/>
                  </a:cubicBezTo>
                  <a:cubicBezTo>
                    <a:pt x="550535" y="509806"/>
                    <a:pt x="544079" y="531635"/>
                    <a:pt x="553573" y="549094"/>
                  </a:cubicBezTo>
                  <a:cubicBezTo>
                    <a:pt x="560083" y="561070"/>
                    <a:pt x="572454" y="567867"/>
                    <a:pt x="585203" y="567867"/>
                  </a:cubicBezTo>
                  <a:cubicBezTo>
                    <a:pt x="590993" y="567867"/>
                    <a:pt x="596891" y="566464"/>
                    <a:pt x="602357" y="563498"/>
                  </a:cubicBezTo>
                  <a:cubicBezTo>
                    <a:pt x="722185" y="498298"/>
                    <a:pt x="809160" y="336933"/>
                    <a:pt x="809160" y="179813"/>
                  </a:cubicBezTo>
                  <a:cubicBezTo>
                    <a:pt x="809160" y="80664"/>
                    <a:pt x="728496" y="0"/>
                    <a:pt x="629347" y="0"/>
                  </a:cubicBezTo>
                  <a:close/>
                </a:path>
              </a:pathLst>
            </a:custGeom>
            <a:solidFill>
              <a:schemeClr val="bg1">
                <a:lumMod val="95000"/>
              </a:schemeClr>
            </a:solidFill>
            <a:ln w="14883" cap="flat">
              <a:solidFill>
                <a:schemeClr val="bg1">
                  <a:lumMod val="50000"/>
                </a:schemeClr>
              </a:solidFill>
              <a:prstDash val="solid"/>
              <a:miter/>
            </a:ln>
          </p:spPr>
          <p:txBody>
            <a:bodyPr wrap="square" rtlCol="0" anchor="ctr">
              <a:noAutofit/>
            </a:bodyPr>
            <a:lstStyle/>
            <a:p>
              <a:endParaRPr lang="en-US"/>
            </a:p>
          </p:txBody>
        </p:sp>
        <p:sp>
          <p:nvSpPr>
            <p:cNvPr id="59" name="Text Placeholder 4">
              <a:extLst>
                <a:ext uri="{FF2B5EF4-FFF2-40B4-BE49-F238E27FC236}">
                  <a16:creationId xmlns:a16="http://schemas.microsoft.com/office/drawing/2014/main" id="{05A817D2-8611-427B-9910-76BFAEDFF0EF}"/>
                </a:ext>
              </a:extLst>
            </p:cNvPr>
            <p:cNvSpPr txBox="1">
              <a:spLocks/>
            </p:cNvSpPr>
            <p:nvPr/>
          </p:nvSpPr>
          <p:spPr>
            <a:xfrm>
              <a:off x="8591667" y="3202278"/>
              <a:ext cx="2980301" cy="861774"/>
            </a:xfrm>
            <a:prstGeom prst="rect">
              <a:avLst/>
            </a:prstGeom>
          </p:spPr>
          <p:txBody>
            <a:bodyPr wrap="square">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32563">
                <a:lnSpc>
                  <a:spcPct val="100000"/>
                </a:lnSpc>
                <a:spcBef>
                  <a:spcPts val="1598"/>
                </a:spcBef>
                <a:defRPr/>
              </a:pPr>
              <a:r>
                <a:rPr lang="en-US" sz="1600" dirty="0">
                  <a:solidFill>
                    <a:schemeClr val="tx1"/>
                  </a:solidFill>
                </a:rPr>
                <a:t>We</a:t>
              </a:r>
              <a:r>
                <a:rPr lang="en-US" sz="1600" dirty="0">
                  <a:solidFill>
                    <a:srgbClr val="0D0D0D"/>
                  </a:solidFill>
                </a:rPr>
                <a:t> </a:t>
              </a:r>
              <a:r>
                <a:rPr lang="en-US" sz="1600" dirty="0">
                  <a:solidFill>
                    <a:schemeClr val="tx2"/>
                  </a:solidFill>
                  <a:latin typeface="Segoe UI Semibold" panose="020B0702040204020203" pitchFamily="34" charset="0"/>
                  <a:cs typeface="Segoe UI Semibold" panose="020B0702040204020203" pitchFamily="34" charset="0"/>
                </a:rPr>
                <a:t>reduced our time </a:t>
              </a:r>
              <a:r>
                <a:rPr lang="en-US" sz="1600" dirty="0">
                  <a:solidFill>
                    <a:schemeClr val="tx1"/>
                  </a:solidFill>
                </a:rPr>
                <a:t>to quote from twelve days down to four</a:t>
              </a:r>
              <a:endParaRPr lang="en-US" sz="1800" dirty="0">
                <a:solidFill>
                  <a:schemeClr val="tx1"/>
                </a:solidFill>
                <a:latin typeface="Segoe UI"/>
              </a:endParaRPr>
            </a:p>
            <a:p>
              <a:pPr algn="ctr" defTabSz="932563">
                <a:lnSpc>
                  <a:spcPct val="100000"/>
                </a:lnSpc>
                <a:defRPr/>
              </a:pPr>
              <a:r>
                <a:rPr lang="en-US" sz="1800" dirty="0">
                  <a:solidFill>
                    <a:srgbClr val="1A1A1A"/>
                  </a:solidFill>
                  <a:latin typeface="Segoe UI"/>
                </a:rPr>
                <a:t>                            </a:t>
              </a:r>
              <a:r>
                <a:rPr lang="en-US" sz="1199" spc="300" dirty="0">
                  <a:solidFill>
                    <a:schemeClr val="tx2"/>
                  </a:solidFill>
                  <a:latin typeface="Segoe UI"/>
                </a:rPr>
                <a:t>—CLIENT</a:t>
              </a:r>
              <a:endParaRPr lang="en-US" sz="2600" dirty="0">
                <a:solidFill>
                  <a:schemeClr val="tx2"/>
                </a:solidFill>
                <a:latin typeface="Segoe UI"/>
              </a:endParaRPr>
            </a:p>
          </p:txBody>
        </p:sp>
        <p:sp>
          <p:nvSpPr>
            <p:cNvPr id="60" name="Rectangle 50">
              <a:extLst>
                <a:ext uri="{FF2B5EF4-FFF2-40B4-BE49-F238E27FC236}">
                  <a16:creationId xmlns:a16="http://schemas.microsoft.com/office/drawing/2014/main" id="{0AB13876-8E63-416B-90BA-A7AC088538B1}"/>
                </a:ext>
              </a:extLst>
            </p:cNvPr>
            <p:cNvSpPr/>
            <p:nvPr/>
          </p:nvSpPr>
          <p:spPr bwMode="auto">
            <a:xfrm>
              <a:off x="8509000" y="3380908"/>
              <a:ext cx="3100388" cy="746397"/>
            </a:xfrm>
            <a:custGeom>
              <a:avLst/>
              <a:gdLst>
                <a:gd name="connsiteX0" fmla="*/ 0 w 3473458"/>
                <a:gd name="connsiteY0" fmla="*/ 0 h 1473382"/>
                <a:gd name="connsiteX1" fmla="*/ 3473458 w 3473458"/>
                <a:gd name="connsiteY1" fmla="*/ 0 h 1473382"/>
                <a:gd name="connsiteX2" fmla="*/ 3473458 w 3473458"/>
                <a:gd name="connsiteY2" fmla="*/ 1473382 h 1473382"/>
                <a:gd name="connsiteX3" fmla="*/ 0 w 3473458"/>
                <a:gd name="connsiteY3" fmla="*/ 1473382 h 1473382"/>
                <a:gd name="connsiteX4" fmla="*/ 0 w 3473458"/>
                <a:gd name="connsiteY4" fmla="*/ 0 h 1473382"/>
                <a:gd name="connsiteX0" fmla="*/ 0 w 3473458"/>
                <a:gd name="connsiteY0" fmla="*/ 0 h 1473382"/>
                <a:gd name="connsiteX1" fmla="*/ 3473458 w 3473458"/>
                <a:gd name="connsiteY1" fmla="*/ 0 h 1473382"/>
                <a:gd name="connsiteX2" fmla="*/ 3473458 w 3473458"/>
                <a:gd name="connsiteY2" fmla="*/ 1473382 h 1473382"/>
                <a:gd name="connsiteX3" fmla="*/ 0 w 3473458"/>
                <a:gd name="connsiteY3" fmla="*/ 1473382 h 1473382"/>
                <a:gd name="connsiteX4" fmla="*/ 91440 w 3473458"/>
                <a:gd name="connsiteY4" fmla="*/ 91440 h 1473382"/>
                <a:gd name="connsiteX0" fmla="*/ 0 w 3473458"/>
                <a:gd name="connsiteY0" fmla="*/ 0 h 1473382"/>
                <a:gd name="connsiteX1" fmla="*/ 3473458 w 3473458"/>
                <a:gd name="connsiteY1" fmla="*/ 0 h 1473382"/>
                <a:gd name="connsiteX2" fmla="*/ 3473458 w 3473458"/>
                <a:gd name="connsiteY2" fmla="*/ 1473382 h 1473382"/>
                <a:gd name="connsiteX3" fmla="*/ 0 w 3473458"/>
                <a:gd name="connsiteY3" fmla="*/ 1473382 h 1473382"/>
                <a:gd name="connsiteX0" fmla="*/ 3473458 w 3473458"/>
                <a:gd name="connsiteY0" fmla="*/ 0 h 1473382"/>
                <a:gd name="connsiteX1" fmla="*/ 3473458 w 3473458"/>
                <a:gd name="connsiteY1" fmla="*/ 1473382 h 1473382"/>
                <a:gd name="connsiteX2" fmla="*/ 0 w 3473458"/>
                <a:gd name="connsiteY2" fmla="*/ 1473382 h 1473382"/>
              </a:gdLst>
              <a:ahLst/>
              <a:cxnLst>
                <a:cxn ang="0">
                  <a:pos x="connsiteX0" y="connsiteY0"/>
                </a:cxn>
                <a:cxn ang="0">
                  <a:pos x="connsiteX1" y="connsiteY1"/>
                </a:cxn>
                <a:cxn ang="0">
                  <a:pos x="connsiteX2" y="connsiteY2"/>
                </a:cxn>
              </a:cxnLst>
              <a:rect l="l" t="t" r="r" b="b"/>
              <a:pathLst>
                <a:path w="3473458" h="1473382">
                  <a:moveTo>
                    <a:pt x="3473458" y="0"/>
                  </a:moveTo>
                  <a:lnTo>
                    <a:pt x="3473458" y="1473382"/>
                  </a:lnTo>
                  <a:lnTo>
                    <a:pt x="0" y="1473382"/>
                  </a:lnTo>
                </a:path>
              </a:pathLst>
            </a:cu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grpSp>
        <p:nvGrpSpPr>
          <p:cNvPr id="77" name="Group 76">
            <a:extLst>
              <a:ext uri="{FF2B5EF4-FFF2-40B4-BE49-F238E27FC236}">
                <a16:creationId xmlns:a16="http://schemas.microsoft.com/office/drawing/2014/main" id="{ACBE0EA5-BEE7-4AEB-A8AC-4032F8F6845E}"/>
              </a:ext>
            </a:extLst>
          </p:cNvPr>
          <p:cNvGrpSpPr/>
          <p:nvPr/>
        </p:nvGrpSpPr>
        <p:grpSpPr>
          <a:xfrm>
            <a:off x="5082374" y="1367880"/>
            <a:ext cx="3706931" cy="1252630"/>
            <a:chOff x="6307019" y="590517"/>
            <a:chExt cx="3706931" cy="1252630"/>
          </a:xfrm>
        </p:grpSpPr>
        <p:sp>
          <p:nvSpPr>
            <p:cNvPr id="75" name="Freeform: Shape 74">
              <a:extLst>
                <a:ext uri="{FF2B5EF4-FFF2-40B4-BE49-F238E27FC236}">
                  <a16:creationId xmlns:a16="http://schemas.microsoft.com/office/drawing/2014/main" id="{CE033415-CB0C-4423-89E1-308F699721FE}"/>
                </a:ext>
              </a:extLst>
            </p:cNvPr>
            <p:cNvSpPr>
              <a:spLocks noChangeAspect="1"/>
            </p:cNvSpPr>
            <p:nvPr/>
          </p:nvSpPr>
          <p:spPr>
            <a:xfrm flipH="1">
              <a:off x="6307019" y="590517"/>
              <a:ext cx="646357" cy="453612"/>
            </a:xfrm>
            <a:custGeom>
              <a:avLst/>
              <a:gdLst>
                <a:gd name="connsiteX0" fmla="*/ 179813 w 809160"/>
                <a:gd name="connsiteY0" fmla="*/ 0 h 567867"/>
                <a:gd name="connsiteX1" fmla="*/ 0 w 809160"/>
                <a:gd name="connsiteY1" fmla="*/ 179813 h 567867"/>
                <a:gd name="connsiteX2" fmla="*/ 179813 w 809160"/>
                <a:gd name="connsiteY2" fmla="*/ 359626 h 567867"/>
                <a:gd name="connsiteX3" fmla="*/ 251056 w 809160"/>
                <a:gd name="connsiteY3" fmla="*/ 344846 h 567867"/>
                <a:gd name="connsiteX4" fmla="*/ 118443 w 809160"/>
                <a:gd name="connsiteY4" fmla="*/ 500311 h 567867"/>
                <a:gd name="connsiteX5" fmla="*/ 104040 w 809160"/>
                <a:gd name="connsiteY5" fmla="*/ 549094 h 567867"/>
                <a:gd name="connsiteX6" fmla="*/ 135669 w 809160"/>
                <a:gd name="connsiteY6" fmla="*/ 567867 h 567867"/>
                <a:gd name="connsiteX7" fmla="*/ 152823 w 809160"/>
                <a:gd name="connsiteY7" fmla="*/ 563498 h 567867"/>
                <a:gd name="connsiteX8" fmla="*/ 359627 w 809160"/>
                <a:gd name="connsiteY8" fmla="*/ 179813 h 567867"/>
                <a:gd name="connsiteX9" fmla="*/ 179813 w 809160"/>
                <a:gd name="connsiteY9" fmla="*/ 0 h 567867"/>
                <a:gd name="connsiteX10" fmla="*/ 629347 w 809160"/>
                <a:gd name="connsiteY10" fmla="*/ 0 h 567867"/>
                <a:gd name="connsiteX11" fmla="*/ 449533 w 809160"/>
                <a:gd name="connsiteY11" fmla="*/ 179813 h 567867"/>
                <a:gd name="connsiteX12" fmla="*/ 629347 w 809160"/>
                <a:gd name="connsiteY12" fmla="*/ 359626 h 567867"/>
                <a:gd name="connsiteX13" fmla="*/ 700589 w 809160"/>
                <a:gd name="connsiteY13" fmla="*/ 344846 h 567867"/>
                <a:gd name="connsiteX14" fmla="*/ 567976 w 809160"/>
                <a:gd name="connsiteY14" fmla="*/ 500311 h 567867"/>
                <a:gd name="connsiteX15" fmla="*/ 553573 w 809160"/>
                <a:gd name="connsiteY15" fmla="*/ 549094 h 567867"/>
                <a:gd name="connsiteX16" fmla="*/ 585203 w 809160"/>
                <a:gd name="connsiteY16" fmla="*/ 567867 h 567867"/>
                <a:gd name="connsiteX17" fmla="*/ 602357 w 809160"/>
                <a:gd name="connsiteY17" fmla="*/ 563498 h 567867"/>
                <a:gd name="connsiteX18" fmla="*/ 809160 w 809160"/>
                <a:gd name="connsiteY18" fmla="*/ 179813 h 567867"/>
                <a:gd name="connsiteX19" fmla="*/ 629347 w 809160"/>
                <a:gd name="connsiteY19" fmla="*/ 0 h 56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9160" h="567867">
                  <a:moveTo>
                    <a:pt x="179813" y="0"/>
                  </a:moveTo>
                  <a:cubicBezTo>
                    <a:pt x="80664" y="0"/>
                    <a:pt x="0" y="80664"/>
                    <a:pt x="0" y="179813"/>
                  </a:cubicBezTo>
                  <a:cubicBezTo>
                    <a:pt x="0" y="278962"/>
                    <a:pt x="80664" y="359626"/>
                    <a:pt x="179813" y="359626"/>
                  </a:cubicBezTo>
                  <a:cubicBezTo>
                    <a:pt x="205113" y="359626"/>
                    <a:pt x="229190" y="354322"/>
                    <a:pt x="251056" y="344846"/>
                  </a:cubicBezTo>
                  <a:cubicBezTo>
                    <a:pt x="220542" y="412868"/>
                    <a:pt x="173358" y="470426"/>
                    <a:pt x="118443" y="500311"/>
                  </a:cubicBezTo>
                  <a:cubicBezTo>
                    <a:pt x="101001" y="509806"/>
                    <a:pt x="94546" y="531635"/>
                    <a:pt x="104040" y="549094"/>
                  </a:cubicBezTo>
                  <a:cubicBezTo>
                    <a:pt x="110567" y="561070"/>
                    <a:pt x="122902" y="567867"/>
                    <a:pt x="135669" y="567867"/>
                  </a:cubicBezTo>
                  <a:cubicBezTo>
                    <a:pt x="141477" y="567867"/>
                    <a:pt x="147357" y="566464"/>
                    <a:pt x="152823" y="563498"/>
                  </a:cubicBezTo>
                  <a:cubicBezTo>
                    <a:pt x="272651" y="498298"/>
                    <a:pt x="359627" y="336933"/>
                    <a:pt x="359627" y="179813"/>
                  </a:cubicBezTo>
                  <a:cubicBezTo>
                    <a:pt x="359627" y="80664"/>
                    <a:pt x="278963" y="0"/>
                    <a:pt x="179813" y="0"/>
                  </a:cubicBezTo>
                  <a:close/>
                  <a:moveTo>
                    <a:pt x="629347" y="0"/>
                  </a:moveTo>
                  <a:cubicBezTo>
                    <a:pt x="530197" y="0"/>
                    <a:pt x="449533" y="80664"/>
                    <a:pt x="449533" y="179813"/>
                  </a:cubicBezTo>
                  <a:cubicBezTo>
                    <a:pt x="449533" y="278962"/>
                    <a:pt x="530197" y="359626"/>
                    <a:pt x="629347" y="359626"/>
                  </a:cubicBezTo>
                  <a:cubicBezTo>
                    <a:pt x="654646" y="359626"/>
                    <a:pt x="678723" y="354304"/>
                    <a:pt x="700589" y="344846"/>
                  </a:cubicBezTo>
                  <a:cubicBezTo>
                    <a:pt x="670093" y="412868"/>
                    <a:pt x="622909" y="470426"/>
                    <a:pt x="567976" y="500311"/>
                  </a:cubicBezTo>
                  <a:cubicBezTo>
                    <a:pt x="550535" y="509806"/>
                    <a:pt x="544079" y="531635"/>
                    <a:pt x="553573" y="549094"/>
                  </a:cubicBezTo>
                  <a:cubicBezTo>
                    <a:pt x="560083" y="561070"/>
                    <a:pt x="572454" y="567867"/>
                    <a:pt x="585203" y="567867"/>
                  </a:cubicBezTo>
                  <a:cubicBezTo>
                    <a:pt x="590993" y="567867"/>
                    <a:pt x="596891" y="566464"/>
                    <a:pt x="602357" y="563498"/>
                  </a:cubicBezTo>
                  <a:cubicBezTo>
                    <a:pt x="722185" y="498298"/>
                    <a:pt x="809160" y="336933"/>
                    <a:pt x="809160" y="179813"/>
                  </a:cubicBezTo>
                  <a:cubicBezTo>
                    <a:pt x="809160" y="80664"/>
                    <a:pt x="728496" y="0"/>
                    <a:pt x="629347" y="0"/>
                  </a:cubicBezTo>
                  <a:close/>
                </a:path>
              </a:pathLst>
            </a:custGeom>
            <a:solidFill>
              <a:schemeClr val="bg1">
                <a:lumMod val="95000"/>
              </a:schemeClr>
            </a:solidFill>
            <a:ln w="14883" cap="flat">
              <a:solidFill>
                <a:schemeClr val="bg1">
                  <a:lumMod val="50000"/>
                </a:schemeClr>
              </a:solidFill>
              <a:prstDash val="solid"/>
              <a:miter/>
            </a:ln>
          </p:spPr>
          <p:txBody>
            <a:bodyPr wrap="square" rtlCol="0" anchor="ctr">
              <a:noAutofit/>
            </a:bodyPr>
            <a:lstStyle/>
            <a:p>
              <a:endParaRPr lang="en-US"/>
            </a:p>
          </p:txBody>
        </p:sp>
        <p:sp>
          <p:nvSpPr>
            <p:cNvPr id="63" name="Text Placeholder 4">
              <a:extLst>
                <a:ext uri="{FF2B5EF4-FFF2-40B4-BE49-F238E27FC236}">
                  <a16:creationId xmlns:a16="http://schemas.microsoft.com/office/drawing/2014/main" id="{0D5BCF55-FFD7-459F-8050-217D8FA90C37}"/>
                </a:ext>
              </a:extLst>
            </p:cNvPr>
            <p:cNvSpPr txBox="1">
              <a:spLocks/>
            </p:cNvSpPr>
            <p:nvPr/>
          </p:nvSpPr>
          <p:spPr>
            <a:xfrm>
              <a:off x="6953737" y="679630"/>
              <a:ext cx="3060213" cy="1107996"/>
            </a:xfrm>
            <a:prstGeom prst="rect">
              <a:avLst/>
            </a:prstGeom>
          </p:spPr>
          <p:txBody>
            <a:bodyPr wrap="square">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32563">
                <a:lnSpc>
                  <a:spcPct val="100000"/>
                </a:lnSpc>
                <a:spcBef>
                  <a:spcPts val="1598"/>
                </a:spcBef>
                <a:defRPr/>
              </a:pPr>
              <a:r>
                <a:rPr lang="en-US" sz="1600" dirty="0">
                  <a:solidFill>
                    <a:schemeClr val="tx1"/>
                  </a:solidFill>
                </a:rPr>
                <a:t>We used to have three full-time people writing reports. That’s now down to </a:t>
              </a:r>
              <a:r>
                <a:rPr lang="en-US" sz="1600" dirty="0">
                  <a:solidFill>
                    <a:schemeClr val="tx2"/>
                  </a:solidFill>
                  <a:latin typeface="Segoe UI Semibold" panose="020B0702040204020203" pitchFamily="34" charset="0"/>
                  <a:cs typeface="Segoe UI Semibold" panose="020B0702040204020203" pitchFamily="34" charset="0"/>
                </a:rPr>
                <a:t>only one person</a:t>
              </a:r>
              <a:endParaRPr lang="en-US" sz="1800" dirty="0">
                <a:solidFill>
                  <a:schemeClr val="tx2"/>
                </a:solidFill>
                <a:latin typeface="Segoe UI Semibold" panose="020B0702040204020203" pitchFamily="34" charset="0"/>
                <a:cs typeface="Segoe UI Semibold" panose="020B0702040204020203" pitchFamily="34" charset="0"/>
              </a:endParaRPr>
            </a:p>
            <a:p>
              <a:pPr algn="ctr" defTabSz="932563">
                <a:lnSpc>
                  <a:spcPct val="100000"/>
                </a:lnSpc>
                <a:defRPr/>
              </a:pPr>
              <a:r>
                <a:rPr lang="en-US" sz="1800" dirty="0">
                  <a:solidFill>
                    <a:schemeClr val="tx2"/>
                  </a:solidFill>
                  <a:latin typeface="Segoe UI"/>
                </a:rPr>
                <a:t>                            </a:t>
              </a:r>
              <a:r>
                <a:rPr lang="en-US" sz="1199" spc="300" dirty="0">
                  <a:solidFill>
                    <a:schemeClr val="tx2"/>
                  </a:solidFill>
                  <a:latin typeface="Segoe UI"/>
                </a:rPr>
                <a:t>—CLIENT</a:t>
              </a:r>
              <a:endParaRPr lang="en-US" sz="2600" dirty="0">
                <a:solidFill>
                  <a:schemeClr val="tx2"/>
                </a:solidFill>
                <a:latin typeface="Segoe UI"/>
              </a:endParaRPr>
            </a:p>
          </p:txBody>
        </p:sp>
        <p:sp>
          <p:nvSpPr>
            <p:cNvPr id="64" name="Rectangle 50">
              <a:extLst>
                <a:ext uri="{FF2B5EF4-FFF2-40B4-BE49-F238E27FC236}">
                  <a16:creationId xmlns:a16="http://schemas.microsoft.com/office/drawing/2014/main" id="{F76CB347-D05C-4644-9DA5-96EB9FBC77B1}"/>
                </a:ext>
              </a:extLst>
            </p:cNvPr>
            <p:cNvSpPr/>
            <p:nvPr/>
          </p:nvSpPr>
          <p:spPr bwMode="auto">
            <a:xfrm>
              <a:off x="6910757" y="858261"/>
              <a:ext cx="3103193" cy="984886"/>
            </a:xfrm>
            <a:custGeom>
              <a:avLst/>
              <a:gdLst>
                <a:gd name="connsiteX0" fmla="*/ 0 w 3473458"/>
                <a:gd name="connsiteY0" fmla="*/ 0 h 1473382"/>
                <a:gd name="connsiteX1" fmla="*/ 3473458 w 3473458"/>
                <a:gd name="connsiteY1" fmla="*/ 0 h 1473382"/>
                <a:gd name="connsiteX2" fmla="*/ 3473458 w 3473458"/>
                <a:gd name="connsiteY2" fmla="*/ 1473382 h 1473382"/>
                <a:gd name="connsiteX3" fmla="*/ 0 w 3473458"/>
                <a:gd name="connsiteY3" fmla="*/ 1473382 h 1473382"/>
                <a:gd name="connsiteX4" fmla="*/ 0 w 3473458"/>
                <a:gd name="connsiteY4" fmla="*/ 0 h 1473382"/>
                <a:gd name="connsiteX0" fmla="*/ 0 w 3473458"/>
                <a:gd name="connsiteY0" fmla="*/ 0 h 1473382"/>
                <a:gd name="connsiteX1" fmla="*/ 3473458 w 3473458"/>
                <a:gd name="connsiteY1" fmla="*/ 0 h 1473382"/>
                <a:gd name="connsiteX2" fmla="*/ 3473458 w 3473458"/>
                <a:gd name="connsiteY2" fmla="*/ 1473382 h 1473382"/>
                <a:gd name="connsiteX3" fmla="*/ 0 w 3473458"/>
                <a:gd name="connsiteY3" fmla="*/ 1473382 h 1473382"/>
                <a:gd name="connsiteX4" fmla="*/ 91440 w 3473458"/>
                <a:gd name="connsiteY4" fmla="*/ 91440 h 1473382"/>
                <a:gd name="connsiteX0" fmla="*/ 0 w 3473458"/>
                <a:gd name="connsiteY0" fmla="*/ 0 h 1473382"/>
                <a:gd name="connsiteX1" fmla="*/ 3473458 w 3473458"/>
                <a:gd name="connsiteY1" fmla="*/ 0 h 1473382"/>
                <a:gd name="connsiteX2" fmla="*/ 3473458 w 3473458"/>
                <a:gd name="connsiteY2" fmla="*/ 1473382 h 1473382"/>
                <a:gd name="connsiteX3" fmla="*/ 0 w 3473458"/>
                <a:gd name="connsiteY3" fmla="*/ 1473382 h 1473382"/>
                <a:gd name="connsiteX0" fmla="*/ 3473458 w 3473458"/>
                <a:gd name="connsiteY0" fmla="*/ 0 h 1473382"/>
                <a:gd name="connsiteX1" fmla="*/ 3473458 w 3473458"/>
                <a:gd name="connsiteY1" fmla="*/ 1473382 h 1473382"/>
                <a:gd name="connsiteX2" fmla="*/ 0 w 3473458"/>
                <a:gd name="connsiteY2" fmla="*/ 1473382 h 1473382"/>
              </a:gdLst>
              <a:ahLst/>
              <a:cxnLst>
                <a:cxn ang="0">
                  <a:pos x="connsiteX0" y="connsiteY0"/>
                </a:cxn>
                <a:cxn ang="0">
                  <a:pos x="connsiteX1" y="connsiteY1"/>
                </a:cxn>
                <a:cxn ang="0">
                  <a:pos x="connsiteX2" y="connsiteY2"/>
                </a:cxn>
              </a:cxnLst>
              <a:rect l="l" t="t" r="r" b="b"/>
              <a:pathLst>
                <a:path w="3473458" h="1473382">
                  <a:moveTo>
                    <a:pt x="3473458" y="0"/>
                  </a:moveTo>
                  <a:lnTo>
                    <a:pt x="3473458" y="1473382"/>
                  </a:lnTo>
                  <a:lnTo>
                    <a:pt x="0" y="1473382"/>
                  </a:lnTo>
                </a:path>
              </a:pathLst>
            </a:cu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sp>
        <p:nvSpPr>
          <p:cNvPr id="66" name="Rectangle 65">
            <a:extLst>
              <a:ext uri="{FF2B5EF4-FFF2-40B4-BE49-F238E27FC236}">
                <a16:creationId xmlns:a16="http://schemas.microsoft.com/office/drawing/2014/main" id="{1C67F3D5-C864-40C6-A9B9-B9F5DF9EFE8C}"/>
              </a:ext>
            </a:extLst>
          </p:cNvPr>
          <p:cNvSpPr/>
          <p:nvPr/>
        </p:nvSpPr>
        <p:spPr>
          <a:xfrm>
            <a:off x="4367476" y="6732463"/>
            <a:ext cx="6504986" cy="107722"/>
          </a:xfrm>
          <a:prstGeom prst="rect">
            <a:avLst/>
          </a:prstGeom>
        </p:spPr>
        <p:txBody>
          <a:bodyPr wrap="none" lIns="0" tIns="0" rIns="0" bIns="0">
            <a:spAutoFit/>
          </a:bodyPr>
          <a:lstStyle/>
          <a:p>
            <a:pPr defTabSz="932563">
              <a:defRPr/>
            </a:pPr>
            <a:r>
              <a:rPr lang="en-US" sz="700" dirty="0">
                <a:solidFill>
                  <a:schemeClr val="bg1"/>
                </a:solidFill>
                <a:latin typeface="Segoe UI"/>
                <a:ea typeface="Times New Roman" panose="02020603050405020304" pitchFamily="18" charset="0"/>
                <a:cs typeface="Arial" panose="020B0604020202020204" pitchFamily="34" charset="0"/>
              </a:rPr>
              <a:t>Source: The Total Economic Impact™ Of PowerApps And Microsoft Flow, a commissioned study conducted by Forrester Consulting on behalf of Microsoft, June 2018</a:t>
            </a:r>
          </a:p>
        </p:txBody>
      </p:sp>
    </p:spTree>
    <p:extLst>
      <p:ext uri="{BB962C8B-B14F-4D97-AF65-F5344CB8AC3E}">
        <p14:creationId xmlns:p14="http://schemas.microsoft.com/office/powerpoint/2010/main" val="177523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47DE6-B1C2-4ED0-96B0-859F2B0CDE50}"/>
              </a:ext>
            </a:extLst>
          </p:cNvPr>
          <p:cNvSpPr>
            <a:spLocks noGrp="1"/>
          </p:cNvSpPr>
          <p:nvPr>
            <p:ph type="title"/>
          </p:nvPr>
        </p:nvSpPr>
        <p:spPr/>
        <p:txBody>
          <a:bodyPr/>
          <a:lstStyle/>
          <a:p>
            <a:r>
              <a:rPr lang="en-US" dirty="0"/>
              <a:t>Customer stories</a:t>
            </a:r>
          </a:p>
        </p:txBody>
      </p:sp>
    </p:spTree>
    <p:extLst>
      <p:ext uri="{BB962C8B-B14F-4D97-AF65-F5344CB8AC3E}">
        <p14:creationId xmlns:p14="http://schemas.microsoft.com/office/powerpoint/2010/main" val="16491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7993A153-9FBB-41D4-A848-340600122E0C}"/>
              </a:ext>
            </a:extLst>
          </p:cNvPr>
          <p:cNvSpPr/>
          <p:nvPr/>
        </p:nvSpPr>
        <p:spPr bwMode="auto">
          <a:xfrm>
            <a:off x="-1" y="4111318"/>
            <a:ext cx="12436475" cy="9144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3EDC075D-051C-4D2B-8FE8-E89F44CE0F23}"/>
              </a:ext>
            </a:extLst>
          </p:cNvPr>
          <p:cNvSpPr/>
          <p:nvPr/>
        </p:nvSpPr>
        <p:spPr bwMode="auto">
          <a:xfrm>
            <a:off x="-1" y="1627828"/>
            <a:ext cx="12436475" cy="9144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91" name="Title 3">
            <a:extLst>
              <a:ext uri="{FF2B5EF4-FFF2-40B4-BE49-F238E27FC236}">
                <a16:creationId xmlns:a16="http://schemas.microsoft.com/office/drawing/2014/main" id="{51297EEA-EB45-443C-91CD-80CB8A94765B}"/>
              </a:ext>
            </a:extLst>
          </p:cNvPr>
          <p:cNvSpPr>
            <a:spLocks noGrp="1"/>
          </p:cNvSpPr>
          <p:nvPr>
            <p:ph type="title"/>
          </p:nvPr>
        </p:nvSpPr>
        <p:spPr/>
        <p:txBody>
          <a:bodyPr/>
          <a:lstStyle/>
          <a:p>
            <a:r>
              <a:rPr lang="en-US" dirty="0"/>
              <a:t>Customer stories</a:t>
            </a:r>
          </a:p>
        </p:txBody>
      </p:sp>
      <p:sp>
        <p:nvSpPr>
          <p:cNvPr id="2" name="Rectangle 1">
            <a:extLst>
              <a:ext uri="{FF2B5EF4-FFF2-40B4-BE49-F238E27FC236}">
                <a16:creationId xmlns:a16="http://schemas.microsoft.com/office/drawing/2014/main" id="{4AF8B3A0-7DE7-439B-93D4-2DF95C1C0156}"/>
              </a:ext>
            </a:extLst>
          </p:cNvPr>
          <p:cNvSpPr/>
          <p:nvPr/>
        </p:nvSpPr>
        <p:spPr bwMode="auto">
          <a:xfrm>
            <a:off x="584200" y="1373187"/>
            <a:ext cx="2424142" cy="2276793"/>
          </a:xfrm>
          <a:prstGeom prst="rect">
            <a:avLst/>
          </a:prstGeom>
          <a:solidFill>
            <a:schemeClr val="bg1"/>
          </a:solidFill>
          <a:ln w="6350">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81" name="Rectangle 80">
            <a:extLst>
              <a:ext uri="{FF2B5EF4-FFF2-40B4-BE49-F238E27FC236}">
                <a16:creationId xmlns:a16="http://schemas.microsoft.com/office/drawing/2014/main" id="{CBC5DB15-6A4A-494C-A71F-FCB88A87E1FF}"/>
              </a:ext>
            </a:extLst>
          </p:cNvPr>
          <p:cNvSpPr/>
          <p:nvPr/>
        </p:nvSpPr>
        <p:spPr bwMode="auto">
          <a:xfrm>
            <a:off x="3451215" y="1373187"/>
            <a:ext cx="2424142" cy="2276793"/>
          </a:xfrm>
          <a:prstGeom prst="rect">
            <a:avLst/>
          </a:prstGeom>
          <a:solidFill>
            <a:schemeClr val="bg1"/>
          </a:solidFill>
          <a:ln w="6350">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82" name="Rectangle 81">
            <a:extLst>
              <a:ext uri="{FF2B5EF4-FFF2-40B4-BE49-F238E27FC236}">
                <a16:creationId xmlns:a16="http://schemas.microsoft.com/office/drawing/2014/main" id="{8005FEAA-7C14-43C9-8CD9-20DCD26C3360}"/>
              </a:ext>
            </a:extLst>
          </p:cNvPr>
          <p:cNvSpPr/>
          <p:nvPr/>
        </p:nvSpPr>
        <p:spPr bwMode="auto">
          <a:xfrm>
            <a:off x="6318230" y="1373187"/>
            <a:ext cx="2424142" cy="2276793"/>
          </a:xfrm>
          <a:prstGeom prst="rect">
            <a:avLst/>
          </a:prstGeom>
          <a:solidFill>
            <a:schemeClr val="bg1"/>
          </a:solidFill>
          <a:ln w="6350">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89" name="Rectangle 88">
            <a:extLst>
              <a:ext uri="{FF2B5EF4-FFF2-40B4-BE49-F238E27FC236}">
                <a16:creationId xmlns:a16="http://schemas.microsoft.com/office/drawing/2014/main" id="{F98F495D-5A1E-4EC0-8030-BDCD5962AF23}"/>
              </a:ext>
            </a:extLst>
          </p:cNvPr>
          <p:cNvSpPr/>
          <p:nvPr/>
        </p:nvSpPr>
        <p:spPr bwMode="auto">
          <a:xfrm>
            <a:off x="9185246" y="1373187"/>
            <a:ext cx="2424142" cy="2276793"/>
          </a:xfrm>
          <a:prstGeom prst="rect">
            <a:avLst/>
          </a:prstGeom>
          <a:solidFill>
            <a:schemeClr val="bg1"/>
          </a:solidFill>
          <a:ln w="6350">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92" name="Rectangle 91">
            <a:extLst>
              <a:ext uri="{FF2B5EF4-FFF2-40B4-BE49-F238E27FC236}">
                <a16:creationId xmlns:a16="http://schemas.microsoft.com/office/drawing/2014/main" id="{A6A0F4EF-AA81-4BBF-B634-B3D4B71577FA}"/>
              </a:ext>
            </a:extLst>
          </p:cNvPr>
          <p:cNvSpPr/>
          <p:nvPr/>
        </p:nvSpPr>
        <p:spPr bwMode="auto">
          <a:xfrm>
            <a:off x="584200" y="3862388"/>
            <a:ext cx="2424142" cy="2276793"/>
          </a:xfrm>
          <a:prstGeom prst="rect">
            <a:avLst/>
          </a:prstGeom>
          <a:solidFill>
            <a:schemeClr val="bg1"/>
          </a:solidFill>
          <a:ln w="6350">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93" name="Rectangle 92">
            <a:extLst>
              <a:ext uri="{FF2B5EF4-FFF2-40B4-BE49-F238E27FC236}">
                <a16:creationId xmlns:a16="http://schemas.microsoft.com/office/drawing/2014/main" id="{BDFA7CD0-548E-4AA3-9597-323C448B4410}"/>
              </a:ext>
            </a:extLst>
          </p:cNvPr>
          <p:cNvSpPr/>
          <p:nvPr/>
        </p:nvSpPr>
        <p:spPr bwMode="auto">
          <a:xfrm>
            <a:off x="3451215" y="3862388"/>
            <a:ext cx="2424142" cy="2276793"/>
          </a:xfrm>
          <a:prstGeom prst="rect">
            <a:avLst/>
          </a:prstGeom>
          <a:solidFill>
            <a:schemeClr val="bg1"/>
          </a:solidFill>
          <a:ln w="6350">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94" name="Rectangle 93">
            <a:extLst>
              <a:ext uri="{FF2B5EF4-FFF2-40B4-BE49-F238E27FC236}">
                <a16:creationId xmlns:a16="http://schemas.microsoft.com/office/drawing/2014/main" id="{9A399BF8-EFC2-4DA3-B4EB-0BA3A1577D97}"/>
              </a:ext>
            </a:extLst>
          </p:cNvPr>
          <p:cNvSpPr/>
          <p:nvPr/>
        </p:nvSpPr>
        <p:spPr bwMode="auto">
          <a:xfrm>
            <a:off x="6318230" y="3862388"/>
            <a:ext cx="2424142" cy="2276793"/>
          </a:xfrm>
          <a:prstGeom prst="rect">
            <a:avLst/>
          </a:prstGeom>
          <a:solidFill>
            <a:schemeClr val="bg1"/>
          </a:solidFill>
          <a:ln w="6350">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95" name="Rectangle 94">
            <a:extLst>
              <a:ext uri="{FF2B5EF4-FFF2-40B4-BE49-F238E27FC236}">
                <a16:creationId xmlns:a16="http://schemas.microsoft.com/office/drawing/2014/main" id="{223BAE28-0BE2-469A-B57C-61AE31E71EF1}"/>
              </a:ext>
            </a:extLst>
          </p:cNvPr>
          <p:cNvSpPr/>
          <p:nvPr/>
        </p:nvSpPr>
        <p:spPr bwMode="auto">
          <a:xfrm>
            <a:off x="9185246" y="3862388"/>
            <a:ext cx="2424142" cy="2276793"/>
          </a:xfrm>
          <a:prstGeom prst="rect">
            <a:avLst/>
          </a:prstGeom>
          <a:solidFill>
            <a:schemeClr val="bg1"/>
          </a:solidFill>
          <a:ln w="6350">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103" name="TextBox 102">
            <a:extLst>
              <a:ext uri="{FF2B5EF4-FFF2-40B4-BE49-F238E27FC236}">
                <a16:creationId xmlns:a16="http://schemas.microsoft.com/office/drawing/2014/main" id="{F6FC8908-5D13-4BA2-8A9E-07D036A44887}"/>
              </a:ext>
            </a:extLst>
          </p:cNvPr>
          <p:cNvSpPr txBox="1"/>
          <p:nvPr/>
        </p:nvSpPr>
        <p:spPr>
          <a:xfrm>
            <a:off x="9245504" y="3392715"/>
            <a:ext cx="765466" cy="169534"/>
          </a:xfrm>
          <a:prstGeom prst="rect">
            <a:avLst/>
          </a:prstGeom>
          <a:noFill/>
        </p:spPr>
        <p:txBody>
          <a:bodyPr wrap="square" lIns="0" tIns="0" rIns="0" bIns="0" rtlCol="0">
            <a:noAutofit/>
          </a:bodyPr>
          <a:lstStyle/>
          <a:p>
            <a:pPr defTabSz="932418">
              <a:lnSpc>
                <a:spcPct val="90000"/>
              </a:lnSpc>
              <a:spcAft>
                <a:spcPts val="612"/>
              </a:spcAft>
              <a:defRPr/>
            </a:pPr>
            <a:r>
              <a:rPr lang="en-US" sz="1224" dirty="0">
                <a:gradFill>
                  <a:gsLst>
                    <a:gs pos="2917">
                      <a:srgbClr val="5C005C"/>
                    </a:gs>
                    <a:gs pos="100000">
                      <a:srgbClr val="5C005C"/>
                    </a:gs>
                  </a:gsLst>
                  <a:lin ang="5400000" scaled="0"/>
                </a:gradFill>
                <a:latin typeface="Segoe UI Semilight"/>
                <a:hlinkClick r:id="rId3">
                  <a:extLst>
                    <a:ext uri="{A12FA001-AC4F-418D-AE19-62706E023703}">
                      <ahyp:hlinkClr xmlns:ahyp="http://schemas.microsoft.com/office/drawing/2018/hyperlinkcolor" val="tx"/>
                    </a:ext>
                  </a:extLst>
                </a:hlinkClick>
              </a:rPr>
              <a:t>Learn more</a:t>
            </a:r>
            <a:endParaRPr lang="en-US" sz="1224" dirty="0">
              <a:gradFill>
                <a:gsLst>
                  <a:gs pos="2917">
                    <a:srgbClr val="5C005C"/>
                  </a:gs>
                  <a:gs pos="100000">
                    <a:srgbClr val="5C005C"/>
                  </a:gs>
                </a:gsLst>
                <a:lin ang="5400000" scaled="0"/>
              </a:gradFill>
              <a:latin typeface="Segoe UI Semilight"/>
            </a:endParaRPr>
          </a:p>
        </p:txBody>
      </p:sp>
      <p:pic>
        <p:nvPicPr>
          <p:cNvPr id="104" name="Picture 103">
            <a:extLst>
              <a:ext uri="{FF2B5EF4-FFF2-40B4-BE49-F238E27FC236}">
                <a16:creationId xmlns:a16="http://schemas.microsoft.com/office/drawing/2014/main" id="{29008DA6-6E83-4E7A-9D09-B1DB88A2FB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5504" y="2837106"/>
            <a:ext cx="1326295" cy="310849"/>
          </a:xfrm>
          <a:prstGeom prst="rect">
            <a:avLst/>
          </a:prstGeom>
        </p:spPr>
      </p:pic>
      <p:grpSp>
        <p:nvGrpSpPr>
          <p:cNvPr id="35" name="Group 34">
            <a:extLst>
              <a:ext uri="{FF2B5EF4-FFF2-40B4-BE49-F238E27FC236}">
                <a16:creationId xmlns:a16="http://schemas.microsoft.com/office/drawing/2014/main" id="{83548E38-D7A7-4890-BAF0-2FE0830A0E7C}"/>
              </a:ext>
            </a:extLst>
          </p:cNvPr>
          <p:cNvGrpSpPr/>
          <p:nvPr/>
        </p:nvGrpSpPr>
        <p:grpSpPr>
          <a:xfrm>
            <a:off x="11114332" y="2979819"/>
            <a:ext cx="415748" cy="420505"/>
            <a:chOff x="11193641" y="3156963"/>
            <a:chExt cx="415748" cy="420505"/>
          </a:xfrm>
        </p:grpSpPr>
        <p:sp>
          <p:nvSpPr>
            <p:cNvPr id="107" name="Oval 106">
              <a:extLst>
                <a:ext uri="{FF2B5EF4-FFF2-40B4-BE49-F238E27FC236}">
                  <a16:creationId xmlns:a16="http://schemas.microsoft.com/office/drawing/2014/main" id="{4687E431-76D7-436D-A088-8BD83A870AC5}"/>
                </a:ext>
              </a:extLst>
            </p:cNvPr>
            <p:cNvSpPr>
              <a:spLocks noChangeAspect="1"/>
            </p:cNvSpPr>
            <p:nvPr/>
          </p:nvSpPr>
          <p:spPr bwMode="auto">
            <a:xfrm rot="5400000">
              <a:off x="11191262" y="3159342"/>
              <a:ext cx="420505" cy="415748"/>
            </a:xfrm>
            <a:prstGeom prst="ellipse">
              <a:avLst/>
            </a:prstGeom>
            <a:solidFill>
              <a:schemeClr val="bg1"/>
            </a:solidFill>
            <a:ln w="10795" cap="flat" cmpd="sng" algn="ctr">
              <a:solidFill>
                <a:schemeClr val="bg1">
                  <a:lumMod val="95000"/>
                </a:schemeClr>
              </a:solidFill>
              <a:prstDash val="solid"/>
            </a:ln>
            <a:effectLst/>
          </p:spPr>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defRPr/>
              </a:pPr>
              <a:endParaRPr lang="en-US" sz="2040" kern="0" err="1">
                <a:gradFill>
                  <a:gsLst>
                    <a:gs pos="0">
                      <a:srgbClr val="FFFFFF"/>
                    </a:gs>
                    <a:gs pos="100000">
                      <a:srgbClr val="FFFFFF"/>
                    </a:gs>
                  </a:gsLst>
                  <a:lin ang="5400000" scaled="0"/>
                </a:gradFill>
                <a:latin typeface="Segoe UI Semilight"/>
              </a:endParaRPr>
            </a:p>
          </p:txBody>
        </p:sp>
        <p:pic>
          <p:nvPicPr>
            <p:cNvPr id="108" name="Graphic 107" descr="Airplane">
              <a:extLst>
                <a:ext uri="{FF2B5EF4-FFF2-40B4-BE49-F238E27FC236}">
                  <a16:creationId xmlns:a16="http://schemas.microsoft.com/office/drawing/2014/main" id="{F5AE2B78-4DAB-445A-9F91-2748F376DF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1232350" y="3198052"/>
              <a:ext cx="338328" cy="338328"/>
            </a:xfrm>
            <a:prstGeom prst="rect">
              <a:avLst/>
            </a:prstGeom>
          </p:spPr>
        </p:pic>
      </p:grpSp>
      <p:sp>
        <p:nvSpPr>
          <p:cNvPr id="109" name="TextBox 108">
            <a:extLst>
              <a:ext uri="{FF2B5EF4-FFF2-40B4-BE49-F238E27FC236}">
                <a16:creationId xmlns:a16="http://schemas.microsoft.com/office/drawing/2014/main" id="{C5DBFCEE-3344-41C9-BF6A-83F599C49233}"/>
              </a:ext>
            </a:extLst>
          </p:cNvPr>
          <p:cNvSpPr txBox="1"/>
          <p:nvPr/>
        </p:nvSpPr>
        <p:spPr>
          <a:xfrm>
            <a:off x="6378488" y="3392715"/>
            <a:ext cx="765466" cy="169534"/>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noAutofit/>
          </a:bodyPr>
          <a:lstStyle/>
          <a:p>
            <a:pPr defTabSz="932418">
              <a:lnSpc>
                <a:spcPct val="90000"/>
              </a:lnSpc>
              <a:spcAft>
                <a:spcPts val="612"/>
              </a:spcAft>
              <a:defRPr/>
            </a:pPr>
            <a:r>
              <a:rPr lang="en-US" sz="1224" dirty="0">
                <a:gradFill>
                  <a:gsLst>
                    <a:gs pos="2917">
                      <a:srgbClr val="5C005C"/>
                    </a:gs>
                    <a:gs pos="100000">
                      <a:srgbClr val="5C005C"/>
                    </a:gs>
                  </a:gsLst>
                  <a:lin ang="5400000" scaled="0"/>
                </a:gradFill>
                <a:latin typeface="Segoe UI Semilight"/>
                <a:hlinkClick r:id="rId7">
                  <a:extLst>
                    <a:ext uri="{A12FA001-AC4F-418D-AE19-62706E023703}">
                      <ahyp:hlinkClr xmlns:ahyp="http://schemas.microsoft.com/office/drawing/2018/hyperlinkcolor" val="tx"/>
                    </a:ext>
                  </a:extLst>
                </a:hlinkClick>
              </a:rPr>
              <a:t>Learn more</a:t>
            </a:r>
            <a:endParaRPr lang="en-US" sz="1224" dirty="0">
              <a:gradFill>
                <a:gsLst>
                  <a:gs pos="2917">
                    <a:srgbClr val="5C005C"/>
                  </a:gs>
                  <a:gs pos="100000">
                    <a:srgbClr val="5C005C"/>
                  </a:gs>
                </a:gsLst>
                <a:lin ang="5400000" scaled="0"/>
              </a:gradFill>
              <a:latin typeface="Segoe UI Semilight"/>
            </a:endParaRPr>
          </a:p>
        </p:txBody>
      </p:sp>
      <p:grpSp>
        <p:nvGrpSpPr>
          <p:cNvPr id="28" name="Group 27">
            <a:extLst>
              <a:ext uri="{FF2B5EF4-FFF2-40B4-BE49-F238E27FC236}">
                <a16:creationId xmlns:a16="http://schemas.microsoft.com/office/drawing/2014/main" id="{33888CC8-141D-4479-B801-A97EB06A6934}"/>
              </a:ext>
            </a:extLst>
          </p:cNvPr>
          <p:cNvGrpSpPr/>
          <p:nvPr/>
        </p:nvGrpSpPr>
        <p:grpSpPr>
          <a:xfrm>
            <a:off x="8247316" y="2979819"/>
            <a:ext cx="415748" cy="420505"/>
            <a:chOff x="8326625" y="3156963"/>
            <a:chExt cx="415748" cy="420505"/>
          </a:xfrm>
        </p:grpSpPr>
        <p:sp>
          <p:nvSpPr>
            <p:cNvPr id="111" name="Oval 110">
              <a:extLst>
                <a:ext uri="{FF2B5EF4-FFF2-40B4-BE49-F238E27FC236}">
                  <a16:creationId xmlns:a16="http://schemas.microsoft.com/office/drawing/2014/main" id="{80A98DE7-A11E-40E5-B790-DC3536318D9F}"/>
                </a:ext>
              </a:extLst>
            </p:cNvPr>
            <p:cNvSpPr>
              <a:spLocks noChangeAspect="1"/>
            </p:cNvSpPr>
            <p:nvPr/>
          </p:nvSpPr>
          <p:spPr bwMode="auto">
            <a:xfrm rot="5400000">
              <a:off x="8324246" y="3159342"/>
              <a:ext cx="420505" cy="415748"/>
            </a:xfrm>
            <a:prstGeom prst="ellipse">
              <a:avLst/>
            </a:prstGeom>
            <a:solidFill>
              <a:schemeClr val="bg1"/>
            </a:solidFill>
            <a:ln w="3175" cap="flat" cmpd="sng" algn="ctr">
              <a:solidFill>
                <a:schemeClr val="bg1">
                  <a:lumMod val="95000"/>
                </a:schemeClr>
              </a:solidFill>
              <a:prstDash val="solid"/>
            </a:ln>
            <a:effectLst/>
          </p:spPr>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defRPr/>
              </a:pPr>
              <a:endParaRPr lang="en-US" sz="2040" kern="0" err="1">
                <a:gradFill>
                  <a:gsLst>
                    <a:gs pos="0">
                      <a:srgbClr val="FFFFFF"/>
                    </a:gs>
                    <a:gs pos="100000">
                      <a:srgbClr val="FFFFFF"/>
                    </a:gs>
                  </a:gsLst>
                  <a:lin ang="5400000" scaled="0"/>
                </a:gradFill>
                <a:latin typeface="Segoe UI Semilight"/>
              </a:endParaRPr>
            </a:p>
          </p:txBody>
        </p:sp>
        <p:grpSp>
          <p:nvGrpSpPr>
            <p:cNvPr id="112" name="Group 4">
              <a:extLst>
                <a:ext uri="{FF2B5EF4-FFF2-40B4-BE49-F238E27FC236}">
                  <a16:creationId xmlns:a16="http://schemas.microsoft.com/office/drawing/2014/main" id="{8E0107BD-7CD3-4E76-89EC-1B10C2C23D44}"/>
                </a:ext>
              </a:extLst>
            </p:cNvPr>
            <p:cNvGrpSpPr>
              <a:grpSpLocks noChangeAspect="1"/>
            </p:cNvGrpSpPr>
            <p:nvPr/>
          </p:nvGrpSpPr>
          <p:grpSpPr bwMode="auto">
            <a:xfrm>
              <a:off x="8442628" y="3305970"/>
              <a:ext cx="183740" cy="122493"/>
              <a:chOff x="689" y="861"/>
              <a:chExt cx="216" cy="144"/>
            </a:xfrm>
          </p:grpSpPr>
          <p:sp>
            <p:nvSpPr>
              <p:cNvPr id="113" name="Freeform 5">
                <a:extLst>
                  <a:ext uri="{FF2B5EF4-FFF2-40B4-BE49-F238E27FC236}">
                    <a16:creationId xmlns:a16="http://schemas.microsoft.com/office/drawing/2014/main" id="{13DC4359-EC62-4F06-90DC-E858C97D2E97}"/>
                  </a:ext>
                </a:extLst>
              </p:cNvPr>
              <p:cNvSpPr>
                <a:spLocks/>
              </p:cNvSpPr>
              <p:nvPr/>
            </p:nvSpPr>
            <p:spPr bwMode="auto">
              <a:xfrm>
                <a:off x="789" y="936"/>
                <a:ext cx="16" cy="69"/>
              </a:xfrm>
              <a:custGeom>
                <a:avLst/>
                <a:gdLst>
                  <a:gd name="T0" fmla="*/ 0 w 27"/>
                  <a:gd name="T1" fmla="*/ 112 h 112"/>
                  <a:gd name="T2" fmla="*/ 0 w 27"/>
                  <a:gd name="T3" fmla="*/ 112 h 112"/>
                  <a:gd name="T4" fmla="*/ 27 w 27"/>
                  <a:gd name="T5" fmla="*/ 112 h 112"/>
                  <a:gd name="T6" fmla="*/ 27 w 27"/>
                  <a:gd name="T7" fmla="*/ 0 h 112"/>
                  <a:gd name="T8" fmla="*/ 0 w 27"/>
                  <a:gd name="T9" fmla="*/ 0 h 112"/>
                  <a:gd name="T10" fmla="*/ 0 w 27"/>
                  <a:gd name="T11" fmla="*/ 112 h 112"/>
                </a:gdLst>
                <a:ahLst/>
                <a:cxnLst>
                  <a:cxn ang="0">
                    <a:pos x="T0" y="T1"/>
                  </a:cxn>
                  <a:cxn ang="0">
                    <a:pos x="T2" y="T3"/>
                  </a:cxn>
                  <a:cxn ang="0">
                    <a:pos x="T4" y="T5"/>
                  </a:cxn>
                  <a:cxn ang="0">
                    <a:pos x="T6" y="T7"/>
                  </a:cxn>
                  <a:cxn ang="0">
                    <a:pos x="T8" y="T9"/>
                  </a:cxn>
                  <a:cxn ang="0">
                    <a:pos x="T10" y="T11"/>
                  </a:cxn>
                </a:cxnLst>
                <a:rect l="0" t="0" r="r" b="b"/>
                <a:pathLst>
                  <a:path w="27" h="112">
                    <a:moveTo>
                      <a:pt x="0" y="112"/>
                    </a:moveTo>
                    <a:lnTo>
                      <a:pt x="0" y="112"/>
                    </a:lnTo>
                    <a:lnTo>
                      <a:pt x="27" y="112"/>
                    </a:lnTo>
                    <a:lnTo>
                      <a:pt x="27" y="0"/>
                    </a:lnTo>
                    <a:lnTo>
                      <a:pt x="0" y="0"/>
                    </a:lnTo>
                    <a:lnTo>
                      <a:pt x="0" y="112"/>
                    </a:lnTo>
                    <a:close/>
                  </a:path>
                </a:pathLst>
              </a:custGeom>
              <a:solidFill>
                <a:schemeClr val="accent2"/>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14" name="Freeform 6">
                <a:extLst>
                  <a:ext uri="{FF2B5EF4-FFF2-40B4-BE49-F238E27FC236}">
                    <a16:creationId xmlns:a16="http://schemas.microsoft.com/office/drawing/2014/main" id="{7EF56618-5989-4414-B22E-93278C5AD32A}"/>
                  </a:ext>
                </a:extLst>
              </p:cNvPr>
              <p:cNvSpPr>
                <a:spLocks/>
              </p:cNvSpPr>
              <p:nvPr/>
            </p:nvSpPr>
            <p:spPr bwMode="auto">
              <a:xfrm>
                <a:off x="723" y="936"/>
                <a:ext cx="16" cy="69"/>
              </a:xfrm>
              <a:custGeom>
                <a:avLst/>
                <a:gdLst>
                  <a:gd name="T0" fmla="*/ 0 w 26"/>
                  <a:gd name="T1" fmla="*/ 112 h 112"/>
                  <a:gd name="T2" fmla="*/ 0 w 26"/>
                  <a:gd name="T3" fmla="*/ 112 h 112"/>
                  <a:gd name="T4" fmla="*/ 26 w 26"/>
                  <a:gd name="T5" fmla="*/ 112 h 112"/>
                  <a:gd name="T6" fmla="*/ 26 w 26"/>
                  <a:gd name="T7" fmla="*/ 0 h 112"/>
                  <a:gd name="T8" fmla="*/ 0 w 26"/>
                  <a:gd name="T9" fmla="*/ 0 h 112"/>
                  <a:gd name="T10" fmla="*/ 0 w 26"/>
                  <a:gd name="T11" fmla="*/ 112 h 112"/>
                </a:gdLst>
                <a:ahLst/>
                <a:cxnLst>
                  <a:cxn ang="0">
                    <a:pos x="T0" y="T1"/>
                  </a:cxn>
                  <a:cxn ang="0">
                    <a:pos x="T2" y="T3"/>
                  </a:cxn>
                  <a:cxn ang="0">
                    <a:pos x="T4" y="T5"/>
                  </a:cxn>
                  <a:cxn ang="0">
                    <a:pos x="T6" y="T7"/>
                  </a:cxn>
                  <a:cxn ang="0">
                    <a:pos x="T8" y="T9"/>
                  </a:cxn>
                  <a:cxn ang="0">
                    <a:pos x="T10" y="T11"/>
                  </a:cxn>
                </a:cxnLst>
                <a:rect l="0" t="0" r="r" b="b"/>
                <a:pathLst>
                  <a:path w="26" h="112">
                    <a:moveTo>
                      <a:pt x="0" y="112"/>
                    </a:moveTo>
                    <a:lnTo>
                      <a:pt x="0" y="112"/>
                    </a:lnTo>
                    <a:lnTo>
                      <a:pt x="26" y="112"/>
                    </a:lnTo>
                    <a:lnTo>
                      <a:pt x="26" y="0"/>
                    </a:lnTo>
                    <a:lnTo>
                      <a:pt x="0" y="0"/>
                    </a:lnTo>
                    <a:lnTo>
                      <a:pt x="0" y="112"/>
                    </a:lnTo>
                    <a:close/>
                  </a:path>
                </a:pathLst>
              </a:custGeom>
              <a:solidFill>
                <a:schemeClr val="accent2"/>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15" name="Freeform 7">
                <a:extLst>
                  <a:ext uri="{FF2B5EF4-FFF2-40B4-BE49-F238E27FC236}">
                    <a16:creationId xmlns:a16="http://schemas.microsoft.com/office/drawing/2014/main" id="{CB30CADB-7792-4757-9AD1-DF5EB9082913}"/>
                  </a:ext>
                </a:extLst>
              </p:cNvPr>
              <p:cNvSpPr>
                <a:spLocks/>
              </p:cNvSpPr>
              <p:nvPr/>
            </p:nvSpPr>
            <p:spPr bwMode="auto">
              <a:xfrm>
                <a:off x="855" y="936"/>
                <a:ext cx="17" cy="69"/>
              </a:xfrm>
              <a:custGeom>
                <a:avLst/>
                <a:gdLst>
                  <a:gd name="T0" fmla="*/ 27 w 27"/>
                  <a:gd name="T1" fmla="*/ 0 h 112"/>
                  <a:gd name="T2" fmla="*/ 27 w 27"/>
                  <a:gd name="T3" fmla="*/ 0 h 112"/>
                  <a:gd name="T4" fmla="*/ 0 w 27"/>
                  <a:gd name="T5" fmla="*/ 0 h 112"/>
                  <a:gd name="T6" fmla="*/ 0 w 27"/>
                  <a:gd name="T7" fmla="*/ 112 h 112"/>
                  <a:gd name="T8" fmla="*/ 27 w 27"/>
                  <a:gd name="T9" fmla="*/ 112 h 112"/>
                  <a:gd name="T10" fmla="*/ 27 w 27"/>
                  <a:gd name="T11" fmla="*/ 0 h 112"/>
                </a:gdLst>
                <a:ahLst/>
                <a:cxnLst>
                  <a:cxn ang="0">
                    <a:pos x="T0" y="T1"/>
                  </a:cxn>
                  <a:cxn ang="0">
                    <a:pos x="T2" y="T3"/>
                  </a:cxn>
                  <a:cxn ang="0">
                    <a:pos x="T4" y="T5"/>
                  </a:cxn>
                  <a:cxn ang="0">
                    <a:pos x="T6" y="T7"/>
                  </a:cxn>
                  <a:cxn ang="0">
                    <a:pos x="T8" y="T9"/>
                  </a:cxn>
                  <a:cxn ang="0">
                    <a:pos x="T10" y="T11"/>
                  </a:cxn>
                </a:cxnLst>
                <a:rect l="0" t="0" r="r" b="b"/>
                <a:pathLst>
                  <a:path w="27" h="112">
                    <a:moveTo>
                      <a:pt x="27" y="0"/>
                    </a:moveTo>
                    <a:lnTo>
                      <a:pt x="27" y="0"/>
                    </a:lnTo>
                    <a:lnTo>
                      <a:pt x="0" y="0"/>
                    </a:lnTo>
                    <a:lnTo>
                      <a:pt x="0" y="112"/>
                    </a:lnTo>
                    <a:lnTo>
                      <a:pt x="27" y="112"/>
                    </a:lnTo>
                    <a:lnTo>
                      <a:pt x="27" y="0"/>
                    </a:lnTo>
                    <a:close/>
                  </a:path>
                </a:pathLst>
              </a:custGeom>
              <a:solidFill>
                <a:schemeClr val="accent2"/>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16" name="Freeform 8">
                <a:extLst>
                  <a:ext uri="{FF2B5EF4-FFF2-40B4-BE49-F238E27FC236}">
                    <a16:creationId xmlns:a16="http://schemas.microsoft.com/office/drawing/2014/main" id="{43A44D3E-AF3A-40B1-81BE-4F61FAEA4014}"/>
                  </a:ext>
                </a:extLst>
              </p:cNvPr>
              <p:cNvSpPr>
                <a:spLocks/>
              </p:cNvSpPr>
              <p:nvPr/>
            </p:nvSpPr>
            <p:spPr bwMode="auto">
              <a:xfrm>
                <a:off x="689" y="861"/>
                <a:ext cx="216" cy="144"/>
              </a:xfrm>
              <a:custGeom>
                <a:avLst/>
                <a:gdLst>
                  <a:gd name="T0" fmla="*/ 0 w 347"/>
                  <a:gd name="T1" fmla="*/ 232 h 232"/>
                  <a:gd name="T2" fmla="*/ 0 w 347"/>
                  <a:gd name="T3" fmla="*/ 232 h 232"/>
                  <a:gd name="T4" fmla="*/ 27 w 347"/>
                  <a:gd name="T5" fmla="*/ 232 h 232"/>
                  <a:gd name="T6" fmla="*/ 27 w 347"/>
                  <a:gd name="T7" fmla="*/ 93 h 232"/>
                  <a:gd name="T8" fmla="*/ 107 w 347"/>
                  <a:gd name="T9" fmla="*/ 93 h 232"/>
                  <a:gd name="T10" fmla="*/ 107 w 347"/>
                  <a:gd name="T11" fmla="*/ 232 h 232"/>
                  <a:gd name="T12" fmla="*/ 134 w 347"/>
                  <a:gd name="T13" fmla="*/ 232 h 232"/>
                  <a:gd name="T14" fmla="*/ 134 w 347"/>
                  <a:gd name="T15" fmla="*/ 93 h 232"/>
                  <a:gd name="T16" fmla="*/ 214 w 347"/>
                  <a:gd name="T17" fmla="*/ 93 h 232"/>
                  <a:gd name="T18" fmla="*/ 214 w 347"/>
                  <a:gd name="T19" fmla="*/ 232 h 232"/>
                  <a:gd name="T20" fmla="*/ 240 w 347"/>
                  <a:gd name="T21" fmla="*/ 232 h 232"/>
                  <a:gd name="T22" fmla="*/ 240 w 347"/>
                  <a:gd name="T23" fmla="*/ 93 h 232"/>
                  <a:gd name="T24" fmla="*/ 320 w 347"/>
                  <a:gd name="T25" fmla="*/ 93 h 232"/>
                  <a:gd name="T26" fmla="*/ 320 w 347"/>
                  <a:gd name="T27" fmla="*/ 232 h 232"/>
                  <a:gd name="T28" fmla="*/ 347 w 347"/>
                  <a:gd name="T29" fmla="*/ 232 h 232"/>
                  <a:gd name="T30" fmla="*/ 347 w 347"/>
                  <a:gd name="T31" fmla="*/ 43 h 232"/>
                  <a:gd name="T32" fmla="*/ 174 w 347"/>
                  <a:gd name="T33" fmla="*/ 0 h 232"/>
                  <a:gd name="T34" fmla="*/ 0 w 347"/>
                  <a:gd name="T35" fmla="*/ 43 h 232"/>
                  <a:gd name="T36" fmla="*/ 0 w 347"/>
                  <a:gd name="T3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7" h="232">
                    <a:moveTo>
                      <a:pt x="0" y="232"/>
                    </a:moveTo>
                    <a:lnTo>
                      <a:pt x="0" y="232"/>
                    </a:lnTo>
                    <a:lnTo>
                      <a:pt x="27" y="232"/>
                    </a:lnTo>
                    <a:lnTo>
                      <a:pt x="27" y="93"/>
                    </a:lnTo>
                    <a:lnTo>
                      <a:pt x="107" y="93"/>
                    </a:lnTo>
                    <a:lnTo>
                      <a:pt x="107" y="232"/>
                    </a:lnTo>
                    <a:lnTo>
                      <a:pt x="134" y="232"/>
                    </a:lnTo>
                    <a:lnTo>
                      <a:pt x="134" y="93"/>
                    </a:lnTo>
                    <a:lnTo>
                      <a:pt x="214" y="93"/>
                    </a:lnTo>
                    <a:lnTo>
                      <a:pt x="214" y="232"/>
                    </a:lnTo>
                    <a:lnTo>
                      <a:pt x="240" y="232"/>
                    </a:lnTo>
                    <a:lnTo>
                      <a:pt x="240" y="93"/>
                    </a:lnTo>
                    <a:lnTo>
                      <a:pt x="320" y="93"/>
                    </a:lnTo>
                    <a:lnTo>
                      <a:pt x="320" y="232"/>
                    </a:lnTo>
                    <a:lnTo>
                      <a:pt x="347" y="232"/>
                    </a:lnTo>
                    <a:lnTo>
                      <a:pt x="347" y="43"/>
                    </a:lnTo>
                    <a:lnTo>
                      <a:pt x="174" y="0"/>
                    </a:lnTo>
                    <a:lnTo>
                      <a:pt x="0" y="43"/>
                    </a:lnTo>
                    <a:lnTo>
                      <a:pt x="0" y="232"/>
                    </a:lnTo>
                    <a:close/>
                  </a:path>
                </a:pathLst>
              </a:custGeom>
              <a:solidFill>
                <a:schemeClr val="accent2"/>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grpSp>
      </p:grpSp>
      <p:pic>
        <p:nvPicPr>
          <p:cNvPr id="117" name="Picture 116">
            <a:extLst>
              <a:ext uri="{FF2B5EF4-FFF2-40B4-BE49-F238E27FC236}">
                <a16:creationId xmlns:a16="http://schemas.microsoft.com/office/drawing/2014/main" id="{E6B70560-E210-4755-B9E4-34BD256705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458" y="2701133"/>
            <a:ext cx="1204442" cy="582794"/>
          </a:xfrm>
          <a:prstGeom prst="rect">
            <a:avLst/>
          </a:prstGeom>
        </p:spPr>
      </p:pic>
      <p:sp>
        <p:nvSpPr>
          <p:cNvPr id="118" name="TextBox 117">
            <a:extLst>
              <a:ext uri="{FF2B5EF4-FFF2-40B4-BE49-F238E27FC236}">
                <a16:creationId xmlns:a16="http://schemas.microsoft.com/office/drawing/2014/main" id="{0D54F27D-349F-4D52-893C-ED1E5A58C994}"/>
              </a:ext>
            </a:extLst>
          </p:cNvPr>
          <p:cNvSpPr txBox="1"/>
          <p:nvPr/>
        </p:nvSpPr>
        <p:spPr>
          <a:xfrm>
            <a:off x="644458" y="3392715"/>
            <a:ext cx="765466" cy="169534"/>
          </a:xfrm>
          <a:prstGeom prst="rect">
            <a:avLst/>
          </a:prstGeom>
          <a:noFill/>
        </p:spPr>
        <p:txBody>
          <a:bodyPr wrap="square" lIns="0" tIns="0" rIns="0" bIns="0" rtlCol="0">
            <a:noAutofit/>
          </a:bodyPr>
          <a:lstStyle/>
          <a:p>
            <a:pPr defTabSz="932418">
              <a:lnSpc>
                <a:spcPct val="90000"/>
              </a:lnSpc>
              <a:spcAft>
                <a:spcPts val="612"/>
              </a:spcAft>
              <a:defRPr/>
            </a:pPr>
            <a:r>
              <a:rPr lang="en-US" sz="1224" dirty="0">
                <a:gradFill>
                  <a:gsLst>
                    <a:gs pos="2917">
                      <a:srgbClr val="5C005C"/>
                    </a:gs>
                    <a:gs pos="100000">
                      <a:srgbClr val="5C005C"/>
                    </a:gs>
                  </a:gsLst>
                  <a:lin ang="5400000" scaled="0"/>
                </a:gradFill>
                <a:latin typeface="Segoe UI Semilight"/>
                <a:hlinkClick r:id="rId9">
                  <a:extLst>
                    <a:ext uri="{A12FA001-AC4F-418D-AE19-62706E023703}">
                      <ahyp:hlinkClr xmlns:ahyp="http://schemas.microsoft.com/office/drawing/2018/hyperlinkcolor" val="tx"/>
                    </a:ext>
                  </a:extLst>
                </a:hlinkClick>
              </a:rPr>
              <a:t>Learn more</a:t>
            </a:r>
            <a:endParaRPr lang="en-US" sz="1224" dirty="0">
              <a:gradFill>
                <a:gsLst>
                  <a:gs pos="2917">
                    <a:srgbClr val="5C005C"/>
                  </a:gs>
                  <a:gs pos="100000">
                    <a:srgbClr val="5C005C"/>
                  </a:gs>
                </a:gsLst>
                <a:lin ang="5400000" scaled="0"/>
              </a:gradFill>
              <a:latin typeface="Segoe UI Semilight"/>
            </a:endParaRPr>
          </a:p>
        </p:txBody>
      </p:sp>
      <p:grpSp>
        <p:nvGrpSpPr>
          <p:cNvPr id="16" name="Group 15">
            <a:extLst>
              <a:ext uri="{FF2B5EF4-FFF2-40B4-BE49-F238E27FC236}">
                <a16:creationId xmlns:a16="http://schemas.microsoft.com/office/drawing/2014/main" id="{AF257698-3D03-4737-9C6A-1DC4B29CD24A}"/>
              </a:ext>
            </a:extLst>
          </p:cNvPr>
          <p:cNvGrpSpPr/>
          <p:nvPr/>
        </p:nvGrpSpPr>
        <p:grpSpPr>
          <a:xfrm>
            <a:off x="2513286" y="2979819"/>
            <a:ext cx="415748" cy="420505"/>
            <a:chOff x="2592595" y="3156963"/>
            <a:chExt cx="415748" cy="420505"/>
          </a:xfrm>
        </p:grpSpPr>
        <p:sp>
          <p:nvSpPr>
            <p:cNvPr id="133" name="Oval 132">
              <a:extLst>
                <a:ext uri="{FF2B5EF4-FFF2-40B4-BE49-F238E27FC236}">
                  <a16:creationId xmlns:a16="http://schemas.microsoft.com/office/drawing/2014/main" id="{D914CA24-3E52-4BF1-A1C8-18ADA96FF692}"/>
                </a:ext>
              </a:extLst>
            </p:cNvPr>
            <p:cNvSpPr>
              <a:spLocks noChangeAspect="1"/>
            </p:cNvSpPr>
            <p:nvPr/>
          </p:nvSpPr>
          <p:spPr bwMode="auto">
            <a:xfrm rot="5400000">
              <a:off x="2590216" y="3159342"/>
              <a:ext cx="420505" cy="415748"/>
            </a:xfrm>
            <a:prstGeom prst="ellipse">
              <a:avLst/>
            </a:prstGeom>
            <a:solidFill>
              <a:schemeClr val="bg1"/>
            </a:solidFill>
            <a:ln w="3175" cap="flat" cmpd="sng" algn="ctr">
              <a:solidFill>
                <a:schemeClr val="bg1">
                  <a:lumMod val="95000"/>
                </a:schemeClr>
              </a:solidFill>
              <a:prstDash val="solid"/>
            </a:ln>
            <a:effectLst/>
          </p:spPr>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defRPr/>
              </a:pPr>
              <a:endParaRPr lang="en-US" sz="2040" kern="0" err="1">
                <a:gradFill>
                  <a:gsLst>
                    <a:gs pos="0">
                      <a:srgbClr val="FFFFFF"/>
                    </a:gs>
                    <a:gs pos="100000">
                      <a:srgbClr val="FFFFFF"/>
                    </a:gs>
                  </a:gsLst>
                  <a:lin ang="5400000" scaled="0"/>
                </a:gradFill>
                <a:latin typeface="Segoe UI Semilight"/>
              </a:endParaRPr>
            </a:p>
          </p:txBody>
        </p:sp>
        <p:grpSp>
          <p:nvGrpSpPr>
            <p:cNvPr id="134" name="Group 285">
              <a:extLst>
                <a:ext uri="{FF2B5EF4-FFF2-40B4-BE49-F238E27FC236}">
                  <a16:creationId xmlns:a16="http://schemas.microsoft.com/office/drawing/2014/main" id="{54644E34-0E48-4020-9576-AA316C930FAA}"/>
                </a:ext>
              </a:extLst>
            </p:cNvPr>
            <p:cNvGrpSpPr>
              <a:grpSpLocks noChangeAspect="1"/>
            </p:cNvGrpSpPr>
            <p:nvPr/>
          </p:nvGrpSpPr>
          <p:grpSpPr bwMode="auto">
            <a:xfrm>
              <a:off x="2704863" y="3274579"/>
              <a:ext cx="191211" cy="191211"/>
              <a:chOff x="2402" y="3358"/>
              <a:chExt cx="256" cy="256"/>
            </a:xfrm>
          </p:grpSpPr>
          <p:sp>
            <p:nvSpPr>
              <p:cNvPr id="135" name="AutoShape 284">
                <a:extLst>
                  <a:ext uri="{FF2B5EF4-FFF2-40B4-BE49-F238E27FC236}">
                    <a16:creationId xmlns:a16="http://schemas.microsoft.com/office/drawing/2014/main" id="{ADA90DCC-AF9E-43CB-9BAC-30B828641F17}"/>
                  </a:ext>
                </a:extLst>
              </p:cNvPr>
              <p:cNvSpPr>
                <a:spLocks noChangeAspect="1" noChangeArrowheads="1" noTextEdit="1"/>
              </p:cNvSpPr>
              <p:nvPr/>
            </p:nvSpPr>
            <p:spPr bwMode="auto">
              <a:xfrm>
                <a:off x="2402" y="3358"/>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36" name="Freeform 286">
                <a:extLst>
                  <a:ext uri="{FF2B5EF4-FFF2-40B4-BE49-F238E27FC236}">
                    <a16:creationId xmlns:a16="http://schemas.microsoft.com/office/drawing/2014/main" id="{E8A0BE8E-3367-4156-8621-64F486D173FB}"/>
                  </a:ext>
                </a:extLst>
              </p:cNvPr>
              <p:cNvSpPr>
                <a:spLocks/>
              </p:cNvSpPr>
              <p:nvPr/>
            </p:nvSpPr>
            <p:spPr bwMode="auto">
              <a:xfrm>
                <a:off x="2485" y="3578"/>
                <a:ext cx="16" cy="9"/>
              </a:xfrm>
              <a:custGeom>
                <a:avLst/>
                <a:gdLst>
                  <a:gd name="T0" fmla="*/ 13 w 26"/>
                  <a:gd name="T1" fmla="*/ 13 h 14"/>
                  <a:gd name="T2" fmla="*/ 13 w 26"/>
                  <a:gd name="T3" fmla="*/ 13 h 14"/>
                  <a:gd name="T4" fmla="*/ 4 w 26"/>
                  <a:gd name="T5" fmla="*/ 9 h 14"/>
                  <a:gd name="T6" fmla="*/ 0 w 26"/>
                  <a:gd name="T7" fmla="*/ 0 h 14"/>
                  <a:gd name="T8" fmla="*/ 0 w 26"/>
                  <a:gd name="T9" fmla="*/ 0 h 14"/>
                  <a:gd name="T10" fmla="*/ 13 w 26"/>
                  <a:gd name="T11" fmla="*/ 14 h 14"/>
                  <a:gd name="T12" fmla="*/ 26 w 26"/>
                  <a:gd name="T13" fmla="*/ 0 h 14"/>
                  <a:gd name="T14" fmla="*/ 26 w 26"/>
                  <a:gd name="T15" fmla="*/ 0 h 14"/>
                  <a:gd name="T16" fmla="*/ 23 w 26"/>
                  <a:gd name="T17" fmla="*/ 9 h 14"/>
                  <a:gd name="T18" fmla="*/ 13 w 26"/>
                  <a:gd name="T1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
                    <a:moveTo>
                      <a:pt x="13" y="13"/>
                    </a:moveTo>
                    <a:lnTo>
                      <a:pt x="13" y="13"/>
                    </a:lnTo>
                    <a:cubicBezTo>
                      <a:pt x="10" y="13"/>
                      <a:pt x="6" y="11"/>
                      <a:pt x="4" y="9"/>
                    </a:cubicBezTo>
                    <a:cubicBezTo>
                      <a:pt x="1" y="6"/>
                      <a:pt x="0" y="3"/>
                      <a:pt x="0" y="0"/>
                    </a:cubicBezTo>
                    <a:cubicBezTo>
                      <a:pt x="0" y="0"/>
                      <a:pt x="0" y="0"/>
                      <a:pt x="0" y="0"/>
                    </a:cubicBezTo>
                    <a:cubicBezTo>
                      <a:pt x="0" y="8"/>
                      <a:pt x="6" y="14"/>
                      <a:pt x="13" y="14"/>
                    </a:cubicBezTo>
                    <a:cubicBezTo>
                      <a:pt x="21" y="14"/>
                      <a:pt x="26" y="8"/>
                      <a:pt x="26" y="0"/>
                    </a:cubicBezTo>
                    <a:cubicBezTo>
                      <a:pt x="26" y="0"/>
                      <a:pt x="26" y="0"/>
                      <a:pt x="26" y="0"/>
                    </a:cubicBezTo>
                    <a:cubicBezTo>
                      <a:pt x="26" y="3"/>
                      <a:pt x="25" y="6"/>
                      <a:pt x="23" y="9"/>
                    </a:cubicBezTo>
                    <a:cubicBezTo>
                      <a:pt x="20" y="11"/>
                      <a:pt x="17" y="13"/>
                      <a:pt x="13" y="13"/>
                    </a:cubicBezTo>
                    <a:close/>
                  </a:path>
                </a:pathLst>
              </a:custGeom>
              <a:solidFill>
                <a:srgbClr val="C1C1C1"/>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37" name="Freeform 287">
                <a:extLst>
                  <a:ext uri="{FF2B5EF4-FFF2-40B4-BE49-F238E27FC236}">
                    <a16:creationId xmlns:a16="http://schemas.microsoft.com/office/drawing/2014/main" id="{4AE808BC-3D19-48BD-B8DC-8AB815258E9C}"/>
                  </a:ext>
                </a:extLst>
              </p:cNvPr>
              <p:cNvSpPr>
                <a:spLocks/>
              </p:cNvSpPr>
              <p:nvPr/>
            </p:nvSpPr>
            <p:spPr bwMode="auto">
              <a:xfrm>
                <a:off x="2449" y="3404"/>
                <a:ext cx="185" cy="174"/>
              </a:xfrm>
              <a:custGeom>
                <a:avLst/>
                <a:gdLst>
                  <a:gd name="T0" fmla="*/ 110 w 297"/>
                  <a:gd name="T1" fmla="*/ 281 h 281"/>
                  <a:gd name="T2" fmla="*/ 110 w 297"/>
                  <a:gd name="T3" fmla="*/ 281 h 281"/>
                  <a:gd name="T4" fmla="*/ 110 w 297"/>
                  <a:gd name="T5" fmla="*/ 280 h 281"/>
                  <a:gd name="T6" fmla="*/ 108 w 297"/>
                  <a:gd name="T7" fmla="*/ 267 h 281"/>
                  <a:gd name="T8" fmla="*/ 219 w 297"/>
                  <a:gd name="T9" fmla="*/ 267 h 281"/>
                  <a:gd name="T10" fmla="*/ 217 w 297"/>
                  <a:gd name="T11" fmla="*/ 280 h 281"/>
                  <a:gd name="T12" fmla="*/ 217 w 297"/>
                  <a:gd name="T13" fmla="*/ 281 h 281"/>
                  <a:gd name="T14" fmla="*/ 257 w 297"/>
                  <a:gd name="T15" fmla="*/ 241 h 281"/>
                  <a:gd name="T16" fmla="*/ 297 w 297"/>
                  <a:gd name="T17" fmla="*/ 281 h 281"/>
                  <a:gd name="T18" fmla="*/ 297 w 297"/>
                  <a:gd name="T19" fmla="*/ 280 h 281"/>
                  <a:gd name="T20" fmla="*/ 294 w 297"/>
                  <a:gd name="T21" fmla="*/ 265 h 281"/>
                  <a:gd name="T22" fmla="*/ 285 w 297"/>
                  <a:gd name="T23" fmla="*/ 252 h 281"/>
                  <a:gd name="T24" fmla="*/ 272 w 297"/>
                  <a:gd name="T25" fmla="*/ 243 h 281"/>
                  <a:gd name="T26" fmla="*/ 257 w 297"/>
                  <a:gd name="T27" fmla="*/ 240 h 281"/>
                  <a:gd name="T28" fmla="*/ 80 w 297"/>
                  <a:gd name="T29" fmla="*/ 240 h 281"/>
                  <a:gd name="T30" fmla="*/ 62 w 297"/>
                  <a:gd name="T31" fmla="*/ 187 h 281"/>
                  <a:gd name="T32" fmla="*/ 0 w 297"/>
                  <a:gd name="T33" fmla="*/ 0 h 281"/>
                  <a:gd name="T34" fmla="*/ 80 w 297"/>
                  <a:gd name="T35" fmla="*/ 243 h 281"/>
                  <a:gd name="T36" fmla="*/ 110 w 297"/>
                  <a:gd name="T3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 h="281">
                    <a:moveTo>
                      <a:pt x="110" y="281"/>
                    </a:moveTo>
                    <a:lnTo>
                      <a:pt x="110" y="281"/>
                    </a:lnTo>
                    <a:cubicBezTo>
                      <a:pt x="110" y="281"/>
                      <a:pt x="110" y="280"/>
                      <a:pt x="110" y="280"/>
                    </a:cubicBezTo>
                    <a:cubicBezTo>
                      <a:pt x="110" y="276"/>
                      <a:pt x="109" y="272"/>
                      <a:pt x="108" y="267"/>
                    </a:cubicBezTo>
                    <a:lnTo>
                      <a:pt x="219" y="267"/>
                    </a:lnTo>
                    <a:cubicBezTo>
                      <a:pt x="218" y="272"/>
                      <a:pt x="217" y="276"/>
                      <a:pt x="217" y="280"/>
                    </a:cubicBezTo>
                    <a:cubicBezTo>
                      <a:pt x="217" y="280"/>
                      <a:pt x="217" y="281"/>
                      <a:pt x="217" y="281"/>
                    </a:cubicBezTo>
                    <a:cubicBezTo>
                      <a:pt x="217" y="259"/>
                      <a:pt x="235" y="241"/>
                      <a:pt x="257" y="241"/>
                    </a:cubicBezTo>
                    <a:cubicBezTo>
                      <a:pt x="279" y="241"/>
                      <a:pt x="296" y="259"/>
                      <a:pt x="297" y="281"/>
                    </a:cubicBezTo>
                    <a:cubicBezTo>
                      <a:pt x="297" y="281"/>
                      <a:pt x="297" y="280"/>
                      <a:pt x="297" y="280"/>
                    </a:cubicBezTo>
                    <a:cubicBezTo>
                      <a:pt x="297" y="275"/>
                      <a:pt x="296" y="270"/>
                      <a:pt x="294" y="265"/>
                    </a:cubicBezTo>
                    <a:cubicBezTo>
                      <a:pt x="292" y="260"/>
                      <a:pt x="289" y="256"/>
                      <a:pt x="285" y="252"/>
                    </a:cubicBezTo>
                    <a:cubicBezTo>
                      <a:pt x="282" y="248"/>
                      <a:pt x="277" y="245"/>
                      <a:pt x="272" y="243"/>
                    </a:cubicBezTo>
                    <a:cubicBezTo>
                      <a:pt x="268" y="241"/>
                      <a:pt x="262" y="240"/>
                      <a:pt x="257" y="240"/>
                    </a:cubicBezTo>
                    <a:lnTo>
                      <a:pt x="80" y="240"/>
                    </a:lnTo>
                    <a:lnTo>
                      <a:pt x="62" y="187"/>
                    </a:lnTo>
                    <a:lnTo>
                      <a:pt x="0" y="0"/>
                    </a:lnTo>
                    <a:lnTo>
                      <a:pt x="80" y="243"/>
                    </a:lnTo>
                    <a:cubicBezTo>
                      <a:pt x="97" y="247"/>
                      <a:pt x="110" y="263"/>
                      <a:pt x="110" y="281"/>
                    </a:cubicBezTo>
                    <a:close/>
                  </a:path>
                </a:pathLst>
              </a:custGeom>
              <a:solidFill>
                <a:schemeClr val="accent2"/>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38" name="Freeform 288">
                <a:extLst>
                  <a:ext uri="{FF2B5EF4-FFF2-40B4-BE49-F238E27FC236}">
                    <a16:creationId xmlns:a16="http://schemas.microsoft.com/office/drawing/2014/main" id="{19CB0DA8-4C24-4F0A-AB59-DC4F7D873655}"/>
                  </a:ext>
                </a:extLst>
              </p:cNvPr>
              <p:cNvSpPr>
                <a:spLocks/>
              </p:cNvSpPr>
              <p:nvPr/>
            </p:nvSpPr>
            <p:spPr bwMode="auto">
              <a:xfrm>
                <a:off x="2600" y="3578"/>
                <a:ext cx="17" cy="9"/>
              </a:xfrm>
              <a:custGeom>
                <a:avLst/>
                <a:gdLst>
                  <a:gd name="T0" fmla="*/ 14 w 27"/>
                  <a:gd name="T1" fmla="*/ 13 h 14"/>
                  <a:gd name="T2" fmla="*/ 14 w 27"/>
                  <a:gd name="T3" fmla="*/ 13 h 14"/>
                  <a:gd name="T4" fmla="*/ 4 w 27"/>
                  <a:gd name="T5" fmla="*/ 9 h 14"/>
                  <a:gd name="T6" fmla="*/ 1 w 27"/>
                  <a:gd name="T7" fmla="*/ 0 h 14"/>
                  <a:gd name="T8" fmla="*/ 0 w 27"/>
                  <a:gd name="T9" fmla="*/ 0 h 14"/>
                  <a:gd name="T10" fmla="*/ 14 w 27"/>
                  <a:gd name="T11" fmla="*/ 14 h 14"/>
                  <a:gd name="T12" fmla="*/ 27 w 27"/>
                  <a:gd name="T13" fmla="*/ 0 h 14"/>
                  <a:gd name="T14" fmla="*/ 27 w 27"/>
                  <a:gd name="T15" fmla="*/ 0 h 14"/>
                  <a:gd name="T16" fmla="*/ 23 w 27"/>
                  <a:gd name="T17" fmla="*/ 9 h 14"/>
                  <a:gd name="T18" fmla="*/ 14 w 27"/>
                  <a:gd name="T1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4">
                    <a:moveTo>
                      <a:pt x="14" y="13"/>
                    </a:moveTo>
                    <a:lnTo>
                      <a:pt x="14" y="13"/>
                    </a:lnTo>
                    <a:cubicBezTo>
                      <a:pt x="10" y="13"/>
                      <a:pt x="7" y="11"/>
                      <a:pt x="4" y="9"/>
                    </a:cubicBezTo>
                    <a:cubicBezTo>
                      <a:pt x="2" y="6"/>
                      <a:pt x="1" y="3"/>
                      <a:pt x="1" y="0"/>
                    </a:cubicBezTo>
                    <a:cubicBezTo>
                      <a:pt x="1" y="0"/>
                      <a:pt x="0" y="0"/>
                      <a:pt x="0" y="0"/>
                    </a:cubicBezTo>
                    <a:cubicBezTo>
                      <a:pt x="0" y="8"/>
                      <a:pt x="6" y="14"/>
                      <a:pt x="14" y="14"/>
                    </a:cubicBezTo>
                    <a:cubicBezTo>
                      <a:pt x="21" y="14"/>
                      <a:pt x="27" y="8"/>
                      <a:pt x="27" y="0"/>
                    </a:cubicBezTo>
                    <a:cubicBezTo>
                      <a:pt x="27" y="0"/>
                      <a:pt x="27" y="0"/>
                      <a:pt x="27" y="0"/>
                    </a:cubicBezTo>
                    <a:cubicBezTo>
                      <a:pt x="27" y="3"/>
                      <a:pt x="26" y="6"/>
                      <a:pt x="23" y="9"/>
                    </a:cubicBezTo>
                    <a:cubicBezTo>
                      <a:pt x="21" y="11"/>
                      <a:pt x="17" y="13"/>
                      <a:pt x="14" y="13"/>
                    </a:cubicBezTo>
                    <a:close/>
                  </a:path>
                </a:pathLst>
              </a:custGeom>
              <a:solidFill>
                <a:srgbClr val="C1C1C1"/>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39" name="Freeform 289">
                <a:extLst>
                  <a:ext uri="{FF2B5EF4-FFF2-40B4-BE49-F238E27FC236}">
                    <a16:creationId xmlns:a16="http://schemas.microsoft.com/office/drawing/2014/main" id="{AA8EE3F6-BB22-4CED-A91E-1C534C3A05DE}"/>
                  </a:ext>
                </a:extLst>
              </p:cNvPr>
              <p:cNvSpPr>
                <a:spLocks/>
              </p:cNvSpPr>
              <p:nvPr/>
            </p:nvSpPr>
            <p:spPr bwMode="auto">
              <a:xfrm>
                <a:off x="2402" y="3371"/>
                <a:ext cx="97" cy="207"/>
              </a:xfrm>
              <a:custGeom>
                <a:avLst/>
                <a:gdLst>
                  <a:gd name="T0" fmla="*/ 129 w 156"/>
                  <a:gd name="T1" fmla="*/ 297 h 334"/>
                  <a:gd name="T2" fmla="*/ 129 w 156"/>
                  <a:gd name="T3" fmla="*/ 297 h 334"/>
                  <a:gd name="T4" fmla="*/ 112 w 156"/>
                  <a:gd name="T5" fmla="*/ 312 h 334"/>
                  <a:gd name="T6" fmla="*/ 106 w 156"/>
                  <a:gd name="T7" fmla="*/ 333 h 334"/>
                  <a:gd name="T8" fmla="*/ 106 w 156"/>
                  <a:gd name="T9" fmla="*/ 334 h 334"/>
                  <a:gd name="T10" fmla="*/ 146 w 156"/>
                  <a:gd name="T11" fmla="*/ 294 h 334"/>
                  <a:gd name="T12" fmla="*/ 156 w 156"/>
                  <a:gd name="T13" fmla="*/ 296 h 334"/>
                  <a:gd name="T14" fmla="*/ 76 w 156"/>
                  <a:gd name="T15" fmla="*/ 53 h 334"/>
                  <a:gd name="T16" fmla="*/ 76 w 156"/>
                  <a:gd name="T17" fmla="*/ 53 h 334"/>
                  <a:gd name="T18" fmla="*/ 58 w 156"/>
                  <a:gd name="T19" fmla="*/ 0 h 334"/>
                  <a:gd name="T20" fmla="*/ 0 w 156"/>
                  <a:gd name="T21" fmla="*/ 0 h 334"/>
                  <a:gd name="T22" fmla="*/ 0 w 156"/>
                  <a:gd name="T23" fmla="*/ 27 h 334"/>
                  <a:gd name="T24" fmla="*/ 39 w 156"/>
                  <a:gd name="T25" fmla="*/ 27 h 334"/>
                  <a:gd name="T26" fmla="*/ 129 w 156"/>
                  <a:gd name="T27" fmla="*/ 29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334">
                    <a:moveTo>
                      <a:pt x="129" y="297"/>
                    </a:moveTo>
                    <a:lnTo>
                      <a:pt x="129" y="297"/>
                    </a:lnTo>
                    <a:cubicBezTo>
                      <a:pt x="122" y="301"/>
                      <a:pt x="116" y="305"/>
                      <a:pt x="112" y="312"/>
                    </a:cubicBezTo>
                    <a:cubicBezTo>
                      <a:pt x="108" y="319"/>
                      <a:pt x="106" y="326"/>
                      <a:pt x="106" y="333"/>
                    </a:cubicBezTo>
                    <a:cubicBezTo>
                      <a:pt x="106" y="333"/>
                      <a:pt x="106" y="334"/>
                      <a:pt x="106" y="334"/>
                    </a:cubicBezTo>
                    <a:cubicBezTo>
                      <a:pt x="107" y="312"/>
                      <a:pt x="124" y="294"/>
                      <a:pt x="146" y="294"/>
                    </a:cubicBezTo>
                    <a:cubicBezTo>
                      <a:pt x="150" y="294"/>
                      <a:pt x="153" y="295"/>
                      <a:pt x="156" y="296"/>
                    </a:cubicBezTo>
                    <a:lnTo>
                      <a:pt x="76" y="53"/>
                    </a:lnTo>
                    <a:lnTo>
                      <a:pt x="76" y="53"/>
                    </a:lnTo>
                    <a:lnTo>
                      <a:pt x="58" y="0"/>
                    </a:lnTo>
                    <a:lnTo>
                      <a:pt x="0" y="0"/>
                    </a:lnTo>
                    <a:lnTo>
                      <a:pt x="0" y="27"/>
                    </a:lnTo>
                    <a:lnTo>
                      <a:pt x="39" y="27"/>
                    </a:lnTo>
                    <a:lnTo>
                      <a:pt x="129" y="297"/>
                    </a:lnTo>
                    <a:close/>
                  </a:path>
                </a:pathLst>
              </a:custGeom>
              <a:solidFill>
                <a:schemeClr val="accent2"/>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40" name="Freeform 290">
                <a:extLst>
                  <a:ext uri="{FF2B5EF4-FFF2-40B4-BE49-F238E27FC236}">
                    <a16:creationId xmlns:a16="http://schemas.microsoft.com/office/drawing/2014/main" id="{EEC981AA-4D18-454E-909C-E17151B77648}"/>
                  </a:ext>
                </a:extLst>
              </p:cNvPr>
              <p:cNvSpPr>
                <a:spLocks/>
              </p:cNvSpPr>
              <p:nvPr/>
            </p:nvSpPr>
            <p:spPr bwMode="auto">
              <a:xfrm>
                <a:off x="2449" y="3404"/>
                <a:ext cx="217" cy="116"/>
              </a:xfrm>
              <a:custGeom>
                <a:avLst/>
                <a:gdLst>
                  <a:gd name="T0" fmla="*/ 288 w 350"/>
                  <a:gd name="T1" fmla="*/ 187 h 187"/>
                  <a:gd name="T2" fmla="*/ 288 w 350"/>
                  <a:gd name="T3" fmla="*/ 187 h 187"/>
                  <a:gd name="T4" fmla="*/ 350 w 350"/>
                  <a:gd name="T5" fmla="*/ 0 h 187"/>
                  <a:gd name="T6" fmla="*/ 0 w 350"/>
                  <a:gd name="T7" fmla="*/ 0 h 187"/>
                  <a:gd name="T8" fmla="*/ 62 w 350"/>
                  <a:gd name="T9" fmla="*/ 187 h 187"/>
                  <a:gd name="T10" fmla="*/ 288 w 350"/>
                  <a:gd name="T11" fmla="*/ 187 h 187"/>
                </a:gdLst>
                <a:ahLst/>
                <a:cxnLst>
                  <a:cxn ang="0">
                    <a:pos x="T0" y="T1"/>
                  </a:cxn>
                  <a:cxn ang="0">
                    <a:pos x="T2" y="T3"/>
                  </a:cxn>
                  <a:cxn ang="0">
                    <a:pos x="T4" y="T5"/>
                  </a:cxn>
                  <a:cxn ang="0">
                    <a:pos x="T6" y="T7"/>
                  </a:cxn>
                  <a:cxn ang="0">
                    <a:pos x="T8" y="T9"/>
                  </a:cxn>
                  <a:cxn ang="0">
                    <a:pos x="T10" y="T11"/>
                  </a:cxn>
                </a:cxnLst>
                <a:rect l="0" t="0" r="r" b="b"/>
                <a:pathLst>
                  <a:path w="350" h="187">
                    <a:moveTo>
                      <a:pt x="288" y="187"/>
                    </a:moveTo>
                    <a:lnTo>
                      <a:pt x="288" y="187"/>
                    </a:lnTo>
                    <a:lnTo>
                      <a:pt x="350" y="0"/>
                    </a:lnTo>
                    <a:lnTo>
                      <a:pt x="0" y="0"/>
                    </a:lnTo>
                    <a:lnTo>
                      <a:pt x="62" y="187"/>
                    </a:lnTo>
                    <a:lnTo>
                      <a:pt x="288" y="187"/>
                    </a:lnTo>
                    <a:close/>
                  </a:path>
                </a:pathLst>
              </a:custGeom>
              <a:solidFill>
                <a:srgbClr val="5C005C"/>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41" name="Freeform 291">
                <a:extLst>
                  <a:ext uri="{FF2B5EF4-FFF2-40B4-BE49-F238E27FC236}">
                    <a16:creationId xmlns:a16="http://schemas.microsoft.com/office/drawing/2014/main" id="{384C9C72-3BD9-42EB-9496-4218807266E1}"/>
                  </a:ext>
                </a:extLst>
              </p:cNvPr>
              <p:cNvSpPr>
                <a:spLocks/>
              </p:cNvSpPr>
              <p:nvPr/>
            </p:nvSpPr>
            <p:spPr bwMode="auto">
              <a:xfrm>
                <a:off x="2468" y="3578"/>
                <a:ext cx="49" cy="25"/>
              </a:xfrm>
              <a:custGeom>
                <a:avLst/>
                <a:gdLst>
                  <a:gd name="T0" fmla="*/ 68 w 80"/>
                  <a:gd name="T1" fmla="*/ 28 h 40"/>
                  <a:gd name="T2" fmla="*/ 68 w 80"/>
                  <a:gd name="T3" fmla="*/ 28 h 40"/>
                  <a:gd name="T4" fmla="*/ 56 w 80"/>
                  <a:gd name="T5" fmla="*/ 36 h 40"/>
                  <a:gd name="T6" fmla="*/ 40 w 80"/>
                  <a:gd name="T7" fmla="*/ 39 h 40"/>
                  <a:gd name="T8" fmla="*/ 25 w 80"/>
                  <a:gd name="T9" fmla="*/ 36 h 40"/>
                  <a:gd name="T10" fmla="*/ 12 w 80"/>
                  <a:gd name="T11" fmla="*/ 28 h 40"/>
                  <a:gd name="T12" fmla="*/ 3 w 80"/>
                  <a:gd name="T13" fmla="*/ 15 h 40"/>
                  <a:gd name="T14" fmla="*/ 0 w 80"/>
                  <a:gd name="T15" fmla="*/ 0 h 40"/>
                  <a:gd name="T16" fmla="*/ 0 w 80"/>
                  <a:gd name="T17" fmla="*/ 0 h 40"/>
                  <a:gd name="T18" fmla="*/ 40 w 80"/>
                  <a:gd name="T19" fmla="*/ 40 h 40"/>
                  <a:gd name="T20" fmla="*/ 80 w 80"/>
                  <a:gd name="T21" fmla="*/ 0 h 40"/>
                  <a:gd name="T22" fmla="*/ 80 w 80"/>
                  <a:gd name="T23" fmla="*/ 0 h 40"/>
                  <a:gd name="T24" fmla="*/ 77 w 80"/>
                  <a:gd name="T25" fmla="*/ 15 h 40"/>
                  <a:gd name="T26" fmla="*/ 68 w 80"/>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40">
                    <a:moveTo>
                      <a:pt x="68" y="28"/>
                    </a:moveTo>
                    <a:lnTo>
                      <a:pt x="68" y="28"/>
                    </a:lnTo>
                    <a:cubicBezTo>
                      <a:pt x="65" y="31"/>
                      <a:pt x="61" y="34"/>
                      <a:pt x="56" y="36"/>
                    </a:cubicBezTo>
                    <a:cubicBezTo>
                      <a:pt x="51" y="38"/>
                      <a:pt x="46" y="39"/>
                      <a:pt x="40" y="39"/>
                    </a:cubicBezTo>
                    <a:cubicBezTo>
                      <a:pt x="35" y="39"/>
                      <a:pt x="29" y="38"/>
                      <a:pt x="25" y="36"/>
                    </a:cubicBezTo>
                    <a:cubicBezTo>
                      <a:pt x="20" y="34"/>
                      <a:pt x="15" y="31"/>
                      <a:pt x="12" y="28"/>
                    </a:cubicBezTo>
                    <a:cubicBezTo>
                      <a:pt x="8" y="24"/>
                      <a:pt x="5" y="20"/>
                      <a:pt x="3" y="15"/>
                    </a:cubicBezTo>
                    <a:cubicBezTo>
                      <a:pt x="1" y="10"/>
                      <a:pt x="0" y="5"/>
                      <a:pt x="0" y="0"/>
                    </a:cubicBezTo>
                    <a:cubicBezTo>
                      <a:pt x="0" y="0"/>
                      <a:pt x="0" y="0"/>
                      <a:pt x="0" y="0"/>
                    </a:cubicBezTo>
                    <a:cubicBezTo>
                      <a:pt x="0" y="23"/>
                      <a:pt x="18" y="40"/>
                      <a:pt x="40" y="40"/>
                    </a:cubicBezTo>
                    <a:cubicBezTo>
                      <a:pt x="62" y="40"/>
                      <a:pt x="80" y="23"/>
                      <a:pt x="80" y="0"/>
                    </a:cubicBezTo>
                    <a:cubicBezTo>
                      <a:pt x="80" y="0"/>
                      <a:pt x="80" y="0"/>
                      <a:pt x="80" y="0"/>
                    </a:cubicBezTo>
                    <a:cubicBezTo>
                      <a:pt x="80" y="5"/>
                      <a:pt x="79" y="10"/>
                      <a:pt x="77" y="15"/>
                    </a:cubicBezTo>
                    <a:cubicBezTo>
                      <a:pt x="75" y="20"/>
                      <a:pt x="72" y="24"/>
                      <a:pt x="68" y="28"/>
                    </a:cubicBezTo>
                    <a:close/>
                  </a:path>
                </a:pathLst>
              </a:custGeom>
              <a:solidFill>
                <a:srgbClr val="2F2F2F"/>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42" name="Freeform 292">
                <a:extLst>
                  <a:ext uri="{FF2B5EF4-FFF2-40B4-BE49-F238E27FC236}">
                    <a16:creationId xmlns:a16="http://schemas.microsoft.com/office/drawing/2014/main" id="{FF0B2562-A723-44A4-93EB-EC5B652F0014}"/>
                  </a:ext>
                </a:extLst>
              </p:cNvPr>
              <p:cNvSpPr>
                <a:spLocks/>
              </p:cNvSpPr>
              <p:nvPr/>
            </p:nvSpPr>
            <p:spPr bwMode="auto">
              <a:xfrm>
                <a:off x="2485" y="3570"/>
                <a:ext cx="16" cy="8"/>
              </a:xfrm>
              <a:custGeom>
                <a:avLst/>
                <a:gdLst>
                  <a:gd name="T0" fmla="*/ 23 w 27"/>
                  <a:gd name="T1" fmla="*/ 4 h 14"/>
                  <a:gd name="T2" fmla="*/ 23 w 27"/>
                  <a:gd name="T3" fmla="*/ 4 h 14"/>
                  <a:gd name="T4" fmla="*/ 13 w 27"/>
                  <a:gd name="T5" fmla="*/ 0 h 14"/>
                  <a:gd name="T6" fmla="*/ 4 w 27"/>
                  <a:gd name="T7" fmla="*/ 4 h 14"/>
                  <a:gd name="T8" fmla="*/ 0 w 27"/>
                  <a:gd name="T9" fmla="*/ 13 h 14"/>
                  <a:gd name="T10" fmla="*/ 0 w 27"/>
                  <a:gd name="T11" fmla="*/ 14 h 14"/>
                  <a:gd name="T12" fmla="*/ 13 w 27"/>
                  <a:gd name="T13" fmla="*/ 1 h 14"/>
                  <a:gd name="T14" fmla="*/ 26 w 27"/>
                  <a:gd name="T15" fmla="*/ 14 h 14"/>
                  <a:gd name="T16" fmla="*/ 27 w 27"/>
                  <a:gd name="T17" fmla="*/ 13 h 14"/>
                  <a:gd name="T18" fmla="*/ 23 w 27"/>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4">
                    <a:moveTo>
                      <a:pt x="23" y="4"/>
                    </a:moveTo>
                    <a:lnTo>
                      <a:pt x="23" y="4"/>
                    </a:lnTo>
                    <a:cubicBezTo>
                      <a:pt x="20" y="1"/>
                      <a:pt x="17" y="0"/>
                      <a:pt x="13" y="0"/>
                    </a:cubicBezTo>
                    <a:cubicBezTo>
                      <a:pt x="10" y="0"/>
                      <a:pt x="6" y="1"/>
                      <a:pt x="4" y="4"/>
                    </a:cubicBezTo>
                    <a:cubicBezTo>
                      <a:pt x="1" y="7"/>
                      <a:pt x="0" y="10"/>
                      <a:pt x="0" y="13"/>
                    </a:cubicBezTo>
                    <a:cubicBezTo>
                      <a:pt x="0" y="13"/>
                      <a:pt x="0" y="14"/>
                      <a:pt x="0" y="14"/>
                    </a:cubicBezTo>
                    <a:cubicBezTo>
                      <a:pt x="0" y="7"/>
                      <a:pt x="6" y="1"/>
                      <a:pt x="13" y="1"/>
                    </a:cubicBezTo>
                    <a:cubicBezTo>
                      <a:pt x="20" y="1"/>
                      <a:pt x="26" y="7"/>
                      <a:pt x="26" y="14"/>
                    </a:cubicBezTo>
                    <a:cubicBezTo>
                      <a:pt x="26" y="14"/>
                      <a:pt x="27" y="13"/>
                      <a:pt x="27" y="13"/>
                    </a:cubicBezTo>
                    <a:cubicBezTo>
                      <a:pt x="27" y="10"/>
                      <a:pt x="25" y="7"/>
                      <a:pt x="23" y="4"/>
                    </a:cubicBezTo>
                    <a:close/>
                  </a:path>
                </a:pathLst>
              </a:custGeom>
              <a:solidFill>
                <a:srgbClr val="2F2F2F"/>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43" name="Freeform 293">
                <a:extLst>
                  <a:ext uri="{FF2B5EF4-FFF2-40B4-BE49-F238E27FC236}">
                    <a16:creationId xmlns:a16="http://schemas.microsoft.com/office/drawing/2014/main" id="{B94B28C9-8C3A-4DBD-ABAF-9BF7D72A43F4}"/>
                  </a:ext>
                </a:extLst>
              </p:cNvPr>
              <p:cNvSpPr>
                <a:spLocks noEditPoints="1"/>
              </p:cNvSpPr>
              <p:nvPr/>
            </p:nvSpPr>
            <p:spPr bwMode="auto">
              <a:xfrm>
                <a:off x="2468" y="3554"/>
                <a:ext cx="49" cy="49"/>
              </a:xfrm>
              <a:custGeom>
                <a:avLst/>
                <a:gdLst>
                  <a:gd name="T0" fmla="*/ 53 w 80"/>
                  <a:gd name="T1" fmla="*/ 40 h 79"/>
                  <a:gd name="T2" fmla="*/ 53 w 80"/>
                  <a:gd name="T3" fmla="*/ 40 h 79"/>
                  <a:gd name="T4" fmla="*/ 40 w 80"/>
                  <a:gd name="T5" fmla="*/ 54 h 79"/>
                  <a:gd name="T6" fmla="*/ 27 w 80"/>
                  <a:gd name="T7" fmla="*/ 40 h 79"/>
                  <a:gd name="T8" fmla="*/ 27 w 80"/>
                  <a:gd name="T9" fmla="*/ 40 h 79"/>
                  <a:gd name="T10" fmla="*/ 27 w 80"/>
                  <a:gd name="T11" fmla="*/ 39 h 79"/>
                  <a:gd name="T12" fmla="*/ 31 w 80"/>
                  <a:gd name="T13" fmla="*/ 30 h 79"/>
                  <a:gd name="T14" fmla="*/ 40 w 80"/>
                  <a:gd name="T15" fmla="*/ 26 h 79"/>
                  <a:gd name="T16" fmla="*/ 50 w 80"/>
                  <a:gd name="T17" fmla="*/ 30 h 79"/>
                  <a:gd name="T18" fmla="*/ 53 w 80"/>
                  <a:gd name="T19" fmla="*/ 39 h 79"/>
                  <a:gd name="T20" fmla="*/ 53 w 80"/>
                  <a:gd name="T21" fmla="*/ 40 h 79"/>
                  <a:gd name="T22" fmla="*/ 53 w 80"/>
                  <a:gd name="T23" fmla="*/ 40 h 79"/>
                  <a:gd name="T24" fmla="*/ 50 w 80"/>
                  <a:gd name="T25" fmla="*/ 2 h 79"/>
                  <a:gd name="T26" fmla="*/ 50 w 80"/>
                  <a:gd name="T27" fmla="*/ 2 h 79"/>
                  <a:gd name="T28" fmla="*/ 51 w 80"/>
                  <a:gd name="T29" fmla="*/ 3 h 79"/>
                  <a:gd name="T30" fmla="*/ 50 w 80"/>
                  <a:gd name="T31" fmla="*/ 2 h 79"/>
                  <a:gd name="T32" fmla="*/ 40 w 80"/>
                  <a:gd name="T33" fmla="*/ 0 h 79"/>
                  <a:gd name="T34" fmla="*/ 0 w 80"/>
                  <a:gd name="T35" fmla="*/ 40 h 79"/>
                  <a:gd name="T36" fmla="*/ 3 w 80"/>
                  <a:gd name="T37" fmla="*/ 55 h 79"/>
                  <a:gd name="T38" fmla="*/ 12 w 80"/>
                  <a:gd name="T39" fmla="*/ 68 h 79"/>
                  <a:gd name="T40" fmla="*/ 25 w 80"/>
                  <a:gd name="T41" fmla="*/ 76 h 79"/>
                  <a:gd name="T42" fmla="*/ 40 w 80"/>
                  <a:gd name="T43" fmla="*/ 79 h 79"/>
                  <a:gd name="T44" fmla="*/ 56 w 80"/>
                  <a:gd name="T45" fmla="*/ 76 h 79"/>
                  <a:gd name="T46" fmla="*/ 68 w 80"/>
                  <a:gd name="T47" fmla="*/ 68 h 79"/>
                  <a:gd name="T48" fmla="*/ 77 w 80"/>
                  <a:gd name="T49" fmla="*/ 55 h 79"/>
                  <a:gd name="T50" fmla="*/ 80 w 80"/>
                  <a:gd name="T51" fmla="*/ 40 h 79"/>
                  <a:gd name="T52" fmla="*/ 50 w 80"/>
                  <a:gd name="T53"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79">
                    <a:moveTo>
                      <a:pt x="53" y="40"/>
                    </a:moveTo>
                    <a:lnTo>
                      <a:pt x="53" y="40"/>
                    </a:lnTo>
                    <a:cubicBezTo>
                      <a:pt x="53" y="48"/>
                      <a:pt x="48" y="54"/>
                      <a:pt x="40" y="54"/>
                    </a:cubicBezTo>
                    <a:cubicBezTo>
                      <a:pt x="33" y="54"/>
                      <a:pt x="27" y="48"/>
                      <a:pt x="27" y="40"/>
                    </a:cubicBezTo>
                    <a:cubicBezTo>
                      <a:pt x="27" y="40"/>
                      <a:pt x="27" y="40"/>
                      <a:pt x="27" y="40"/>
                    </a:cubicBezTo>
                    <a:cubicBezTo>
                      <a:pt x="27" y="40"/>
                      <a:pt x="27" y="39"/>
                      <a:pt x="27" y="39"/>
                    </a:cubicBezTo>
                    <a:cubicBezTo>
                      <a:pt x="27" y="36"/>
                      <a:pt x="28" y="33"/>
                      <a:pt x="31" y="30"/>
                    </a:cubicBezTo>
                    <a:cubicBezTo>
                      <a:pt x="33" y="27"/>
                      <a:pt x="37" y="26"/>
                      <a:pt x="40" y="26"/>
                    </a:cubicBezTo>
                    <a:cubicBezTo>
                      <a:pt x="44" y="26"/>
                      <a:pt x="47" y="27"/>
                      <a:pt x="50" y="30"/>
                    </a:cubicBezTo>
                    <a:cubicBezTo>
                      <a:pt x="52" y="33"/>
                      <a:pt x="53" y="36"/>
                      <a:pt x="53" y="39"/>
                    </a:cubicBezTo>
                    <a:cubicBezTo>
                      <a:pt x="53" y="39"/>
                      <a:pt x="53" y="40"/>
                      <a:pt x="53" y="40"/>
                    </a:cubicBezTo>
                    <a:cubicBezTo>
                      <a:pt x="53" y="40"/>
                      <a:pt x="53" y="40"/>
                      <a:pt x="53" y="40"/>
                    </a:cubicBezTo>
                    <a:close/>
                    <a:moveTo>
                      <a:pt x="50" y="2"/>
                    </a:moveTo>
                    <a:lnTo>
                      <a:pt x="50" y="2"/>
                    </a:lnTo>
                    <a:lnTo>
                      <a:pt x="51" y="3"/>
                    </a:lnTo>
                    <a:lnTo>
                      <a:pt x="50" y="2"/>
                    </a:lnTo>
                    <a:cubicBezTo>
                      <a:pt x="47" y="1"/>
                      <a:pt x="44" y="0"/>
                      <a:pt x="40" y="0"/>
                    </a:cubicBezTo>
                    <a:cubicBezTo>
                      <a:pt x="18" y="0"/>
                      <a:pt x="1" y="18"/>
                      <a:pt x="0" y="40"/>
                    </a:cubicBezTo>
                    <a:cubicBezTo>
                      <a:pt x="0" y="45"/>
                      <a:pt x="1" y="50"/>
                      <a:pt x="3" y="55"/>
                    </a:cubicBezTo>
                    <a:cubicBezTo>
                      <a:pt x="5" y="60"/>
                      <a:pt x="8" y="64"/>
                      <a:pt x="12" y="68"/>
                    </a:cubicBezTo>
                    <a:cubicBezTo>
                      <a:pt x="15" y="71"/>
                      <a:pt x="20" y="74"/>
                      <a:pt x="25" y="76"/>
                    </a:cubicBezTo>
                    <a:cubicBezTo>
                      <a:pt x="29" y="78"/>
                      <a:pt x="35" y="79"/>
                      <a:pt x="40" y="79"/>
                    </a:cubicBezTo>
                    <a:cubicBezTo>
                      <a:pt x="46" y="79"/>
                      <a:pt x="51" y="78"/>
                      <a:pt x="56" y="76"/>
                    </a:cubicBezTo>
                    <a:cubicBezTo>
                      <a:pt x="61" y="74"/>
                      <a:pt x="65" y="71"/>
                      <a:pt x="68" y="68"/>
                    </a:cubicBezTo>
                    <a:cubicBezTo>
                      <a:pt x="72" y="64"/>
                      <a:pt x="75" y="60"/>
                      <a:pt x="77" y="55"/>
                    </a:cubicBezTo>
                    <a:cubicBezTo>
                      <a:pt x="79" y="50"/>
                      <a:pt x="80" y="45"/>
                      <a:pt x="80" y="40"/>
                    </a:cubicBezTo>
                    <a:cubicBezTo>
                      <a:pt x="80" y="22"/>
                      <a:pt x="67" y="6"/>
                      <a:pt x="50" y="2"/>
                    </a:cubicBezTo>
                    <a:close/>
                  </a:path>
                </a:pathLst>
              </a:custGeom>
              <a:solidFill>
                <a:schemeClr val="accent3"/>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44" name="Freeform 294">
                <a:extLst>
                  <a:ext uri="{FF2B5EF4-FFF2-40B4-BE49-F238E27FC236}">
                    <a16:creationId xmlns:a16="http://schemas.microsoft.com/office/drawing/2014/main" id="{2329D5DF-4E9C-4EDC-BEA4-CA2D2B66D1A7}"/>
                  </a:ext>
                </a:extLst>
              </p:cNvPr>
              <p:cNvSpPr>
                <a:spLocks/>
              </p:cNvSpPr>
              <p:nvPr/>
            </p:nvSpPr>
            <p:spPr bwMode="auto">
              <a:xfrm>
                <a:off x="2584" y="3578"/>
                <a:ext cx="50" cy="25"/>
              </a:xfrm>
              <a:custGeom>
                <a:avLst/>
                <a:gdLst>
                  <a:gd name="T0" fmla="*/ 68 w 80"/>
                  <a:gd name="T1" fmla="*/ 28 h 40"/>
                  <a:gd name="T2" fmla="*/ 68 w 80"/>
                  <a:gd name="T3" fmla="*/ 28 h 40"/>
                  <a:gd name="T4" fmla="*/ 55 w 80"/>
                  <a:gd name="T5" fmla="*/ 36 h 40"/>
                  <a:gd name="T6" fmla="*/ 40 w 80"/>
                  <a:gd name="T7" fmla="*/ 39 h 40"/>
                  <a:gd name="T8" fmla="*/ 24 w 80"/>
                  <a:gd name="T9" fmla="*/ 36 h 40"/>
                  <a:gd name="T10" fmla="*/ 11 w 80"/>
                  <a:gd name="T11" fmla="*/ 28 h 40"/>
                  <a:gd name="T12" fmla="*/ 3 w 80"/>
                  <a:gd name="T13" fmla="*/ 15 h 40"/>
                  <a:gd name="T14" fmla="*/ 0 w 80"/>
                  <a:gd name="T15" fmla="*/ 0 h 40"/>
                  <a:gd name="T16" fmla="*/ 0 w 80"/>
                  <a:gd name="T17" fmla="*/ 0 h 40"/>
                  <a:gd name="T18" fmla="*/ 40 w 80"/>
                  <a:gd name="T19" fmla="*/ 40 h 40"/>
                  <a:gd name="T20" fmla="*/ 80 w 80"/>
                  <a:gd name="T21" fmla="*/ 0 h 40"/>
                  <a:gd name="T22" fmla="*/ 80 w 80"/>
                  <a:gd name="T23" fmla="*/ 0 h 40"/>
                  <a:gd name="T24" fmla="*/ 77 w 80"/>
                  <a:gd name="T25" fmla="*/ 15 h 40"/>
                  <a:gd name="T26" fmla="*/ 68 w 80"/>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40">
                    <a:moveTo>
                      <a:pt x="68" y="28"/>
                    </a:moveTo>
                    <a:lnTo>
                      <a:pt x="68" y="28"/>
                    </a:lnTo>
                    <a:cubicBezTo>
                      <a:pt x="65" y="31"/>
                      <a:pt x="60" y="34"/>
                      <a:pt x="55" y="36"/>
                    </a:cubicBezTo>
                    <a:cubicBezTo>
                      <a:pt x="51" y="38"/>
                      <a:pt x="45" y="39"/>
                      <a:pt x="40" y="39"/>
                    </a:cubicBezTo>
                    <a:cubicBezTo>
                      <a:pt x="34" y="39"/>
                      <a:pt x="29" y="38"/>
                      <a:pt x="24" y="36"/>
                    </a:cubicBezTo>
                    <a:cubicBezTo>
                      <a:pt x="19" y="34"/>
                      <a:pt x="15" y="31"/>
                      <a:pt x="11" y="28"/>
                    </a:cubicBezTo>
                    <a:cubicBezTo>
                      <a:pt x="8" y="24"/>
                      <a:pt x="5" y="20"/>
                      <a:pt x="3" y="15"/>
                    </a:cubicBezTo>
                    <a:cubicBezTo>
                      <a:pt x="1" y="10"/>
                      <a:pt x="0" y="5"/>
                      <a:pt x="0" y="0"/>
                    </a:cubicBezTo>
                    <a:cubicBezTo>
                      <a:pt x="0" y="0"/>
                      <a:pt x="0" y="0"/>
                      <a:pt x="0" y="0"/>
                    </a:cubicBezTo>
                    <a:cubicBezTo>
                      <a:pt x="0" y="23"/>
                      <a:pt x="18" y="40"/>
                      <a:pt x="40" y="40"/>
                    </a:cubicBezTo>
                    <a:cubicBezTo>
                      <a:pt x="62" y="40"/>
                      <a:pt x="80" y="23"/>
                      <a:pt x="80" y="0"/>
                    </a:cubicBezTo>
                    <a:cubicBezTo>
                      <a:pt x="80" y="0"/>
                      <a:pt x="80" y="0"/>
                      <a:pt x="80" y="0"/>
                    </a:cubicBezTo>
                    <a:cubicBezTo>
                      <a:pt x="80" y="5"/>
                      <a:pt x="79" y="10"/>
                      <a:pt x="77" y="15"/>
                    </a:cubicBezTo>
                    <a:cubicBezTo>
                      <a:pt x="75" y="20"/>
                      <a:pt x="72" y="24"/>
                      <a:pt x="68" y="28"/>
                    </a:cubicBezTo>
                    <a:close/>
                  </a:path>
                </a:pathLst>
              </a:custGeom>
              <a:solidFill>
                <a:srgbClr val="2F2F2F"/>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45" name="Freeform 295">
                <a:extLst>
                  <a:ext uri="{FF2B5EF4-FFF2-40B4-BE49-F238E27FC236}">
                    <a16:creationId xmlns:a16="http://schemas.microsoft.com/office/drawing/2014/main" id="{3018C718-3DA7-4E3F-8719-83F705709A69}"/>
                  </a:ext>
                </a:extLst>
              </p:cNvPr>
              <p:cNvSpPr>
                <a:spLocks/>
              </p:cNvSpPr>
              <p:nvPr/>
            </p:nvSpPr>
            <p:spPr bwMode="auto">
              <a:xfrm>
                <a:off x="2601" y="3570"/>
                <a:ext cx="16" cy="8"/>
              </a:xfrm>
              <a:custGeom>
                <a:avLst/>
                <a:gdLst>
                  <a:gd name="T0" fmla="*/ 22 w 26"/>
                  <a:gd name="T1" fmla="*/ 4 h 14"/>
                  <a:gd name="T2" fmla="*/ 22 w 26"/>
                  <a:gd name="T3" fmla="*/ 4 h 14"/>
                  <a:gd name="T4" fmla="*/ 13 w 26"/>
                  <a:gd name="T5" fmla="*/ 0 h 14"/>
                  <a:gd name="T6" fmla="*/ 3 w 26"/>
                  <a:gd name="T7" fmla="*/ 4 h 14"/>
                  <a:gd name="T8" fmla="*/ 0 w 26"/>
                  <a:gd name="T9" fmla="*/ 13 h 14"/>
                  <a:gd name="T10" fmla="*/ 0 w 26"/>
                  <a:gd name="T11" fmla="*/ 14 h 14"/>
                  <a:gd name="T12" fmla="*/ 13 w 26"/>
                  <a:gd name="T13" fmla="*/ 1 h 14"/>
                  <a:gd name="T14" fmla="*/ 26 w 26"/>
                  <a:gd name="T15" fmla="*/ 14 h 14"/>
                  <a:gd name="T16" fmla="*/ 26 w 26"/>
                  <a:gd name="T17" fmla="*/ 13 h 14"/>
                  <a:gd name="T18" fmla="*/ 22 w 26"/>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
                    <a:moveTo>
                      <a:pt x="22" y="4"/>
                    </a:moveTo>
                    <a:lnTo>
                      <a:pt x="22" y="4"/>
                    </a:lnTo>
                    <a:cubicBezTo>
                      <a:pt x="20" y="1"/>
                      <a:pt x="16" y="0"/>
                      <a:pt x="13" y="0"/>
                    </a:cubicBezTo>
                    <a:cubicBezTo>
                      <a:pt x="9" y="0"/>
                      <a:pt x="6" y="1"/>
                      <a:pt x="3" y="4"/>
                    </a:cubicBezTo>
                    <a:cubicBezTo>
                      <a:pt x="1" y="7"/>
                      <a:pt x="0" y="10"/>
                      <a:pt x="0" y="13"/>
                    </a:cubicBezTo>
                    <a:cubicBezTo>
                      <a:pt x="0" y="13"/>
                      <a:pt x="0" y="14"/>
                      <a:pt x="0" y="14"/>
                    </a:cubicBezTo>
                    <a:cubicBezTo>
                      <a:pt x="0" y="7"/>
                      <a:pt x="6" y="1"/>
                      <a:pt x="13" y="1"/>
                    </a:cubicBezTo>
                    <a:cubicBezTo>
                      <a:pt x="20" y="1"/>
                      <a:pt x="26" y="7"/>
                      <a:pt x="26" y="14"/>
                    </a:cubicBezTo>
                    <a:cubicBezTo>
                      <a:pt x="26" y="14"/>
                      <a:pt x="26" y="13"/>
                      <a:pt x="26" y="13"/>
                    </a:cubicBezTo>
                    <a:cubicBezTo>
                      <a:pt x="26" y="10"/>
                      <a:pt x="25" y="7"/>
                      <a:pt x="22" y="4"/>
                    </a:cubicBezTo>
                    <a:close/>
                  </a:path>
                </a:pathLst>
              </a:custGeom>
              <a:solidFill>
                <a:srgbClr val="2F2F2F"/>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46" name="Freeform 296">
                <a:extLst>
                  <a:ext uri="{FF2B5EF4-FFF2-40B4-BE49-F238E27FC236}">
                    <a16:creationId xmlns:a16="http://schemas.microsoft.com/office/drawing/2014/main" id="{E405ED92-4284-4B15-81A7-22CADD1DA835}"/>
                  </a:ext>
                </a:extLst>
              </p:cNvPr>
              <p:cNvSpPr>
                <a:spLocks noEditPoints="1"/>
              </p:cNvSpPr>
              <p:nvPr/>
            </p:nvSpPr>
            <p:spPr bwMode="auto">
              <a:xfrm>
                <a:off x="2584" y="3554"/>
                <a:ext cx="50" cy="49"/>
              </a:xfrm>
              <a:custGeom>
                <a:avLst/>
                <a:gdLst>
                  <a:gd name="T0" fmla="*/ 53 w 80"/>
                  <a:gd name="T1" fmla="*/ 40 h 79"/>
                  <a:gd name="T2" fmla="*/ 53 w 80"/>
                  <a:gd name="T3" fmla="*/ 40 h 79"/>
                  <a:gd name="T4" fmla="*/ 40 w 80"/>
                  <a:gd name="T5" fmla="*/ 54 h 79"/>
                  <a:gd name="T6" fmla="*/ 26 w 80"/>
                  <a:gd name="T7" fmla="*/ 40 h 79"/>
                  <a:gd name="T8" fmla="*/ 27 w 80"/>
                  <a:gd name="T9" fmla="*/ 40 h 79"/>
                  <a:gd name="T10" fmla="*/ 26 w 80"/>
                  <a:gd name="T11" fmla="*/ 39 h 79"/>
                  <a:gd name="T12" fmla="*/ 30 w 80"/>
                  <a:gd name="T13" fmla="*/ 30 h 79"/>
                  <a:gd name="T14" fmla="*/ 40 w 80"/>
                  <a:gd name="T15" fmla="*/ 26 h 79"/>
                  <a:gd name="T16" fmla="*/ 49 w 80"/>
                  <a:gd name="T17" fmla="*/ 30 h 79"/>
                  <a:gd name="T18" fmla="*/ 53 w 80"/>
                  <a:gd name="T19" fmla="*/ 39 h 79"/>
                  <a:gd name="T20" fmla="*/ 53 w 80"/>
                  <a:gd name="T21" fmla="*/ 40 h 79"/>
                  <a:gd name="T22" fmla="*/ 53 w 80"/>
                  <a:gd name="T23" fmla="*/ 40 h 79"/>
                  <a:gd name="T24" fmla="*/ 40 w 80"/>
                  <a:gd name="T25" fmla="*/ 0 h 79"/>
                  <a:gd name="T26" fmla="*/ 40 w 80"/>
                  <a:gd name="T27" fmla="*/ 0 h 79"/>
                  <a:gd name="T28" fmla="*/ 0 w 80"/>
                  <a:gd name="T29" fmla="*/ 40 h 79"/>
                  <a:gd name="T30" fmla="*/ 3 w 80"/>
                  <a:gd name="T31" fmla="*/ 55 h 79"/>
                  <a:gd name="T32" fmla="*/ 11 w 80"/>
                  <a:gd name="T33" fmla="*/ 68 h 79"/>
                  <a:gd name="T34" fmla="*/ 24 w 80"/>
                  <a:gd name="T35" fmla="*/ 76 h 79"/>
                  <a:gd name="T36" fmla="*/ 40 w 80"/>
                  <a:gd name="T37" fmla="*/ 79 h 79"/>
                  <a:gd name="T38" fmla="*/ 55 w 80"/>
                  <a:gd name="T39" fmla="*/ 76 h 79"/>
                  <a:gd name="T40" fmla="*/ 68 w 80"/>
                  <a:gd name="T41" fmla="*/ 68 h 79"/>
                  <a:gd name="T42" fmla="*/ 77 w 80"/>
                  <a:gd name="T43" fmla="*/ 55 h 79"/>
                  <a:gd name="T44" fmla="*/ 80 w 80"/>
                  <a:gd name="T45" fmla="*/ 40 h 79"/>
                  <a:gd name="T46" fmla="*/ 40 w 80"/>
                  <a:gd name="T4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79">
                    <a:moveTo>
                      <a:pt x="53" y="40"/>
                    </a:moveTo>
                    <a:lnTo>
                      <a:pt x="53" y="40"/>
                    </a:lnTo>
                    <a:cubicBezTo>
                      <a:pt x="53" y="48"/>
                      <a:pt x="47" y="54"/>
                      <a:pt x="40" y="54"/>
                    </a:cubicBezTo>
                    <a:cubicBezTo>
                      <a:pt x="32" y="54"/>
                      <a:pt x="26" y="48"/>
                      <a:pt x="26" y="40"/>
                    </a:cubicBezTo>
                    <a:cubicBezTo>
                      <a:pt x="26" y="40"/>
                      <a:pt x="27" y="40"/>
                      <a:pt x="27" y="40"/>
                    </a:cubicBezTo>
                    <a:cubicBezTo>
                      <a:pt x="27" y="40"/>
                      <a:pt x="26" y="39"/>
                      <a:pt x="26" y="39"/>
                    </a:cubicBezTo>
                    <a:cubicBezTo>
                      <a:pt x="26" y="36"/>
                      <a:pt x="28" y="33"/>
                      <a:pt x="30" y="30"/>
                    </a:cubicBezTo>
                    <a:cubicBezTo>
                      <a:pt x="33" y="27"/>
                      <a:pt x="36" y="26"/>
                      <a:pt x="40" y="26"/>
                    </a:cubicBezTo>
                    <a:cubicBezTo>
                      <a:pt x="43" y="26"/>
                      <a:pt x="47" y="27"/>
                      <a:pt x="49" y="30"/>
                    </a:cubicBezTo>
                    <a:cubicBezTo>
                      <a:pt x="52" y="33"/>
                      <a:pt x="53" y="36"/>
                      <a:pt x="53" y="39"/>
                    </a:cubicBezTo>
                    <a:cubicBezTo>
                      <a:pt x="53" y="39"/>
                      <a:pt x="53" y="40"/>
                      <a:pt x="53" y="40"/>
                    </a:cubicBezTo>
                    <a:cubicBezTo>
                      <a:pt x="53" y="40"/>
                      <a:pt x="53" y="40"/>
                      <a:pt x="53" y="40"/>
                    </a:cubicBezTo>
                    <a:close/>
                    <a:moveTo>
                      <a:pt x="40" y="0"/>
                    </a:moveTo>
                    <a:lnTo>
                      <a:pt x="40" y="0"/>
                    </a:lnTo>
                    <a:cubicBezTo>
                      <a:pt x="18" y="0"/>
                      <a:pt x="0" y="18"/>
                      <a:pt x="0" y="40"/>
                    </a:cubicBezTo>
                    <a:cubicBezTo>
                      <a:pt x="0" y="45"/>
                      <a:pt x="1" y="50"/>
                      <a:pt x="3" y="55"/>
                    </a:cubicBezTo>
                    <a:cubicBezTo>
                      <a:pt x="5" y="60"/>
                      <a:pt x="8" y="64"/>
                      <a:pt x="11" y="68"/>
                    </a:cubicBezTo>
                    <a:cubicBezTo>
                      <a:pt x="15" y="71"/>
                      <a:pt x="19" y="74"/>
                      <a:pt x="24" y="76"/>
                    </a:cubicBezTo>
                    <a:cubicBezTo>
                      <a:pt x="29" y="78"/>
                      <a:pt x="34" y="79"/>
                      <a:pt x="40" y="79"/>
                    </a:cubicBezTo>
                    <a:cubicBezTo>
                      <a:pt x="45" y="79"/>
                      <a:pt x="51" y="78"/>
                      <a:pt x="55" y="76"/>
                    </a:cubicBezTo>
                    <a:cubicBezTo>
                      <a:pt x="60" y="74"/>
                      <a:pt x="65" y="71"/>
                      <a:pt x="68" y="68"/>
                    </a:cubicBezTo>
                    <a:cubicBezTo>
                      <a:pt x="72" y="64"/>
                      <a:pt x="75" y="60"/>
                      <a:pt x="77" y="55"/>
                    </a:cubicBezTo>
                    <a:cubicBezTo>
                      <a:pt x="79" y="50"/>
                      <a:pt x="80" y="45"/>
                      <a:pt x="80" y="40"/>
                    </a:cubicBezTo>
                    <a:cubicBezTo>
                      <a:pt x="79" y="18"/>
                      <a:pt x="62" y="0"/>
                      <a:pt x="40" y="0"/>
                    </a:cubicBezTo>
                    <a:close/>
                  </a:path>
                </a:pathLst>
              </a:custGeom>
              <a:solidFill>
                <a:schemeClr val="accent3"/>
              </a:solid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grpSp>
      </p:grpSp>
      <p:sp>
        <p:nvSpPr>
          <p:cNvPr id="147" name="TextBox 146">
            <a:extLst>
              <a:ext uri="{FF2B5EF4-FFF2-40B4-BE49-F238E27FC236}">
                <a16:creationId xmlns:a16="http://schemas.microsoft.com/office/drawing/2014/main" id="{65CFA96B-2536-425A-B5E2-EA3827B5A6F0}"/>
              </a:ext>
            </a:extLst>
          </p:cNvPr>
          <p:cNvSpPr txBox="1"/>
          <p:nvPr/>
        </p:nvSpPr>
        <p:spPr>
          <a:xfrm>
            <a:off x="3511473" y="3392715"/>
            <a:ext cx="765466" cy="169534"/>
          </a:xfrm>
          <a:prstGeom prst="rect">
            <a:avLst/>
          </a:prstGeom>
          <a:noFill/>
        </p:spPr>
        <p:txBody>
          <a:bodyPr wrap="square" lIns="0" tIns="0" rIns="0" bIns="0" rtlCol="0">
            <a:noAutofit/>
          </a:bodyPr>
          <a:lstStyle/>
          <a:p>
            <a:pPr defTabSz="932418">
              <a:lnSpc>
                <a:spcPct val="90000"/>
              </a:lnSpc>
              <a:spcAft>
                <a:spcPts val="612"/>
              </a:spcAft>
              <a:defRPr/>
            </a:pPr>
            <a:r>
              <a:rPr lang="en-US" sz="1224" dirty="0">
                <a:gradFill>
                  <a:gsLst>
                    <a:gs pos="2917">
                      <a:srgbClr val="5C005C"/>
                    </a:gs>
                    <a:gs pos="100000">
                      <a:srgbClr val="5C005C"/>
                    </a:gs>
                  </a:gsLst>
                  <a:lin ang="5400000" scaled="0"/>
                </a:gradFill>
                <a:latin typeface="Segoe UI Semilight"/>
                <a:hlinkClick r:id="rId10">
                  <a:extLst>
                    <a:ext uri="{A12FA001-AC4F-418D-AE19-62706E023703}">
                      <ahyp:hlinkClr xmlns:ahyp="http://schemas.microsoft.com/office/drawing/2018/hyperlinkcolor" val="tx"/>
                    </a:ext>
                  </a:extLst>
                </a:hlinkClick>
              </a:rPr>
              <a:t>Learn more</a:t>
            </a:r>
            <a:endParaRPr lang="en-US" sz="1224" dirty="0">
              <a:gradFill>
                <a:gsLst>
                  <a:gs pos="2917">
                    <a:srgbClr val="5C005C"/>
                  </a:gs>
                  <a:gs pos="100000">
                    <a:srgbClr val="5C005C"/>
                  </a:gs>
                </a:gsLst>
                <a:lin ang="5400000" scaled="0"/>
              </a:gradFill>
              <a:latin typeface="Segoe UI Semilight"/>
            </a:endParaRPr>
          </a:p>
        </p:txBody>
      </p:sp>
      <p:grpSp>
        <p:nvGrpSpPr>
          <p:cNvPr id="26" name="Group 25">
            <a:extLst>
              <a:ext uri="{FF2B5EF4-FFF2-40B4-BE49-F238E27FC236}">
                <a16:creationId xmlns:a16="http://schemas.microsoft.com/office/drawing/2014/main" id="{7F89F750-5E7E-47D0-AB2A-246D2BEECE72}"/>
              </a:ext>
            </a:extLst>
          </p:cNvPr>
          <p:cNvGrpSpPr/>
          <p:nvPr/>
        </p:nvGrpSpPr>
        <p:grpSpPr>
          <a:xfrm>
            <a:off x="5380301" y="2979819"/>
            <a:ext cx="415748" cy="420505"/>
            <a:chOff x="5459610" y="3156963"/>
            <a:chExt cx="415748" cy="420505"/>
          </a:xfrm>
        </p:grpSpPr>
        <p:sp>
          <p:nvSpPr>
            <p:cNvPr id="149" name="Oval 148">
              <a:extLst>
                <a:ext uri="{FF2B5EF4-FFF2-40B4-BE49-F238E27FC236}">
                  <a16:creationId xmlns:a16="http://schemas.microsoft.com/office/drawing/2014/main" id="{C51D332F-21DF-4EC3-8666-7D6C1C940CC7}"/>
                </a:ext>
              </a:extLst>
            </p:cNvPr>
            <p:cNvSpPr>
              <a:spLocks noChangeAspect="1"/>
            </p:cNvSpPr>
            <p:nvPr/>
          </p:nvSpPr>
          <p:spPr bwMode="auto">
            <a:xfrm rot="5400000">
              <a:off x="5457231" y="3159342"/>
              <a:ext cx="420505" cy="415748"/>
            </a:xfrm>
            <a:prstGeom prst="ellipse">
              <a:avLst/>
            </a:prstGeom>
            <a:solidFill>
              <a:schemeClr val="bg1"/>
            </a:solidFill>
            <a:ln w="10795" cap="flat" cmpd="sng" algn="ctr">
              <a:solidFill>
                <a:schemeClr val="bg1">
                  <a:lumMod val="95000"/>
                </a:schemeClr>
              </a:solidFill>
              <a:prstDash val="solid"/>
            </a:ln>
            <a:effectLst/>
          </p:spPr>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defRPr/>
              </a:pPr>
              <a:endParaRPr lang="en-US" sz="2040" kern="0" err="1">
                <a:gradFill>
                  <a:gsLst>
                    <a:gs pos="0">
                      <a:srgbClr val="FFFFFF"/>
                    </a:gs>
                    <a:gs pos="100000">
                      <a:srgbClr val="FFFFFF"/>
                    </a:gs>
                  </a:gsLst>
                  <a:lin ang="5400000" scaled="0"/>
                </a:gradFill>
                <a:latin typeface="Segoe UI Semilight"/>
              </a:endParaRPr>
            </a:p>
          </p:txBody>
        </p:sp>
        <p:pic>
          <p:nvPicPr>
            <p:cNvPr id="150" name="Graphic 149" descr="Airplane">
              <a:extLst>
                <a:ext uri="{FF2B5EF4-FFF2-40B4-BE49-F238E27FC236}">
                  <a16:creationId xmlns:a16="http://schemas.microsoft.com/office/drawing/2014/main" id="{6E2102B9-75B1-4E39-B9CA-8C0B3E1118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5498319" y="3198053"/>
              <a:ext cx="338328" cy="338328"/>
            </a:xfrm>
            <a:prstGeom prst="rect">
              <a:avLst/>
            </a:prstGeom>
          </p:spPr>
        </p:pic>
      </p:grpSp>
      <p:pic>
        <p:nvPicPr>
          <p:cNvPr id="151" name="Picture 6" descr="Image result for heathrow logo">
            <a:extLst>
              <a:ext uri="{FF2B5EF4-FFF2-40B4-BE49-F238E27FC236}">
                <a16:creationId xmlns:a16="http://schemas.microsoft.com/office/drawing/2014/main" id="{9251150E-04A6-4D12-B975-098A6BB3DAC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431" t="28002" r="7294" b="31119"/>
          <a:stretch/>
        </p:blipFill>
        <p:spPr bwMode="auto">
          <a:xfrm>
            <a:off x="3511473" y="2877003"/>
            <a:ext cx="985876" cy="23105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52" name="Picture 151">
            <a:extLst>
              <a:ext uri="{FF2B5EF4-FFF2-40B4-BE49-F238E27FC236}">
                <a16:creationId xmlns:a16="http://schemas.microsoft.com/office/drawing/2014/main" id="{0422186C-C703-4D7A-B717-F8E863B6B831}"/>
              </a:ext>
            </a:extLst>
          </p:cNvPr>
          <p:cNvPicPr>
            <a:picLocks noChangeAspect="1"/>
          </p:cNvPicPr>
          <p:nvPr/>
        </p:nvPicPr>
        <p:blipFill>
          <a:blip r:embed="rId12"/>
          <a:stretch>
            <a:fillRect/>
          </a:stretch>
        </p:blipFill>
        <p:spPr>
          <a:xfrm>
            <a:off x="6378488" y="2862088"/>
            <a:ext cx="309840" cy="260885"/>
          </a:xfrm>
          <a:prstGeom prst="rect">
            <a:avLst/>
          </a:prstGeom>
        </p:spPr>
      </p:pic>
      <p:pic>
        <p:nvPicPr>
          <p:cNvPr id="154" name="Picture 153">
            <a:extLst>
              <a:ext uri="{FF2B5EF4-FFF2-40B4-BE49-F238E27FC236}">
                <a16:creationId xmlns:a16="http://schemas.microsoft.com/office/drawing/2014/main" id="{9D670C2F-F560-4036-B16B-45BA96E2AC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11473" y="5274648"/>
            <a:ext cx="1282148" cy="582794"/>
          </a:xfrm>
          <a:prstGeom prst="rect">
            <a:avLst/>
          </a:prstGeom>
        </p:spPr>
      </p:pic>
      <p:sp>
        <p:nvSpPr>
          <p:cNvPr id="155" name="TextBox 154">
            <a:extLst>
              <a:ext uri="{FF2B5EF4-FFF2-40B4-BE49-F238E27FC236}">
                <a16:creationId xmlns:a16="http://schemas.microsoft.com/office/drawing/2014/main" id="{FD3BF5E1-4AB2-4803-97C9-5C93EC49D179}"/>
              </a:ext>
            </a:extLst>
          </p:cNvPr>
          <p:cNvSpPr txBox="1"/>
          <p:nvPr/>
        </p:nvSpPr>
        <p:spPr>
          <a:xfrm>
            <a:off x="3511473" y="5893542"/>
            <a:ext cx="765466" cy="169534"/>
          </a:xfrm>
          <a:prstGeom prst="rect">
            <a:avLst/>
          </a:prstGeom>
          <a:noFill/>
        </p:spPr>
        <p:txBody>
          <a:bodyPr wrap="square" lIns="0" tIns="0" rIns="0" bIns="0" rtlCol="0">
            <a:spAutoFit/>
          </a:bodyPr>
          <a:lstStyle/>
          <a:p>
            <a:pPr defTabSz="932418">
              <a:lnSpc>
                <a:spcPct val="90000"/>
              </a:lnSpc>
              <a:spcAft>
                <a:spcPts val="612"/>
              </a:spcAft>
              <a:defRPr/>
            </a:pPr>
            <a:r>
              <a:rPr lang="en-US" sz="1224" dirty="0">
                <a:gradFill>
                  <a:gsLst>
                    <a:gs pos="2917">
                      <a:srgbClr val="5C005C"/>
                    </a:gs>
                    <a:gs pos="100000">
                      <a:srgbClr val="5C005C"/>
                    </a:gs>
                  </a:gsLst>
                  <a:lin ang="5400000" scaled="0"/>
                </a:gradFill>
                <a:latin typeface="Segoe UI Semilight"/>
                <a:hlinkClick r:id="rId14">
                  <a:extLst>
                    <a:ext uri="{A12FA001-AC4F-418D-AE19-62706E023703}">
                      <ahyp:hlinkClr xmlns:ahyp="http://schemas.microsoft.com/office/drawing/2018/hyperlinkcolor" val="tx"/>
                    </a:ext>
                  </a:extLst>
                </a:hlinkClick>
              </a:rPr>
              <a:t>Learn more</a:t>
            </a:r>
            <a:endParaRPr lang="en-US" sz="1224" dirty="0">
              <a:gradFill>
                <a:gsLst>
                  <a:gs pos="2917">
                    <a:srgbClr val="5C005C"/>
                  </a:gs>
                  <a:gs pos="100000">
                    <a:srgbClr val="5C005C"/>
                  </a:gs>
                </a:gsLst>
                <a:lin ang="5400000" scaled="0"/>
              </a:gradFill>
              <a:latin typeface="Segoe UI Semilight"/>
            </a:endParaRPr>
          </a:p>
        </p:txBody>
      </p:sp>
      <p:grpSp>
        <p:nvGrpSpPr>
          <p:cNvPr id="40" name="Group 39">
            <a:extLst>
              <a:ext uri="{FF2B5EF4-FFF2-40B4-BE49-F238E27FC236}">
                <a16:creationId xmlns:a16="http://schemas.microsoft.com/office/drawing/2014/main" id="{8704797D-40E1-4541-A06F-0895B944042B}"/>
              </a:ext>
            </a:extLst>
          </p:cNvPr>
          <p:cNvGrpSpPr/>
          <p:nvPr/>
        </p:nvGrpSpPr>
        <p:grpSpPr>
          <a:xfrm>
            <a:off x="5380301" y="5479736"/>
            <a:ext cx="415748" cy="420505"/>
            <a:chOff x="5478975" y="5664402"/>
            <a:chExt cx="415748" cy="420505"/>
          </a:xfrm>
        </p:grpSpPr>
        <p:sp>
          <p:nvSpPr>
            <p:cNvPr id="157" name="Oval 156">
              <a:extLst>
                <a:ext uri="{FF2B5EF4-FFF2-40B4-BE49-F238E27FC236}">
                  <a16:creationId xmlns:a16="http://schemas.microsoft.com/office/drawing/2014/main" id="{578036F6-FBBC-4BB7-9B0D-CA1EAB08EA58}"/>
                </a:ext>
              </a:extLst>
            </p:cNvPr>
            <p:cNvSpPr>
              <a:spLocks noChangeAspect="1"/>
            </p:cNvSpPr>
            <p:nvPr/>
          </p:nvSpPr>
          <p:spPr bwMode="auto">
            <a:xfrm rot="5400000">
              <a:off x="5476596" y="5666781"/>
              <a:ext cx="420505" cy="415748"/>
            </a:xfrm>
            <a:prstGeom prst="ellipse">
              <a:avLst/>
            </a:prstGeom>
            <a:solidFill>
              <a:schemeClr val="bg1"/>
            </a:solidFill>
            <a:ln w="3175" cap="flat" cmpd="sng" algn="ctr">
              <a:solidFill>
                <a:schemeClr val="bg1">
                  <a:lumMod val="95000"/>
                </a:schemeClr>
              </a:solidFill>
              <a:prstDash val="solid"/>
            </a:ln>
            <a:effectLst/>
          </p:spPr>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defRPr/>
              </a:pPr>
              <a:endParaRPr lang="en-US" sz="2040" kern="0" err="1">
                <a:gradFill>
                  <a:gsLst>
                    <a:gs pos="0">
                      <a:srgbClr val="FFFFFF"/>
                    </a:gs>
                    <a:gs pos="100000">
                      <a:srgbClr val="FFFFFF"/>
                    </a:gs>
                  </a:gsLst>
                  <a:lin ang="5400000" scaled="0"/>
                </a:gradFill>
                <a:latin typeface="Segoe UI Semilight"/>
              </a:endParaRPr>
            </a:p>
          </p:txBody>
        </p:sp>
        <p:sp>
          <p:nvSpPr>
            <p:cNvPr id="158" name="Plus Sign 157">
              <a:extLst>
                <a:ext uri="{FF2B5EF4-FFF2-40B4-BE49-F238E27FC236}">
                  <a16:creationId xmlns:a16="http://schemas.microsoft.com/office/drawing/2014/main" id="{53D6F3AA-AC9A-4B12-AB62-7AB860C2DFCE}"/>
                </a:ext>
              </a:extLst>
            </p:cNvPr>
            <p:cNvSpPr/>
            <p:nvPr/>
          </p:nvSpPr>
          <p:spPr bwMode="auto">
            <a:xfrm>
              <a:off x="5581639" y="5758404"/>
              <a:ext cx="210418" cy="232502"/>
            </a:xfrm>
            <a:prstGeom prst="mathPlus">
              <a:avLst/>
            </a:prstGeom>
            <a:solidFill>
              <a:srgbClr val="5C005C"/>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defTabSz="950846" fontAlgn="base">
                <a:spcBef>
                  <a:spcPct val="0"/>
                </a:spcBef>
                <a:spcAft>
                  <a:spcPct val="0"/>
                </a:spcAft>
                <a:defRPr/>
              </a:pPr>
              <a:endParaRPr lang="en-US" sz="204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159" name="TextBox 158">
            <a:extLst>
              <a:ext uri="{FF2B5EF4-FFF2-40B4-BE49-F238E27FC236}">
                <a16:creationId xmlns:a16="http://schemas.microsoft.com/office/drawing/2014/main" id="{6A7FE7D1-10C2-4615-9612-880E7C0F038A}"/>
              </a:ext>
            </a:extLst>
          </p:cNvPr>
          <p:cNvSpPr txBox="1"/>
          <p:nvPr/>
        </p:nvSpPr>
        <p:spPr>
          <a:xfrm>
            <a:off x="6378488" y="5893542"/>
            <a:ext cx="765466" cy="169534"/>
          </a:xfrm>
          <a:prstGeom prst="rect">
            <a:avLst/>
          </a:prstGeom>
          <a:noFill/>
        </p:spPr>
        <p:txBody>
          <a:bodyPr wrap="square" lIns="0" tIns="0" rIns="0" bIns="0" rtlCol="0">
            <a:spAutoFit/>
          </a:bodyPr>
          <a:lstStyle/>
          <a:p>
            <a:pPr defTabSz="932418">
              <a:lnSpc>
                <a:spcPct val="90000"/>
              </a:lnSpc>
              <a:spcAft>
                <a:spcPts val="612"/>
              </a:spcAft>
              <a:defRPr/>
            </a:pPr>
            <a:r>
              <a:rPr lang="en-US" sz="1224" dirty="0">
                <a:gradFill>
                  <a:gsLst>
                    <a:gs pos="2917">
                      <a:srgbClr val="5C005C"/>
                    </a:gs>
                    <a:gs pos="100000">
                      <a:srgbClr val="5C005C"/>
                    </a:gs>
                  </a:gsLst>
                  <a:lin ang="5400000" scaled="0"/>
                </a:gradFill>
                <a:latin typeface="Segoe UI Semilight"/>
                <a:hlinkClick r:id="rId15">
                  <a:extLst>
                    <a:ext uri="{A12FA001-AC4F-418D-AE19-62706E023703}">
                      <ahyp:hlinkClr xmlns:ahyp="http://schemas.microsoft.com/office/drawing/2018/hyperlinkcolor" val="tx"/>
                    </a:ext>
                  </a:extLst>
                </a:hlinkClick>
              </a:rPr>
              <a:t>Learn more</a:t>
            </a:r>
            <a:endParaRPr lang="en-US" sz="1224" dirty="0">
              <a:gradFill>
                <a:gsLst>
                  <a:gs pos="2917">
                    <a:srgbClr val="5C005C"/>
                  </a:gs>
                  <a:gs pos="100000">
                    <a:srgbClr val="5C005C"/>
                  </a:gs>
                </a:gsLst>
                <a:lin ang="5400000" scaled="0"/>
              </a:gradFill>
              <a:latin typeface="Segoe UI Semilight"/>
            </a:endParaRPr>
          </a:p>
        </p:txBody>
      </p:sp>
      <p:pic>
        <p:nvPicPr>
          <p:cNvPr id="160" name="Picture 159" descr="A close up of a sign&#10;&#10;Description generated with high confidence">
            <a:extLst>
              <a:ext uri="{FF2B5EF4-FFF2-40B4-BE49-F238E27FC236}">
                <a16:creationId xmlns:a16="http://schemas.microsoft.com/office/drawing/2014/main" id="{77A97B35-7245-461D-AC97-D2259CC0286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4458" y="5274648"/>
            <a:ext cx="1282148" cy="582794"/>
          </a:xfrm>
          <a:prstGeom prst="rect">
            <a:avLst/>
          </a:prstGeom>
        </p:spPr>
      </p:pic>
      <p:sp>
        <p:nvSpPr>
          <p:cNvPr id="161" name="TextBox 160">
            <a:extLst>
              <a:ext uri="{FF2B5EF4-FFF2-40B4-BE49-F238E27FC236}">
                <a16:creationId xmlns:a16="http://schemas.microsoft.com/office/drawing/2014/main" id="{6EEECC0B-4D95-41A6-A634-5B94B432F47E}"/>
              </a:ext>
            </a:extLst>
          </p:cNvPr>
          <p:cNvSpPr txBox="1"/>
          <p:nvPr/>
        </p:nvSpPr>
        <p:spPr>
          <a:xfrm>
            <a:off x="644458" y="5893542"/>
            <a:ext cx="765466" cy="169534"/>
          </a:xfrm>
          <a:prstGeom prst="rect">
            <a:avLst/>
          </a:prstGeom>
          <a:noFill/>
        </p:spPr>
        <p:txBody>
          <a:bodyPr wrap="square" lIns="0" tIns="0" rIns="0" bIns="0" rtlCol="0">
            <a:spAutoFit/>
          </a:bodyPr>
          <a:lstStyle/>
          <a:p>
            <a:pPr defTabSz="932418">
              <a:lnSpc>
                <a:spcPct val="90000"/>
              </a:lnSpc>
              <a:spcAft>
                <a:spcPts val="612"/>
              </a:spcAft>
              <a:defRPr/>
            </a:pPr>
            <a:r>
              <a:rPr lang="en-US" sz="1224" dirty="0">
                <a:gradFill>
                  <a:gsLst>
                    <a:gs pos="2917">
                      <a:srgbClr val="5C005C"/>
                    </a:gs>
                    <a:gs pos="100000">
                      <a:srgbClr val="5C005C"/>
                    </a:gs>
                  </a:gsLst>
                  <a:lin ang="5400000" scaled="0"/>
                </a:gradFill>
                <a:latin typeface="Segoe UI Semilight"/>
                <a:hlinkClick r:id="rId17">
                  <a:extLst>
                    <a:ext uri="{A12FA001-AC4F-418D-AE19-62706E023703}">
                      <ahyp:hlinkClr xmlns:ahyp="http://schemas.microsoft.com/office/drawing/2018/hyperlinkcolor" val="tx"/>
                    </a:ext>
                  </a:extLst>
                </a:hlinkClick>
              </a:rPr>
              <a:t>Learn more</a:t>
            </a:r>
            <a:endParaRPr lang="en-US" sz="1224" dirty="0">
              <a:gradFill>
                <a:gsLst>
                  <a:gs pos="2917">
                    <a:srgbClr val="5C005C"/>
                  </a:gs>
                  <a:gs pos="100000">
                    <a:srgbClr val="5C005C"/>
                  </a:gs>
                </a:gsLst>
                <a:lin ang="5400000" scaled="0"/>
              </a:gradFill>
              <a:latin typeface="Segoe UI Semilight"/>
            </a:endParaRPr>
          </a:p>
        </p:txBody>
      </p:sp>
      <p:grpSp>
        <p:nvGrpSpPr>
          <p:cNvPr id="41" name="Group 40">
            <a:extLst>
              <a:ext uri="{FF2B5EF4-FFF2-40B4-BE49-F238E27FC236}">
                <a16:creationId xmlns:a16="http://schemas.microsoft.com/office/drawing/2014/main" id="{06966AFE-5DA6-4647-9B61-7DC9A99B2FF8}"/>
              </a:ext>
            </a:extLst>
          </p:cNvPr>
          <p:cNvGrpSpPr/>
          <p:nvPr/>
        </p:nvGrpSpPr>
        <p:grpSpPr>
          <a:xfrm>
            <a:off x="2513286" y="5479736"/>
            <a:ext cx="415748" cy="420505"/>
            <a:chOff x="2687690" y="5661856"/>
            <a:chExt cx="415748" cy="420505"/>
          </a:xfrm>
        </p:grpSpPr>
        <p:sp>
          <p:nvSpPr>
            <p:cNvPr id="163" name="Oval 162">
              <a:extLst>
                <a:ext uri="{FF2B5EF4-FFF2-40B4-BE49-F238E27FC236}">
                  <a16:creationId xmlns:a16="http://schemas.microsoft.com/office/drawing/2014/main" id="{639B0F6B-F584-4B7A-B6B2-75D541D31B68}"/>
                </a:ext>
              </a:extLst>
            </p:cNvPr>
            <p:cNvSpPr>
              <a:spLocks noChangeAspect="1"/>
            </p:cNvSpPr>
            <p:nvPr/>
          </p:nvSpPr>
          <p:spPr bwMode="auto">
            <a:xfrm rot="5400000">
              <a:off x="2685311" y="5664235"/>
              <a:ext cx="420505" cy="415748"/>
            </a:xfrm>
            <a:prstGeom prst="ellipse">
              <a:avLst/>
            </a:prstGeom>
            <a:solidFill>
              <a:schemeClr val="bg1"/>
            </a:solidFill>
            <a:ln w="3175" cap="flat" cmpd="sng" algn="ctr">
              <a:solidFill>
                <a:schemeClr val="bg1">
                  <a:lumMod val="95000"/>
                </a:schemeClr>
              </a:solidFill>
              <a:prstDash val="solid"/>
            </a:ln>
            <a:effectLst/>
          </p:spPr>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defRPr/>
              </a:pPr>
              <a:endParaRPr lang="en-US" sz="2040" kern="0" dirty="0">
                <a:gradFill>
                  <a:gsLst>
                    <a:gs pos="0">
                      <a:srgbClr val="FFFFFF"/>
                    </a:gs>
                    <a:gs pos="100000">
                      <a:srgbClr val="FFFFFF"/>
                    </a:gs>
                  </a:gsLst>
                  <a:lin ang="5400000" scaled="0"/>
                </a:gradFill>
                <a:latin typeface="Segoe UI Semilight"/>
              </a:endParaRPr>
            </a:p>
          </p:txBody>
        </p:sp>
        <p:grpSp>
          <p:nvGrpSpPr>
            <p:cNvPr id="164" name="Group 67">
              <a:extLst>
                <a:ext uri="{FF2B5EF4-FFF2-40B4-BE49-F238E27FC236}">
                  <a16:creationId xmlns:a16="http://schemas.microsoft.com/office/drawing/2014/main" id="{41D18170-C624-493A-BD74-CEFB83172692}"/>
                </a:ext>
              </a:extLst>
            </p:cNvPr>
            <p:cNvGrpSpPr>
              <a:grpSpLocks noChangeAspect="1"/>
            </p:cNvGrpSpPr>
            <p:nvPr/>
          </p:nvGrpSpPr>
          <p:grpSpPr bwMode="auto">
            <a:xfrm>
              <a:off x="2793311" y="5769857"/>
              <a:ext cx="204504" cy="204505"/>
              <a:chOff x="2856" y="293"/>
              <a:chExt cx="312" cy="312"/>
            </a:xfrm>
          </p:grpSpPr>
          <p:sp>
            <p:nvSpPr>
              <p:cNvPr id="165" name="AutoShape 66">
                <a:extLst>
                  <a:ext uri="{FF2B5EF4-FFF2-40B4-BE49-F238E27FC236}">
                    <a16:creationId xmlns:a16="http://schemas.microsoft.com/office/drawing/2014/main" id="{FDA311DA-BE39-4E66-A437-BB9663B70355}"/>
                  </a:ext>
                </a:extLst>
              </p:cNvPr>
              <p:cNvSpPr>
                <a:spLocks noChangeAspect="1" noChangeArrowheads="1" noTextEdit="1"/>
              </p:cNvSpPr>
              <p:nvPr/>
            </p:nvSpPr>
            <p:spPr bwMode="auto">
              <a:xfrm>
                <a:off x="2856" y="293"/>
                <a:ext cx="31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66" name="Freeform 68">
                <a:extLst>
                  <a:ext uri="{FF2B5EF4-FFF2-40B4-BE49-F238E27FC236}">
                    <a16:creationId xmlns:a16="http://schemas.microsoft.com/office/drawing/2014/main" id="{852B2F00-4677-4D2A-A0A1-759B2611BFDB}"/>
                  </a:ext>
                </a:extLst>
              </p:cNvPr>
              <p:cNvSpPr>
                <a:spLocks/>
              </p:cNvSpPr>
              <p:nvPr/>
            </p:nvSpPr>
            <p:spPr bwMode="auto">
              <a:xfrm>
                <a:off x="2997" y="390"/>
                <a:ext cx="91" cy="60"/>
              </a:xfrm>
              <a:custGeom>
                <a:avLst/>
                <a:gdLst>
                  <a:gd name="T0" fmla="*/ 20 w 120"/>
                  <a:gd name="T1" fmla="*/ 80 h 80"/>
                  <a:gd name="T2" fmla="*/ 20 w 120"/>
                  <a:gd name="T3" fmla="*/ 80 h 80"/>
                  <a:gd name="T4" fmla="*/ 47 w 120"/>
                  <a:gd name="T5" fmla="*/ 80 h 80"/>
                  <a:gd name="T6" fmla="*/ 54 w 120"/>
                  <a:gd name="T7" fmla="*/ 79 h 80"/>
                  <a:gd name="T8" fmla="*/ 61 w 120"/>
                  <a:gd name="T9" fmla="*/ 74 h 80"/>
                  <a:gd name="T10" fmla="*/ 65 w 120"/>
                  <a:gd name="T11" fmla="*/ 68 h 80"/>
                  <a:gd name="T12" fmla="*/ 67 w 120"/>
                  <a:gd name="T13" fmla="*/ 60 h 80"/>
                  <a:gd name="T14" fmla="*/ 70 w 120"/>
                  <a:gd name="T15" fmla="*/ 59 h 80"/>
                  <a:gd name="T16" fmla="*/ 100 w 120"/>
                  <a:gd name="T17" fmla="*/ 39 h 80"/>
                  <a:gd name="T18" fmla="*/ 120 w 120"/>
                  <a:gd name="T19" fmla="*/ 9 h 80"/>
                  <a:gd name="T20" fmla="*/ 120 w 120"/>
                  <a:gd name="T21" fmla="*/ 7 h 80"/>
                  <a:gd name="T22" fmla="*/ 118 w 120"/>
                  <a:gd name="T23" fmla="*/ 2 h 80"/>
                  <a:gd name="T24" fmla="*/ 113 w 120"/>
                  <a:gd name="T25" fmla="*/ 0 h 80"/>
                  <a:gd name="T26" fmla="*/ 107 w 120"/>
                  <a:gd name="T27" fmla="*/ 4 h 80"/>
                  <a:gd name="T28" fmla="*/ 90 w 120"/>
                  <a:gd name="T29" fmla="*/ 30 h 80"/>
                  <a:gd name="T30" fmla="*/ 64 w 120"/>
                  <a:gd name="T31" fmla="*/ 47 h 80"/>
                  <a:gd name="T32" fmla="*/ 62 w 120"/>
                  <a:gd name="T33" fmla="*/ 48 h 80"/>
                  <a:gd name="T34" fmla="*/ 55 w 120"/>
                  <a:gd name="T35" fmla="*/ 42 h 80"/>
                  <a:gd name="T36" fmla="*/ 47 w 120"/>
                  <a:gd name="T37" fmla="*/ 40 h 80"/>
                  <a:gd name="T38" fmla="*/ 20 w 120"/>
                  <a:gd name="T39" fmla="*/ 40 h 80"/>
                  <a:gd name="T40" fmla="*/ 6 w 120"/>
                  <a:gd name="T41" fmla="*/ 46 h 80"/>
                  <a:gd name="T42" fmla="*/ 0 w 120"/>
                  <a:gd name="T43" fmla="*/ 60 h 80"/>
                  <a:gd name="T44" fmla="*/ 6 w 120"/>
                  <a:gd name="T45" fmla="*/ 74 h 80"/>
                  <a:gd name="T46" fmla="*/ 20 w 120"/>
                  <a:gd name="T4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80">
                    <a:moveTo>
                      <a:pt x="20" y="80"/>
                    </a:moveTo>
                    <a:lnTo>
                      <a:pt x="20" y="80"/>
                    </a:lnTo>
                    <a:lnTo>
                      <a:pt x="47" y="80"/>
                    </a:lnTo>
                    <a:cubicBezTo>
                      <a:pt x="49" y="80"/>
                      <a:pt x="52" y="80"/>
                      <a:pt x="54" y="79"/>
                    </a:cubicBezTo>
                    <a:cubicBezTo>
                      <a:pt x="57" y="78"/>
                      <a:pt x="59" y="76"/>
                      <a:pt x="61" y="74"/>
                    </a:cubicBezTo>
                    <a:cubicBezTo>
                      <a:pt x="63" y="73"/>
                      <a:pt x="64" y="70"/>
                      <a:pt x="65" y="68"/>
                    </a:cubicBezTo>
                    <a:cubicBezTo>
                      <a:pt x="66" y="66"/>
                      <a:pt x="67" y="63"/>
                      <a:pt x="67" y="60"/>
                    </a:cubicBezTo>
                    <a:cubicBezTo>
                      <a:pt x="68" y="60"/>
                      <a:pt x="68" y="60"/>
                      <a:pt x="70" y="59"/>
                    </a:cubicBezTo>
                    <a:cubicBezTo>
                      <a:pt x="81" y="54"/>
                      <a:pt x="91" y="48"/>
                      <a:pt x="100" y="39"/>
                    </a:cubicBezTo>
                    <a:cubicBezTo>
                      <a:pt x="108" y="31"/>
                      <a:pt x="115" y="21"/>
                      <a:pt x="120" y="9"/>
                    </a:cubicBezTo>
                    <a:cubicBezTo>
                      <a:pt x="120" y="9"/>
                      <a:pt x="120" y="8"/>
                      <a:pt x="120" y="7"/>
                    </a:cubicBezTo>
                    <a:cubicBezTo>
                      <a:pt x="120" y="5"/>
                      <a:pt x="120" y="3"/>
                      <a:pt x="118" y="2"/>
                    </a:cubicBezTo>
                    <a:cubicBezTo>
                      <a:pt x="117" y="1"/>
                      <a:pt x="115" y="0"/>
                      <a:pt x="113" y="0"/>
                    </a:cubicBezTo>
                    <a:cubicBezTo>
                      <a:pt x="111" y="0"/>
                      <a:pt x="109" y="2"/>
                      <a:pt x="107" y="4"/>
                    </a:cubicBezTo>
                    <a:cubicBezTo>
                      <a:pt x="103" y="14"/>
                      <a:pt x="97" y="22"/>
                      <a:pt x="90" y="30"/>
                    </a:cubicBezTo>
                    <a:cubicBezTo>
                      <a:pt x="83" y="38"/>
                      <a:pt x="74" y="44"/>
                      <a:pt x="64" y="47"/>
                    </a:cubicBezTo>
                    <a:lnTo>
                      <a:pt x="62" y="48"/>
                    </a:lnTo>
                    <a:cubicBezTo>
                      <a:pt x="61" y="46"/>
                      <a:pt x="58" y="44"/>
                      <a:pt x="55" y="42"/>
                    </a:cubicBezTo>
                    <a:cubicBezTo>
                      <a:pt x="53" y="41"/>
                      <a:pt x="50" y="40"/>
                      <a:pt x="47" y="40"/>
                    </a:cubicBezTo>
                    <a:lnTo>
                      <a:pt x="20" y="40"/>
                    </a:lnTo>
                    <a:cubicBezTo>
                      <a:pt x="15" y="40"/>
                      <a:pt x="10" y="42"/>
                      <a:pt x="6" y="46"/>
                    </a:cubicBezTo>
                    <a:cubicBezTo>
                      <a:pt x="2" y="50"/>
                      <a:pt x="0" y="55"/>
                      <a:pt x="0" y="60"/>
                    </a:cubicBezTo>
                    <a:cubicBezTo>
                      <a:pt x="0" y="66"/>
                      <a:pt x="2" y="70"/>
                      <a:pt x="6" y="74"/>
                    </a:cubicBezTo>
                    <a:cubicBezTo>
                      <a:pt x="10" y="78"/>
                      <a:pt x="15" y="80"/>
                      <a:pt x="20" y="80"/>
                    </a:cubicBezTo>
                    <a:close/>
                  </a:path>
                </a:pathLst>
              </a:custGeom>
              <a:solidFill>
                <a:srgbClr val="C1C1C1"/>
              </a:solidFill>
              <a:ln w="0">
                <a:solidFill>
                  <a:srgbClr val="000000"/>
                </a:solid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a:solidFill>
                    <a:srgbClr val="353535"/>
                  </a:solidFill>
                  <a:latin typeface="Segoe UI Semilight"/>
                </a:endParaRPr>
              </a:p>
            </p:txBody>
          </p:sp>
          <p:sp>
            <p:nvSpPr>
              <p:cNvPr id="167" name="Freeform 69">
                <a:extLst>
                  <a:ext uri="{FF2B5EF4-FFF2-40B4-BE49-F238E27FC236}">
                    <a16:creationId xmlns:a16="http://schemas.microsoft.com/office/drawing/2014/main" id="{C30FE520-C239-40A6-8EDD-F48D78E75C48}"/>
                  </a:ext>
                </a:extLst>
              </p:cNvPr>
              <p:cNvSpPr>
                <a:spLocks/>
              </p:cNvSpPr>
              <p:nvPr/>
            </p:nvSpPr>
            <p:spPr bwMode="auto">
              <a:xfrm>
                <a:off x="2927" y="290"/>
                <a:ext cx="201" cy="191"/>
              </a:xfrm>
              <a:custGeom>
                <a:avLst/>
                <a:gdLst>
                  <a:gd name="T0" fmla="*/ 33 w 265"/>
                  <a:gd name="T1" fmla="*/ 214 h 252"/>
                  <a:gd name="T2" fmla="*/ 33 w 265"/>
                  <a:gd name="T3" fmla="*/ 214 h 252"/>
                  <a:gd name="T4" fmla="*/ 71 w 265"/>
                  <a:gd name="T5" fmla="*/ 242 h 252"/>
                  <a:gd name="T6" fmla="*/ 119 w 265"/>
                  <a:gd name="T7" fmla="*/ 252 h 252"/>
                  <a:gd name="T8" fmla="*/ 156 w 265"/>
                  <a:gd name="T9" fmla="*/ 246 h 252"/>
                  <a:gd name="T10" fmla="*/ 187 w 265"/>
                  <a:gd name="T11" fmla="*/ 230 h 252"/>
                  <a:gd name="T12" fmla="*/ 212 w 265"/>
                  <a:gd name="T13" fmla="*/ 205 h 252"/>
                  <a:gd name="T14" fmla="*/ 230 w 265"/>
                  <a:gd name="T15" fmla="*/ 172 h 252"/>
                  <a:gd name="T16" fmla="*/ 252 w 265"/>
                  <a:gd name="T17" fmla="*/ 172 h 252"/>
                  <a:gd name="T18" fmla="*/ 262 w 265"/>
                  <a:gd name="T19" fmla="*/ 168 h 252"/>
                  <a:gd name="T20" fmla="*/ 265 w 265"/>
                  <a:gd name="T21" fmla="*/ 159 h 252"/>
                  <a:gd name="T22" fmla="*/ 265 w 265"/>
                  <a:gd name="T23" fmla="*/ 92 h 252"/>
                  <a:gd name="T24" fmla="*/ 262 w 265"/>
                  <a:gd name="T25" fmla="*/ 83 h 252"/>
                  <a:gd name="T26" fmla="*/ 252 w 265"/>
                  <a:gd name="T27" fmla="*/ 79 h 252"/>
                  <a:gd name="T28" fmla="*/ 230 w 265"/>
                  <a:gd name="T29" fmla="*/ 79 h 252"/>
                  <a:gd name="T30" fmla="*/ 212 w 265"/>
                  <a:gd name="T31" fmla="*/ 46 h 252"/>
                  <a:gd name="T32" fmla="*/ 187 w 265"/>
                  <a:gd name="T33" fmla="*/ 21 h 252"/>
                  <a:gd name="T34" fmla="*/ 156 w 265"/>
                  <a:gd name="T35" fmla="*/ 5 h 252"/>
                  <a:gd name="T36" fmla="*/ 119 w 265"/>
                  <a:gd name="T37" fmla="*/ 0 h 252"/>
                  <a:gd name="T38" fmla="*/ 71 w 265"/>
                  <a:gd name="T39" fmla="*/ 9 h 252"/>
                  <a:gd name="T40" fmla="*/ 33 w 265"/>
                  <a:gd name="T41" fmla="*/ 37 h 252"/>
                  <a:gd name="T42" fmla="*/ 9 w 265"/>
                  <a:gd name="T43" fmla="*/ 77 h 252"/>
                  <a:gd name="T44" fmla="*/ 0 w 265"/>
                  <a:gd name="T45" fmla="*/ 126 h 252"/>
                  <a:gd name="T46" fmla="*/ 9 w 265"/>
                  <a:gd name="T47" fmla="*/ 174 h 252"/>
                  <a:gd name="T48" fmla="*/ 33 w 265"/>
                  <a:gd name="T49" fmla="*/ 21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5" h="252">
                    <a:moveTo>
                      <a:pt x="33" y="214"/>
                    </a:moveTo>
                    <a:lnTo>
                      <a:pt x="33" y="214"/>
                    </a:lnTo>
                    <a:cubicBezTo>
                      <a:pt x="43" y="226"/>
                      <a:pt x="56" y="235"/>
                      <a:pt x="71" y="242"/>
                    </a:cubicBezTo>
                    <a:cubicBezTo>
                      <a:pt x="85" y="249"/>
                      <a:pt x="101" y="252"/>
                      <a:pt x="119" y="252"/>
                    </a:cubicBezTo>
                    <a:cubicBezTo>
                      <a:pt x="132" y="252"/>
                      <a:pt x="144" y="250"/>
                      <a:pt x="156" y="246"/>
                    </a:cubicBezTo>
                    <a:cubicBezTo>
                      <a:pt x="167" y="243"/>
                      <a:pt x="178" y="237"/>
                      <a:pt x="187" y="230"/>
                    </a:cubicBezTo>
                    <a:cubicBezTo>
                      <a:pt x="197" y="223"/>
                      <a:pt x="205" y="215"/>
                      <a:pt x="212" y="205"/>
                    </a:cubicBezTo>
                    <a:cubicBezTo>
                      <a:pt x="220" y="195"/>
                      <a:pt x="225" y="184"/>
                      <a:pt x="230" y="172"/>
                    </a:cubicBezTo>
                    <a:lnTo>
                      <a:pt x="252" y="172"/>
                    </a:lnTo>
                    <a:cubicBezTo>
                      <a:pt x="256" y="172"/>
                      <a:pt x="259" y="171"/>
                      <a:pt x="262" y="168"/>
                    </a:cubicBezTo>
                    <a:cubicBezTo>
                      <a:pt x="264" y="166"/>
                      <a:pt x="265" y="162"/>
                      <a:pt x="265" y="159"/>
                    </a:cubicBezTo>
                    <a:lnTo>
                      <a:pt x="265" y="92"/>
                    </a:lnTo>
                    <a:cubicBezTo>
                      <a:pt x="265" y="89"/>
                      <a:pt x="264" y="85"/>
                      <a:pt x="262" y="83"/>
                    </a:cubicBezTo>
                    <a:cubicBezTo>
                      <a:pt x="259" y="80"/>
                      <a:pt x="256" y="79"/>
                      <a:pt x="252" y="79"/>
                    </a:cubicBezTo>
                    <a:lnTo>
                      <a:pt x="230" y="79"/>
                    </a:lnTo>
                    <a:cubicBezTo>
                      <a:pt x="225" y="67"/>
                      <a:pt x="220" y="56"/>
                      <a:pt x="212" y="46"/>
                    </a:cubicBezTo>
                    <a:cubicBezTo>
                      <a:pt x="205" y="36"/>
                      <a:pt x="197" y="28"/>
                      <a:pt x="187" y="21"/>
                    </a:cubicBezTo>
                    <a:cubicBezTo>
                      <a:pt x="178" y="14"/>
                      <a:pt x="167" y="8"/>
                      <a:pt x="156" y="5"/>
                    </a:cubicBezTo>
                    <a:cubicBezTo>
                      <a:pt x="144" y="2"/>
                      <a:pt x="132" y="0"/>
                      <a:pt x="119" y="0"/>
                    </a:cubicBezTo>
                    <a:cubicBezTo>
                      <a:pt x="101" y="0"/>
                      <a:pt x="85" y="3"/>
                      <a:pt x="71" y="9"/>
                    </a:cubicBezTo>
                    <a:cubicBezTo>
                      <a:pt x="56" y="16"/>
                      <a:pt x="43" y="25"/>
                      <a:pt x="33" y="37"/>
                    </a:cubicBezTo>
                    <a:cubicBezTo>
                      <a:pt x="23" y="48"/>
                      <a:pt x="14" y="62"/>
                      <a:pt x="9" y="77"/>
                    </a:cubicBezTo>
                    <a:cubicBezTo>
                      <a:pt x="3" y="92"/>
                      <a:pt x="0" y="108"/>
                      <a:pt x="0" y="126"/>
                    </a:cubicBezTo>
                    <a:cubicBezTo>
                      <a:pt x="0" y="143"/>
                      <a:pt x="3" y="159"/>
                      <a:pt x="9" y="174"/>
                    </a:cubicBezTo>
                    <a:cubicBezTo>
                      <a:pt x="14" y="189"/>
                      <a:pt x="23" y="203"/>
                      <a:pt x="33" y="214"/>
                    </a:cubicBezTo>
                    <a:close/>
                  </a:path>
                </a:pathLst>
              </a:custGeom>
              <a:solidFill>
                <a:schemeClr val="accent2"/>
              </a:solidFill>
              <a:ln w="15875" cap="flat">
                <a:no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kern="0">
                  <a:solidFill>
                    <a:srgbClr val="FFFFFF"/>
                  </a:solidFill>
                  <a:latin typeface="Segoe UI"/>
                </a:endParaRPr>
              </a:p>
            </p:txBody>
          </p:sp>
          <p:sp>
            <p:nvSpPr>
              <p:cNvPr id="168" name="Freeform 70">
                <a:extLst>
                  <a:ext uri="{FF2B5EF4-FFF2-40B4-BE49-F238E27FC236}">
                    <a16:creationId xmlns:a16="http://schemas.microsoft.com/office/drawing/2014/main" id="{B1106BB0-4FED-4C92-8D8A-830F35410435}"/>
                  </a:ext>
                </a:extLst>
              </p:cNvPr>
              <p:cNvSpPr>
                <a:spLocks/>
              </p:cNvSpPr>
              <p:nvPr/>
            </p:nvSpPr>
            <p:spPr bwMode="auto">
              <a:xfrm>
                <a:off x="2879" y="501"/>
                <a:ext cx="276" cy="111"/>
              </a:xfrm>
              <a:custGeom>
                <a:avLst/>
                <a:gdLst>
                  <a:gd name="T0" fmla="*/ 343 w 365"/>
                  <a:gd name="T1" fmla="*/ 82 h 146"/>
                  <a:gd name="T2" fmla="*/ 343 w 365"/>
                  <a:gd name="T3" fmla="*/ 82 h 146"/>
                  <a:gd name="T4" fmla="*/ 304 w 365"/>
                  <a:gd name="T5" fmla="*/ 36 h 146"/>
                  <a:gd name="T6" fmla="*/ 250 w 365"/>
                  <a:gd name="T7" fmla="*/ 9 h 146"/>
                  <a:gd name="T8" fmla="*/ 183 w 365"/>
                  <a:gd name="T9" fmla="*/ 0 h 146"/>
                  <a:gd name="T10" fmla="*/ 116 w 365"/>
                  <a:gd name="T11" fmla="*/ 9 h 146"/>
                  <a:gd name="T12" fmla="*/ 62 w 365"/>
                  <a:gd name="T13" fmla="*/ 36 h 146"/>
                  <a:gd name="T14" fmla="*/ 22 w 365"/>
                  <a:gd name="T15" fmla="*/ 82 h 146"/>
                  <a:gd name="T16" fmla="*/ 0 w 365"/>
                  <a:gd name="T17" fmla="*/ 146 h 146"/>
                  <a:gd name="T18" fmla="*/ 365 w 365"/>
                  <a:gd name="T19" fmla="*/ 146 h 146"/>
                  <a:gd name="T20" fmla="*/ 343 w 365"/>
                  <a:gd name="T21" fmla="*/ 8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146">
                    <a:moveTo>
                      <a:pt x="343" y="82"/>
                    </a:moveTo>
                    <a:lnTo>
                      <a:pt x="343" y="82"/>
                    </a:lnTo>
                    <a:cubicBezTo>
                      <a:pt x="333" y="64"/>
                      <a:pt x="320" y="49"/>
                      <a:pt x="304" y="36"/>
                    </a:cubicBezTo>
                    <a:cubicBezTo>
                      <a:pt x="288" y="24"/>
                      <a:pt x="270" y="15"/>
                      <a:pt x="250" y="9"/>
                    </a:cubicBezTo>
                    <a:cubicBezTo>
                      <a:pt x="229" y="3"/>
                      <a:pt x="207" y="0"/>
                      <a:pt x="183" y="0"/>
                    </a:cubicBezTo>
                    <a:cubicBezTo>
                      <a:pt x="159" y="0"/>
                      <a:pt x="136" y="3"/>
                      <a:pt x="116" y="9"/>
                    </a:cubicBezTo>
                    <a:cubicBezTo>
                      <a:pt x="96" y="15"/>
                      <a:pt x="77" y="24"/>
                      <a:pt x="62" y="36"/>
                    </a:cubicBezTo>
                    <a:cubicBezTo>
                      <a:pt x="46" y="49"/>
                      <a:pt x="33" y="64"/>
                      <a:pt x="22" y="82"/>
                    </a:cubicBezTo>
                    <a:cubicBezTo>
                      <a:pt x="12" y="101"/>
                      <a:pt x="5" y="122"/>
                      <a:pt x="0" y="146"/>
                    </a:cubicBezTo>
                    <a:lnTo>
                      <a:pt x="365" y="146"/>
                    </a:lnTo>
                    <a:cubicBezTo>
                      <a:pt x="361" y="122"/>
                      <a:pt x="354" y="101"/>
                      <a:pt x="343" y="82"/>
                    </a:cubicBezTo>
                    <a:close/>
                  </a:path>
                </a:pathLst>
              </a:custGeom>
              <a:solidFill>
                <a:schemeClr val="accent2"/>
              </a:solidFill>
              <a:ln w="15875" cap="flat">
                <a:no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kern="0">
                  <a:solidFill>
                    <a:srgbClr val="FFFFFF"/>
                  </a:solidFill>
                  <a:latin typeface="Segoe UI"/>
                </a:endParaRPr>
              </a:p>
            </p:txBody>
          </p:sp>
          <p:sp>
            <p:nvSpPr>
              <p:cNvPr id="169" name="Freeform 71">
                <a:extLst>
                  <a:ext uri="{FF2B5EF4-FFF2-40B4-BE49-F238E27FC236}">
                    <a16:creationId xmlns:a16="http://schemas.microsoft.com/office/drawing/2014/main" id="{1957458A-24DC-440A-B66B-EA2D75048034}"/>
                  </a:ext>
                </a:extLst>
              </p:cNvPr>
              <p:cNvSpPr>
                <a:spLocks/>
              </p:cNvSpPr>
              <p:nvPr/>
            </p:nvSpPr>
            <p:spPr bwMode="auto">
              <a:xfrm>
                <a:off x="2997" y="390"/>
                <a:ext cx="91" cy="60"/>
              </a:xfrm>
              <a:custGeom>
                <a:avLst/>
                <a:gdLst>
                  <a:gd name="T0" fmla="*/ 6 w 120"/>
                  <a:gd name="T1" fmla="*/ 46 h 80"/>
                  <a:gd name="T2" fmla="*/ 6 w 120"/>
                  <a:gd name="T3" fmla="*/ 46 h 80"/>
                  <a:gd name="T4" fmla="*/ 20 w 120"/>
                  <a:gd name="T5" fmla="*/ 40 h 80"/>
                  <a:gd name="T6" fmla="*/ 47 w 120"/>
                  <a:gd name="T7" fmla="*/ 40 h 80"/>
                  <a:gd name="T8" fmla="*/ 55 w 120"/>
                  <a:gd name="T9" fmla="*/ 42 h 80"/>
                  <a:gd name="T10" fmla="*/ 62 w 120"/>
                  <a:gd name="T11" fmla="*/ 48 h 80"/>
                  <a:gd name="T12" fmla="*/ 64 w 120"/>
                  <a:gd name="T13" fmla="*/ 47 h 80"/>
                  <a:gd name="T14" fmla="*/ 90 w 120"/>
                  <a:gd name="T15" fmla="*/ 30 h 80"/>
                  <a:gd name="T16" fmla="*/ 107 w 120"/>
                  <a:gd name="T17" fmla="*/ 4 h 80"/>
                  <a:gd name="T18" fmla="*/ 114 w 120"/>
                  <a:gd name="T19" fmla="*/ 0 h 80"/>
                  <a:gd name="T20" fmla="*/ 118 w 120"/>
                  <a:gd name="T21" fmla="*/ 2 h 80"/>
                  <a:gd name="T22" fmla="*/ 120 w 120"/>
                  <a:gd name="T23" fmla="*/ 7 h 80"/>
                  <a:gd name="T24" fmla="*/ 120 w 120"/>
                  <a:gd name="T25" fmla="*/ 9 h 80"/>
                  <a:gd name="T26" fmla="*/ 100 w 120"/>
                  <a:gd name="T27" fmla="*/ 39 h 80"/>
                  <a:gd name="T28" fmla="*/ 70 w 120"/>
                  <a:gd name="T29" fmla="*/ 59 h 80"/>
                  <a:gd name="T30" fmla="*/ 67 w 120"/>
                  <a:gd name="T31" fmla="*/ 60 h 80"/>
                  <a:gd name="T32" fmla="*/ 65 w 120"/>
                  <a:gd name="T33" fmla="*/ 68 h 80"/>
                  <a:gd name="T34" fmla="*/ 61 w 120"/>
                  <a:gd name="T35" fmla="*/ 74 h 80"/>
                  <a:gd name="T36" fmla="*/ 54 w 120"/>
                  <a:gd name="T37" fmla="*/ 79 h 80"/>
                  <a:gd name="T38" fmla="*/ 47 w 120"/>
                  <a:gd name="T39" fmla="*/ 80 h 80"/>
                  <a:gd name="T40" fmla="*/ 20 w 120"/>
                  <a:gd name="T41" fmla="*/ 80 h 80"/>
                  <a:gd name="T42" fmla="*/ 6 w 120"/>
                  <a:gd name="T43" fmla="*/ 74 h 80"/>
                  <a:gd name="T44" fmla="*/ 0 w 120"/>
                  <a:gd name="T45" fmla="*/ 60 h 80"/>
                  <a:gd name="T46" fmla="*/ 6 w 120"/>
                  <a:gd name="T47"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80">
                    <a:moveTo>
                      <a:pt x="6" y="46"/>
                    </a:moveTo>
                    <a:lnTo>
                      <a:pt x="6" y="46"/>
                    </a:lnTo>
                    <a:cubicBezTo>
                      <a:pt x="10" y="42"/>
                      <a:pt x="15" y="40"/>
                      <a:pt x="20" y="40"/>
                    </a:cubicBezTo>
                    <a:lnTo>
                      <a:pt x="47" y="40"/>
                    </a:lnTo>
                    <a:cubicBezTo>
                      <a:pt x="50" y="40"/>
                      <a:pt x="53" y="41"/>
                      <a:pt x="55" y="42"/>
                    </a:cubicBezTo>
                    <a:cubicBezTo>
                      <a:pt x="58" y="44"/>
                      <a:pt x="61" y="46"/>
                      <a:pt x="62" y="48"/>
                    </a:cubicBezTo>
                    <a:lnTo>
                      <a:pt x="64" y="47"/>
                    </a:lnTo>
                    <a:cubicBezTo>
                      <a:pt x="74" y="44"/>
                      <a:pt x="83" y="38"/>
                      <a:pt x="90" y="30"/>
                    </a:cubicBezTo>
                    <a:cubicBezTo>
                      <a:pt x="97" y="22"/>
                      <a:pt x="103" y="14"/>
                      <a:pt x="107" y="4"/>
                    </a:cubicBezTo>
                    <a:cubicBezTo>
                      <a:pt x="109" y="2"/>
                      <a:pt x="111" y="0"/>
                      <a:pt x="114" y="0"/>
                    </a:cubicBezTo>
                    <a:cubicBezTo>
                      <a:pt x="115" y="0"/>
                      <a:pt x="117" y="1"/>
                      <a:pt x="118" y="2"/>
                    </a:cubicBezTo>
                    <a:cubicBezTo>
                      <a:pt x="120" y="3"/>
                      <a:pt x="120" y="5"/>
                      <a:pt x="120" y="7"/>
                    </a:cubicBezTo>
                    <a:cubicBezTo>
                      <a:pt x="120" y="8"/>
                      <a:pt x="120" y="8"/>
                      <a:pt x="120" y="9"/>
                    </a:cubicBezTo>
                    <a:cubicBezTo>
                      <a:pt x="115" y="21"/>
                      <a:pt x="108" y="31"/>
                      <a:pt x="100" y="39"/>
                    </a:cubicBezTo>
                    <a:cubicBezTo>
                      <a:pt x="91" y="48"/>
                      <a:pt x="81" y="54"/>
                      <a:pt x="70" y="59"/>
                    </a:cubicBezTo>
                    <a:cubicBezTo>
                      <a:pt x="68" y="60"/>
                      <a:pt x="68" y="60"/>
                      <a:pt x="67" y="60"/>
                    </a:cubicBezTo>
                    <a:cubicBezTo>
                      <a:pt x="67" y="63"/>
                      <a:pt x="66" y="66"/>
                      <a:pt x="65" y="68"/>
                    </a:cubicBezTo>
                    <a:cubicBezTo>
                      <a:pt x="64" y="70"/>
                      <a:pt x="63" y="73"/>
                      <a:pt x="61" y="74"/>
                    </a:cubicBezTo>
                    <a:cubicBezTo>
                      <a:pt x="59" y="76"/>
                      <a:pt x="57" y="78"/>
                      <a:pt x="54" y="79"/>
                    </a:cubicBezTo>
                    <a:cubicBezTo>
                      <a:pt x="52" y="80"/>
                      <a:pt x="49" y="80"/>
                      <a:pt x="47" y="80"/>
                    </a:cubicBezTo>
                    <a:lnTo>
                      <a:pt x="20" y="80"/>
                    </a:lnTo>
                    <a:cubicBezTo>
                      <a:pt x="15" y="80"/>
                      <a:pt x="10" y="78"/>
                      <a:pt x="6" y="74"/>
                    </a:cubicBezTo>
                    <a:cubicBezTo>
                      <a:pt x="2" y="70"/>
                      <a:pt x="0" y="66"/>
                      <a:pt x="0" y="60"/>
                    </a:cubicBezTo>
                    <a:cubicBezTo>
                      <a:pt x="0" y="55"/>
                      <a:pt x="2" y="50"/>
                      <a:pt x="6" y="46"/>
                    </a:cubicBezTo>
                    <a:close/>
                  </a:path>
                </a:pathLst>
              </a:custGeom>
              <a:solidFill>
                <a:srgbClr val="5C005C"/>
              </a:solidFill>
              <a:ln w="15875" cap="flat">
                <a:no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kern="0">
                  <a:solidFill>
                    <a:srgbClr val="FFFFFF"/>
                  </a:solidFill>
                  <a:latin typeface="Segoe UI"/>
                </a:endParaRPr>
              </a:p>
            </p:txBody>
          </p:sp>
        </p:grpSp>
      </p:grpSp>
      <p:pic>
        <p:nvPicPr>
          <p:cNvPr id="170" name="Picture 169">
            <a:extLst>
              <a:ext uri="{FF2B5EF4-FFF2-40B4-BE49-F238E27FC236}">
                <a16:creationId xmlns:a16="http://schemas.microsoft.com/office/drawing/2014/main" id="{AC078D7E-70CD-47D3-922D-DE6303803C4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45504" y="5274648"/>
            <a:ext cx="1476413" cy="582794"/>
          </a:xfrm>
          <a:prstGeom prst="rect">
            <a:avLst/>
          </a:prstGeom>
        </p:spPr>
      </p:pic>
      <p:sp>
        <p:nvSpPr>
          <p:cNvPr id="171" name="TextBox 170">
            <a:extLst>
              <a:ext uri="{FF2B5EF4-FFF2-40B4-BE49-F238E27FC236}">
                <a16:creationId xmlns:a16="http://schemas.microsoft.com/office/drawing/2014/main" id="{FFE2AED1-EDB5-460F-BD85-F5173681B9AD}"/>
              </a:ext>
            </a:extLst>
          </p:cNvPr>
          <p:cNvSpPr txBox="1"/>
          <p:nvPr/>
        </p:nvSpPr>
        <p:spPr>
          <a:xfrm>
            <a:off x="9245504" y="5893542"/>
            <a:ext cx="765466" cy="169534"/>
          </a:xfrm>
          <a:prstGeom prst="rect">
            <a:avLst/>
          </a:prstGeom>
          <a:noFill/>
        </p:spPr>
        <p:txBody>
          <a:bodyPr wrap="square" lIns="0" tIns="0" rIns="0" bIns="0" rtlCol="0">
            <a:spAutoFit/>
          </a:bodyPr>
          <a:lstStyle/>
          <a:p>
            <a:pPr defTabSz="932418">
              <a:lnSpc>
                <a:spcPct val="90000"/>
              </a:lnSpc>
              <a:spcAft>
                <a:spcPts val="612"/>
              </a:spcAft>
              <a:defRPr/>
            </a:pPr>
            <a:r>
              <a:rPr lang="en-US" sz="1224" dirty="0">
                <a:gradFill>
                  <a:gsLst>
                    <a:gs pos="2917">
                      <a:srgbClr val="5C005C"/>
                    </a:gs>
                    <a:gs pos="100000">
                      <a:srgbClr val="5C005C"/>
                    </a:gs>
                  </a:gsLst>
                  <a:lin ang="5400000" scaled="0"/>
                </a:gradFill>
                <a:latin typeface="Segoe UI Semilight"/>
                <a:hlinkClick r:id="rId19">
                  <a:extLst>
                    <a:ext uri="{A12FA001-AC4F-418D-AE19-62706E023703}">
                      <ahyp:hlinkClr xmlns:ahyp="http://schemas.microsoft.com/office/drawing/2018/hyperlinkcolor" val="tx"/>
                    </a:ext>
                  </a:extLst>
                </a:hlinkClick>
              </a:rPr>
              <a:t>Learn more</a:t>
            </a:r>
            <a:endParaRPr lang="en-US" sz="1224" dirty="0">
              <a:gradFill>
                <a:gsLst>
                  <a:gs pos="2917">
                    <a:srgbClr val="5C005C"/>
                  </a:gs>
                  <a:gs pos="100000">
                    <a:srgbClr val="5C005C"/>
                  </a:gs>
                </a:gsLst>
                <a:lin ang="5400000" scaled="0"/>
              </a:gradFill>
              <a:latin typeface="Segoe UI Semilight"/>
            </a:endParaRPr>
          </a:p>
        </p:txBody>
      </p:sp>
      <p:grpSp>
        <p:nvGrpSpPr>
          <p:cNvPr id="38" name="Group 37">
            <a:extLst>
              <a:ext uri="{FF2B5EF4-FFF2-40B4-BE49-F238E27FC236}">
                <a16:creationId xmlns:a16="http://schemas.microsoft.com/office/drawing/2014/main" id="{2C3F2425-45AD-47A4-81B4-628D2B3D6AC7}"/>
              </a:ext>
            </a:extLst>
          </p:cNvPr>
          <p:cNvGrpSpPr/>
          <p:nvPr/>
        </p:nvGrpSpPr>
        <p:grpSpPr>
          <a:xfrm>
            <a:off x="11114332" y="5479736"/>
            <a:ext cx="415748" cy="420505"/>
            <a:chOff x="11124781" y="5620153"/>
            <a:chExt cx="415748" cy="420505"/>
          </a:xfrm>
        </p:grpSpPr>
        <p:sp>
          <p:nvSpPr>
            <p:cNvPr id="173" name="Oval 172">
              <a:extLst>
                <a:ext uri="{FF2B5EF4-FFF2-40B4-BE49-F238E27FC236}">
                  <a16:creationId xmlns:a16="http://schemas.microsoft.com/office/drawing/2014/main" id="{7874E1B9-509D-4777-93B3-A9BF10BC0674}"/>
                </a:ext>
              </a:extLst>
            </p:cNvPr>
            <p:cNvSpPr>
              <a:spLocks noChangeAspect="1"/>
            </p:cNvSpPr>
            <p:nvPr/>
          </p:nvSpPr>
          <p:spPr bwMode="auto">
            <a:xfrm rot="5400000">
              <a:off x="11122402" y="5622532"/>
              <a:ext cx="420505" cy="415748"/>
            </a:xfrm>
            <a:prstGeom prst="ellipse">
              <a:avLst/>
            </a:prstGeom>
            <a:solidFill>
              <a:schemeClr val="bg1"/>
            </a:solidFill>
            <a:ln w="3175" cap="flat" cmpd="sng" algn="ctr">
              <a:solidFill>
                <a:schemeClr val="bg1">
                  <a:lumMod val="95000"/>
                </a:schemeClr>
              </a:solidFill>
              <a:prstDash val="solid"/>
            </a:ln>
            <a:effectLst/>
          </p:spPr>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defRPr/>
              </a:pPr>
              <a:endParaRPr lang="en-US" sz="2040" kern="0">
                <a:gradFill>
                  <a:gsLst>
                    <a:gs pos="0">
                      <a:srgbClr val="FFFFFF"/>
                    </a:gs>
                    <a:gs pos="100000">
                      <a:srgbClr val="FFFFFF"/>
                    </a:gs>
                  </a:gsLst>
                  <a:lin ang="5400000" scaled="0"/>
                </a:gradFill>
                <a:latin typeface="Segoe UI Semilight"/>
              </a:endParaRPr>
            </a:p>
          </p:txBody>
        </p:sp>
        <p:grpSp>
          <p:nvGrpSpPr>
            <p:cNvPr id="174" name="Group 173">
              <a:extLst>
                <a:ext uri="{FF2B5EF4-FFF2-40B4-BE49-F238E27FC236}">
                  <a16:creationId xmlns:a16="http://schemas.microsoft.com/office/drawing/2014/main" id="{DB76CBDE-8B2E-479E-8C83-7AB46B2CB069}"/>
                </a:ext>
              </a:extLst>
            </p:cNvPr>
            <p:cNvGrpSpPr/>
            <p:nvPr/>
          </p:nvGrpSpPr>
          <p:grpSpPr>
            <a:xfrm>
              <a:off x="11238835" y="5736586"/>
              <a:ext cx="187639" cy="187641"/>
              <a:chOff x="6263456" y="6127229"/>
              <a:chExt cx="346387" cy="346388"/>
            </a:xfrm>
          </p:grpSpPr>
          <p:sp>
            <p:nvSpPr>
              <p:cNvPr id="175" name="Freeform: Shape 174">
                <a:extLst>
                  <a:ext uri="{FF2B5EF4-FFF2-40B4-BE49-F238E27FC236}">
                    <a16:creationId xmlns:a16="http://schemas.microsoft.com/office/drawing/2014/main" id="{E5F587DF-E2A0-467A-89C5-B43778FE24A8}"/>
                  </a:ext>
                </a:extLst>
              </p:cNvPr>
              <p:cNvSpPr/>
              <p:nvPr/>
            </p:nvSpPr>
            <p:spPr bwMode="auto">
              <a:xfrm rot="16200000">
                <a:off x="6263456" y="6127229"/>
                <a:ext cx="346388" cy="346387"/>
              </a:xfrm>
              <a:custGeom>
                <a:avLst/>
                <a:gdLst>
                  <a:gd name="connsiteX0" fmla="*/ 130975 w 346388"/>
                  <a:gd name="connsiteY0" fmla="*/ 219590 h 346387"/>
                  <a:gd name="connsiteX1" fmla="*/ 118577 w 346388"/>
                  <a:gd name="connsiteY1" fmla="*/ 219590 h 346387"/>
                  <a:gd name="connsiteX2" fmla="*/ 118577 w 346388"/>
                  <a:gd name="connsiteY2" fmla="*/ 231989 h 346387"/>
                  <a:gd name="connsiteX3" fmla="*/ 130975 w 346388"/>
                  <a:gd name="connsiteY3" fmla="*/ 231989 h 346387"/>
                  <a:gd name="connsiteX4" fmla="*/ 130975 w 346388"/>
                  <a:gd name="connsiteY4" fmla="*/ 184099 h 346387"/>
                  <a:gd name="connsiteX5" fmla="*/ 118577 w 346388"/>
                  <a:gd name="connsiteY5" fmla="*/ 184099 h 346387"/>
                  <a:gd name="connsiteX6" fmla="*/ 118577 w 346388"/>
                  <a:gd name="connsiteY6" fmla="*/ 196498 h 346387"/>
                  <a:gd name="connsiteX7" fmla="*/ 130975 w 346388"/>
                  <a:gd name="connsiteY7" fmla="*/ 196498 h 346387"/>
                  <a:gd name="connsiteX8" fmla="*/ 130975 w 346388"/>
                  <a:gd name="connsiteY8" fmla="*/ 148609 h 346387"/>
                  <a:gd name="connsiteX9" fmla="*/ 118577 w 346388"/>
                  <a:gd name="connsiteY9" fmla="*/ 148609 h 346387"/>
                  <a:gd name="connsiteX10" fmla="*/ 118577 w 346388"/>
                  <a:gd name="connsiteY10" fmla="*/ 161007 h 346387"/>
                  <a:gd name="connsiteX11" fmla="*/ 130975 w 346388"/>
                  <a:gd name="connsiteY11" fmla="*/ 161007 h 346387"/>
                  <a:gd name="connsiteX12" fmla="*/ 130975 w 346388"/>
                  <a:gd name="connsiteY12" fmla="*/ 113118 h 346387"/>
                  <a:gd name="connsiteX13" fmla="*/ 118577 w 346388"/>
                  <a:gd name="connsiteY13" fmla="*/ 113118 h 346387"/>
                  <a:gd name="connsiteX14" fmla="*/ 118577 w 346388"/>
                  <a:gd name="connsiteY14" fmla="*/ 125517 h 346387"/>
                  <a:gd name="connsiteX15" fmla="*/ 130975 w 346388"/>
                  <a:gd name="connsiteY15" fmla="*/ 125517 h 346387"/>
                  <a:gd name="connsiteX16" fmla="*/ 166466 w 346388"/>
                  <a:gd name="connsiteY16" fmla="*/ 219590 h 346387"/>
                  <a:gd name="connsiteX17" fmla="*/ 154067 w 346388"/>
                  <a:gd name="connsiteY17" fmla="*/ 219590 h 346387"/>
                  <a:gd name="connsiteX18" fmla="*/ 154067 w 346388"/>
                  <a:gd name="connsiteY18" fmla="*/ 231989 h 346387"/>
                  <a:gd name="connsiteX19" fmla="*/ 166466 w 346388"/>
                  <a:gd name="connsiteY19" fmla="*/ 231989 h 346387"/>
                  <a:gd name="connsiteX20" fmla="*/ 166466 w 346388"/>
                  <a:gd name="connsiteY20" fmla="*/ 184099 h 346387"/>
                  <a:gd name="connsiteX21" fmla="*/ 154067 w 346388"/>
                  <a:gd name="connsiteY21" fmla="*/ 184099 h 346387"/>
                  <a:gd name="connsiteX22" fmla="*/ 154067 w 346388"/>
                  <a:gd name="connsiteY22" fmla="*/ 196498 h 346387"/>
                  <a:gd name="connsiteX23" fmla="*/ 166466 w 346388"/>
                  <a:gd name="connsiteY23" fmla="*/ 196498 h 346387"/>
                  <a:gd name="connsiteX24" fmla="*/ 166466 w 346388"/>
                  <a:gd name="connsiteY24" fmla="*/ 148609 h 346387"/>
                  <a:gd name="connsiteX25" fmla="*/ 154067 w 346388"/>
                  <a:gd name="connsiteY25" fmla="*/ 148609 h 346387"/>
                  <a:gd name="connsiteX26" fmla="*/ 154067 w 346388"/>
                  <a:gd name="connsiteY26" fmla="*/ 161007 h 346387"/>
                  <a:gd name="connsiteX27" fmla="*/ 166466 w 346388"/>
                  <a:gd name="connsiteY27" fmla="*/ 161007 h 346387"/>
                  <a:gd name="connsiteX28" fmla="*/ 166466 w 346388"/>
                  <a:gd name="connsiteY28" fmla="*/ 113118 h 346387"/>
                  <a:gd name="connsiteX29" fmla="*/ 154067 w 346388"/>
                  <a:gd name="connsiteY29" fmla="*/ 113118 h 346387"/>
                  <a:gd name="connsiteX30" fmla="*/ 154067 w 346388"/>
                  <a:gd name="connsiteY30" fmla="*/ 125517 h 346387"/>
                  <a:gd name="connsiteX31" fmla="*/ 166466 w 346388"/>
                  <a:gd name="connsiteY31" fmla="*/ 125517 h 346387"/>
                  <a:gd name="connsiteX32" fmla="*/ 201957 w 346388"/>
                  <a:gd name="connsiteY32" fmla="*/ 219590 h 346387"/>
                  <a:gd name="connsiteX33" fmla="*/ 189558 w 346388"/>
                  <a:gd name="connsiteY33" fmla="*/ 219590 h 346387"/>
                  <a:gd name="connsiteX34" fmla="*/ 189558 w 346388"/>
                  <a:gd name="connsiteY34" fmla="*/ 231989 h 346387"/>
                  <a:gd name="connsiteX35" fmla="*/ 201957 w 346388"/>
                  <a:gd name="connsiteY35" fmla="*/ 231989 h 346387"/>
                  <a:gd name="connsiteX36" fmla="*/ 201957 w 346388"/>
                  <a:gd name="connsiteY36" fmla="*/ 184099 h 346387"/>
                  <a:gd name="connsiteX37" fmla="*/ 189558 w 346388"/>
                  <a:gd name="connsiteY37" fmla="*/ 184099 h 346387"/>
                  <a:gd name="connsiteX38" fmla="*/ 189558 w 346388"/>
                  <a:gd name="connsiteY38" fmla="*/ 196498 h 346387"/>
                  <a:gd name="connsiteX39" fmla="*/ 201957 w 346388"/>
                  <a:gd name="connsiteY39" fmla="*/ 196498 h 346387"/>
                  <a:gd name="connsiteX40" fmla="*/ 201957 w 346388"/>
                  <a:gd name="connsiteY40" fmla="*/ 148609 h 346387"/>
                  <a:gd name="connsiteX41" fmla="*/ 189558 w 346388"/>
                  <a:gd name="connsiteY41" fmla="*/ 148609 h 346387"/>
                  <a:gd name="connsiteX42" fmla="*/ 189558 w 346388"/>
                  <a:gd name="connsiteY42" fmla="*/ 161007 h 346387"/>
                  <a:gd name="connsiteX43" fmla="*/ 201957 w 346388"/>
                  <a:gd name="connsiteY43" fmla="*/ 161007 h 346387"/>
                  <a:gd name="connsiteX44" fmla="*/ 201957 w 346388"/>
                  <a:gd name="connsiteY44" fmla="*/ 113118 h 346387"/>
                  <a:gd name="connsiteX45" fmla="*/ 189558 w 346388"/>
                  <a:gd name="connsiteY45" fmla="*/ 113118 h 346387"/>
                  <a:gd name="connsiteX46" fmla="*/ 189558 w 346388"/>
                  <a:gd name="connsiteY46" fmla="*/ 125517 h 346387"/>
                  <a:gd name="connsiteX47" fmla="*/ 201957 w 346388"/>
                  <a:gd name="connsiteY47" fmla="*/ 125517 h 346387"/>
                  <a:gd name="connsiteX48" fmla="*/ 237447 w 346388"/>
                  <a:gd name="connsiteY48" fmla="*/ 219590 h 346387"/>
                  <a:gd name="connsiteX49" fmla="*/ 225049 w 346388"/>
                  <a:gd name="connsiteY49" fmla="*/ 219590 h 346387"/>
                  <a:gd name="connsiteX50" fmla="*/ 225049 w 346388"/>
                  <a:gd name="connsiteY50" fmla="*/ 231989 h 346387"/>
                  <a:gd name="connsiteX51" fmla="*/ 237447 w 346388"/>
                  <a:gd name="connsiteY51" fmla="*/ 231989 h 346387"/>
                  <a:gd name="connsiteX52" fmla="*/ 237447 w 346388"/>
                  <a:gd name="connsiteY52" fmla="*/ 184099 h 346387"/>
                  <a:gd name="connsiteX53" fmla="*/ 225049 w 346388"/>
                  <a:gd name="connsiteY53" fmla="*/ 184099 h 346387"/>
                  <a:gd name="connsiteX54" fmla="*/ 225049 w 346388"/>
                  <a:gd name="connsiteY54" fmla="*/ 196498 h 346387"/>
                  <a:gd name="connsiteX55" fmla="*/ 237447 w 346388"/>
                  <a:gd name="connsiteY55" fmla="*/ 196498 h 346387"/>
                  <a:gd name="connsiteX56" fmla="*/ 237447 w 346388"/>
                  <a:gd name="connsiteY56" fmla="*/ 148609 h 346387"/>
                  <a:gd name="connsiteX57" fmla="*/ 225049 w 346388"/>
                  <a:gd name="connsiteY57" fmla="*/ 148609 h 346387"/>
                  <a:gd name="connsiteX58" fmla="*/ 225049 w 346388"/>
                  <a:gd name="connsiteY58" fmla="*/ 161007 h 346387"/>
                  <a:gd name="connsiteX59" fmla="*/ 237447 w 346388"/>
                  <a:gd name="connsiteY59" fmla="*/ 161007 h 346387"/>
                  <a:gd name="connsiteX60" fmla="*/ 237447 w 346388"/>
                  <a:gd name="connsiteY60" fmla="*/ 113118 h 346387"/>
                  <a:gd name="connsiteX61" fmla="*/ 225049 w 346388"/>
                  <a:gd name="connsiteY61" fmla="*/ 113118 h 346387"/>
                  <a:gd name="connsiteX62" fmla="*/ 225049 w 346388"/>
                  <a:gd name="connsiteY62" fmla="*/ 125517 h 346387"/>
                  <a:gd name="connsiteX63" fmla="*/ 237447 w 346388"/>
                  <a:gd name="connsiteY63" fmla="*/ 125517 h 346387"/>
                  <a:gd name="connsiteX64" fmla="*/ 346388 w 346388"/>
                  <a:gd name="connsiteY64" fmla="*/ 101572 h 346387"/>
                  <a:gd name="connsiteX65" fmla="*/ 334842 w 346388"/>
                  <a:gd name="connsiteY65" fmla="*/ 113118 h 346387"/>
                  <a:gd name="connsiteX66" fmla="*/ 260539 w 346388"/>
                  <a:gd name="connsiteY66" fmla="*/ 113118 h 346387"/>
                  <a:gd name="connsiteX67" fmla="*/ 260539 w 346388"/>
                  <a:gd name="connsiteY67" fmla="*/ 125517 h 346387"/>
                  <a:gd name="connsiteX68" fmla="*/ 334842 w 346388"/>
                  <a:gd name="connsiteY68" fmla="*/ 125517 h 346387"/>
                  <a:gd name="connsiteX69" fmla="*/ 346388 w 346388"/>
                  <a:gd name="connsiteY69" fmla="*/ 137063 h 346387"/>
                  <a:gd name="connsiteX70" fmla="*/ 334842 w 346388"/>
                  <a:gd name="connsiteY70" fmla="*/ 148609 h 346387"/>
                  <a:gd name="connsiteX71" fmla="*/ 260539 w 346388"/>
                  <a:gd name="connsiteY71" fmla="*/ 148609 h 346387"/>
                  <a:gd name="connsiteX72" fmla="*/ 260539 w 346388"/>
                  <a:gd name="connsiteY72" fmla="*/ 161007 h 346387"/>
                  <a:gd name="connsiteX73" fmla="*/ 334842 w 346388"/>
                  <a:gd name="connsiteY73" fmla="*/ 161007 h 346387"/>
                  <a:gd name="connsiteX74" fmla="*/ 346388 w 346388"/>
                  <a:gd name="connsiteY74" fmla="*/ 172553 h 346387"/>
                  <a:gd name="connsiteX75" fmla="*/ 334842 w 346388"/>
                  <a:gd name="connsiteY75" fmla="*/ 184099 h 346387"/>
                  <a:gd name="connsiteX76" fmla="*/ 260539 w 346388"/>
                  <a:gd name="connsiteY76" fmla="*/ 184099 h 346387"/>
                  <a:gd name="connsiteX77" fmla="*/ 260539 w 346388"/>
                  <a:gd name="connsiteY77" fmla="*/ 196498 h 346387"/>
                  <a:gd name="connsiteX78" fmla="*/ 334842 w 346388"/>
                  <a:gd name="connsiteY78" fmla="*/ 196498 h 346387"/>
                  <a:gd name="connsiteX79" fmla="*/ 346388 w 346388"/>
                  <a:gd name="connsiteY79" fmla="*/ 208044 h 346387"/>
                  <a:gd name="connsiteX80" fmla="*/ 334842 w 346388"/>
                  <a:gd name="connsiteY80" fmla="*/ 219590 h 346387"/>
                  <a:gd name="connsiteX81" fmla="*/ 260539 w 346388"/>
                  <a:gd name="connsiteY81" fmla="*/ 219590 h 346387"/>
                  <a:gd name="connsiteX82" fmla="*/ 260539 w 346388"/>
                  <a:gd name="connsiteY82" fmla="*/ 231989 h 346387"/>
                  <a:gd name="connsiteX83" fmla="*/ 334842 w 346388"/>
                  <a:gd name="connsiteY83" fmla="*/ 231989 h 346387"/>
                  <a:gd name="connsiteX84" fmla="*/ 346388 w 346388"/>
                  <a:gd name="connsiteY84" fmla="*/ 243535 h 346387"/>
                  <a:gd name="connsiteX85" fmla="*/ 334842 w 346388"/>
                  <a:gd name="connsiteY85" fmla="*/ 255081 h 346387"/>
                  <a:gd name="connsiteX86" fmla="*/ 260539 w 346388"/>
                  <a:gd name="connsiteY86" fmla="*/ 255081 h 346387"/>
                  <a:gd name="connsiteX87" fmla="*/ 260539 w 346388"/>
                  <a:gd name="connsiteY87" fmla="*/ 334841 h 346387"/>
                  <a:gd name="connsiteX88" fmla="*/ 248993 w 346388"/>
                  <a:gd name="connsiteY88" fmla="*/ 346387 h 346387"/>
                  <a:gd name="connsiteX89" fmla="*/ 237447 w 346388"/>
                  <a:gd name="connsiteY89" fmla="*/ 334841 h 346387"/>
                  <a:gd name="connsiteX90" fmla="*/ 237447 w 346388"/>
                  <a:gd name="connsiteY90" fmla="*/ 255081 h 346387"/>
                  <a:gd name="connsiteX91" fmla="*/ 225049 w 346388"/>
                  <a:gd name="connsiteY91" fmla="*/ 255081 h 346387"/>
                  <a:gd name="connsiteX92" fmla="*/ 225049 w 346388"/>
                  <a:gd name="connsiteY92" fmla="*/ 334841 h 346387"/>
                  <a:gd name="connsiteX93" fmla="*/ 213503 w 346388"/>
                  <a:gd name="connsiteY93" fmla="*/ 346387 h 346387"/>
                  <a:gd name="connsiteX94" fmla="*/ 201957 w 346388"/>
                  <a:gd name="connsiteY94" fmla="*/ 334841 h 346387"/>
                  <a:gd name="connsiteX95" fmla="*/ 201957 w 346388"/>
                  <a:gd name="connsiteY95" fmla="*/ 255081 h 346387"/>
                  <a:gd name="connsiteX96" fmla="*/ 189558 w 346388"/>
                  <a:gd name="connsiteY96" fmla="*/ 255081 h 346387"/>
                  <a:gd name="connsiteX97" fmla="*/ 189558 w 346388"/>
                  <a:gd name="connsiteY97" fmla="*/ 334841 h 346387"/>
                  <a:gd name="connsiteX98" fmla="*/ 178012 w 346388"/>
                  <a:gd name="connsiteY98" fmla="*/ 346387 h 346387"/>
                  <a:gd name="connsiteX99" fmla="*/ 166466 w 346388"/>
                  <a:gd name="connsiteY99" fmla="*/ 334841 h 346387"/>
                  <a:gd name="connsiteX100" fmla="*/ 166466 w 346388"/>
                  <a:gd name="connsiteY100" fmla="*/ 255081 h 346387"/>
                  <a:gd name="connsiteX101" fmla="*/ 154067 w 346388"/>
                  <a:gd name="connsiteY101" fmla="*/ 255081 h 346387"/>
                  <a:gd name="connsiteX102" fmla="*/ 154067 w 346388"/>
                  <a:gd name="connsiteY102" fmla="*/ 334841 h 346387"/>
                  <a:gd name="connsiteX103" fmla="*/ 142521 w 346388"/>
                  <a:gd name="connsiteY103" fmla="*/ 346387 h 346387"/>
                  <a:gd name="connsiteX104" fmla="*/ 130975 w 346388"/>
                  <a:gd name="connsiteY104" fmla="*/ 334841 h 346387"/>
                  <a:gd name="connsiteX105" fmla="*/ 130975 w 346388"/>
                  <a:gd name="connsiteY105" fmla="*/ 255081 h 346387"/>
                  <a:gd name="connsiteX106" fmla="*/ 118577 w 346388"/>
                  <a:gd name="connsiteY106" fmla="*/ 255081 h 346387"/>
                  <a:gd name="connsiteX107" fmla="*/ 118577 w 346388"/>
                  <a:gd name="connsiteY107" fmla="*/ 334841 h 346387"/>
                  <a:gd name="connsiteX108" fmla="*/ 107031 w 346388"/>
                  <a:gd name="connsiteY108" fmla="*/ 346387 h 346387"/>
                  <a:gd name="connsiteX109" fmla="*/ 95485 w 346388"/>
                  <a:gd name="connsiteY109" fmla="*/ 334841 h 346387"/>
                  <a:gd name="connsiteX110" fmla="*/ 95485 w 346388"/>
                  <a:gd name="connsiteY110" fmla="*/ 255081 h 346387"/>
                  <a:gd name="connsiteX111" fmla="*/ 11546 w 346388"/>
                  <a:gd name="connsiteY111" fmla="*/ 255081 h 346387"/>
                  <a:gd name="connsiteX112" fmla="*/ 0 w 346388"/>
                  <a:gd name="connsiteY112" fmla="*/ 243535 h 346387"/>
                  <a:gd name="connsiteX113" fmla="*/ 11546 w 346388"/>
                  <a:gd name="connsiteY113" fmla="*/ 231989 h 346387"/>
                  <a:gd name="connsiteX114" fmla="*/ 95485 w 346388"/>
                  <a:gd name="connsiteY114" fmla="*/ 231989 h 346387"/>
                  <a:gd name="connsiteX115" fmla="*/ 95485 w 346388"/>
                  <a:gd name="connsiteY115" fmla="*/ 219590 h 346387"/>
                  <a:gd name="connsiteX116" fmla="*/ 11546 w 346388"/>
                  <a:gd name="connsiteY116" fmla="*/ 219590 h 346387"/>
                  <a:gd name="connsiteX117" fmla="*/ 0 w 346388"/>
                  <a:gd name="connsiteY117" fmla="*/ 208044 h 346387"/>
                  <a:gd name="connsiteX118" fmla="*/ 11546 w 346388"/>
                  <a:gd name="connsiteY118" fmla="*/ 196498 h 346387"/>
                  <a:gd name="connsiteX119" fmla="*/ 95485 w 346388"/>
                  <a:gd name="connsiteY119" fmla="*/ 196498 h 346387"/>
                  <a:gd name="connsiteX120" fmla="*/ 95485 w 346388"/>
                  <a:gd name="connsiteY120" fmla="*/ 184099 h 346387"/>
                  <a:gd name="connsiteX121" fmla="*/ 11546 w 346388"/>
                  <a:gd name="connsiteY121" fmla="*/ 184099 h 346387"/>
                  <a:gd name="connsiteX122" fmla="*/ 0 w 346388"/>
                  <a:gd name="connsiteY122" fmla="*/ 172553 h 346387"/>
                  <a:gd name="connsiteX123" fmla="*/ 11546 w 346388"/>
                  <a:gd name="connsiteY123" fmla="*/ 161007 h 346387"/>
                  <a:gd name="connsiteX124" fmla="*/ 95485 w 346388"/>
                  <a:gd name="connsiteY124" fmla="*/ 161007 h 346387"/>
                  <a:gd name="connsiteX125" fmla="*/ 95485 w 346388"/>
                  <a:gd name="connsiteY125" fmla="*/ 148609 h 346387"/>
                  <a:gd name="connsiteX126" fmla="*/ 11546 w 346388"/>
                  <a:gd name="connsiteY126" fmla="*/ 148609 h 346387"/>
                  <a:gd name="connsiteX127" fmla="*/ 0 w 346388"/>
                  <a:gd name="connsiteY127" fmla="*/ 137063 h 346387"/>
                  <a:gd name="connsiteX128" fmla="*/ 11546 w 346388"/>
                  <a:gd name="connsiteY128" fmla="*/ 125517 h 346387"/>
                  <a:gd name="connsiteX129" fmla="*/ 95485 w 346388"/>
                  <a:gd name="connsiteY129" fmla="*/ 125517 h 346387"/>
                  <a:gd name="connsiteX130" fmla="*/ 95485 w 346388"/>
                  <a:gd name="connsiteY130" fmla="*/ 113118 h 346387"/>
                  <a:gd name="connsiteX131" fmla="*/ 11546 w 346388"/>
                  <a:gd name="connsiteY131" fmla="*/ 113118 h 346387"/>
                  <a:gd name="connsiteX132" fmla="*/ 0 w 346388"/>
                  <a:gd name="connsiteY132" fmla="*/ 101572 h 346387"/>
                  <a:gd name="connsiteX133" fmla="*/ 11546 w 346388"/>
                  <a:gd name="connsiteY133" fmla="*/ 90026 h 346387"/>
                  <a:gd name="connsiteX134" fmla="*/ 95485 w 346388"/>
                  <a:gd name="connsiteY134" fmla="*/ 90026 h 346387"/>
                  <a:gd name="connsiteX135" fmla="*/ 95485 w 346388"/>
                  <a:gd name="connsiteY135" fmla="*/ 11546 h 346387"/>
                  <a:gd name="connsiteX136" fmla="*/ 107031 w 346388"/>
                  <a:gd name="connsiteY136" fmla="*/ 0 h 346387"/>
                  <a:gd name="connsiteX137" fmla="*/ 118577 w 346388"/>
                  <a:gd name="connsiteY137" fmla="*/ 11546 h 346387"/>
                  <a:gd name="connsiteX138" fmla="*/ 118577 w 346388"/>
                  <a:gd name="connsiteY138" fmla="*/ 90026 h 346387"/>
                  <a:gd name="connsiteX139" fmla="*/ 130975 w 346388"/>
                  <a:gd name="connsiteY139" fmla="*/ 90026 h 346387"/>
                  <a:gd name="connsiteX140" fmla="*/ 130975 w 346388"/>
                  <a:gd name="connsiteY140" fmla="*/ 11546 h 346387"/>
                  <a:gd name="connsiteX141" fmla="*/ 142521 w 346388"/>
                  <a:gd name="connsiteY141" fmla="*/ 0 h 346387"/>
                  <a:gd name="connsiteX142" fmla="*/ 154067 w 346388"/>
                  <a:gd name="connsiteY142" fmla="*/ 11546 h 346387"/>
                  <a:gd name="connsiteX143" fmla="*/ 154067 w 346388"/>
                  <a:gd name="connsiteY143" fmla="*/ 90026 h 346387"/>
                  <a:gd name="connsiteX144" fmla="*/ 166466 w 346388"/>
                  <a:gd name="connsiteY144" fmla="*/ 90026 h 346387"/>
                  <a:gd name="connsiteX145" fmla="*/ 166466 w 346388"/>
                  <a:gd name="connsiteY145" fmla="*/ 11546 h 346387"/>
                  <a:gd name="connsiteX146" fmla="*/ 178012 w 346388"/>
                  <a:gd name="connsiteY146" fmla="*/ 0 h 346387"/>
                  <a:gd name="connsiteX147" fmla="*/ 189558 w 346388"/>
                  <a:gd name="connsiteY147" fmla="*/ 11546 h 346387"/>
                  <a:gd name="connsiteX148" fmla="*/ 189558 w 346388"/>
                  <a:gd name="connsiteY148" fmla="*/ 90026 h 346387"/>
                  <a:gd name="connsiteX149" fmla="*/ 201957 w 346388"/>
                  <a:gd name="connsiteY149" fmla="*/ 90026 h 346387"/>
                  <a:gd name="connsiteX150" fmla="*/ 201957 w 346388"/>
                  <a:gd name="connsiteY150" fmla="*/ 11546 h 346387"/>
                  <a:gd name="connsiteX151" fmla="*/ 213503 w 346388"/>
                  <a:gd name="connsiteY151" fmla="*/ 0 h 346387"/>
                  <a:gd name="connsiteX152" fmla="*/ 225049 w 346388"/>
                  <a:gd name="connsiteY152" fmla="*/ 11546 h 346387"/>
                  <a:gd name="connsiteX153" fmla="*/ 225049 w 346388"/>
                  <a:gd name="connsiteY153" fmla="*/ 90026 h 346387"/>
                  <a:gd name="connsiteX154" fmla="*/ 237447 w 346388"/>
                  <a:gd name="connsiteY154" fmla="*/ 90026 h 346387"/>
                  <a:gd name="connsiteX155" fmla="*/ 237447 w 346388"/>
                  <a:gd name="connsiteY155" fmla="*/ 11546 h 346387"/>
                  <a:gd name="connsiteX156" fmla="*/ 248993 w 346388"/>
                  <a:gd name="connsiteY156" fmla="*/ 0 h 346387"/>
                  <a:gd name="connsiteX157" fmla="*/ 260539 w 346388"/>
                  <a:gd name="connsiteY157" fmla="*/ 11546 h 346387"/>
                  <a:gd name="connsiteX158" fmla="*/ 260539 w 346388"/>
                  <a:gd name="connsiteY158" fmla="*/ 90026 h 346387"/>
                  <a:gd name="connsiteX159" fmla="*/ 334842 w 346388"/>
                  <a:gd name="connsiteY159" fmla="*/ 90026 h 346387"/>
                  <a:gd name="connsiteX160" fmla="*/ 346388 w 346388"/>
                  <a:gd name="connsiteY160" fmla="*/ 101572 h 34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346388" h="346387">
                    <a:moveTo>
                      <a:pt x="130975" y="219590"/>
                    </a:moveTo>
                    <a:lnTo>
                      <a:pt x="118577" y="219590"/>
                    </a:lnTo>
                    <a:lnTo>
                      <a:pt x="118577" y="231989"/>
                    </a:lnTo>
                    <a:lnTo>
                      <a:pt x="130975" y="231989"/>
                    </a:lnTo>
                    <a:close/>
                    <a:moveTo>
                      <a:pt x="130975" y="184099"/>
                    </a:moveTo>
                    <a:lnTo>
                      <a:pt x="118577" y="184099"/>
                    </a:lnTo>
                    <a:lnTo>
                      <a:pt x="118577" y="196498"/>
                    </a:lnTo>
                    <a:lnTo>
                      <a:pt x="130975" y="196498"/>
                    </a:lnTo>
                    <a:close/>
                    <a:moveTo>
                      <a:pt x="130975" y="148609"/>
                    </a:moveTo>
                    <a:lnTo>
                      <a:pt x="118577" y="148609"/>
                    </a:lnTo>
                    <a:lnTo>
                      <a:pt x="118577" y="161007"/>
                    </a:lnTo>
                    <a:lnTo>
                      <a:pt x="130975" y="161007"/>
                    </a:lnTo>
                    <a:close/>
                    <a:moveTo>
                      <a:pt x="130975" y="113118"/>
                    </a:moveTo>
                    <a:lnTo>
                      <a:pt x="118577" y="113118"/>
                    </a:lnTo>
                    <a:lnTo>
                      <a:pt x="118577" y="125517"/>
                    </a:lnTo>
                    <a:lnTo>
                      <a:pt x="130975" y="125517"/>
                    </a:lnTo>
                    <a:close/>
                    <a:moveTo>
                      <a:pt x="166466" y="219590"/>
                    </a:moveTo>
                    <a:lnTo>
                      <a:pt x="154067" y="219590"/>
                    </a:lnTo>
                    <a:lnTo>
                      <a:pt x="154067" y="231989"/>
                    </a:lnTo>
                    <a:lnTo>
                      <a:pt x="166466" y="231989"/>
                    </a:lnTo>
                    <a:close/>
                    <a:moveTo>
                      <a:pt x="166466" y="184099"/>
                    </a:moveTo>
                    <a:lnTo>
                      <a:pt x="154067" y="184099"/>
                    </a:lnTo>
                    <a:lnTo>
                      <a:pt x="154067" y="196498"/>
                    </a:lnTo>
                    <a:lnTo>
                      <a:pt x="166466" y="196498"/>
                    </a:lnTo>
                    <a:close/>
                    <a:moveTo>
                      <a:pt x="166466" y="148609"/>
                    </a:moveTo>
                    <a:lnTo>
                      <a:pt x="154067" y="148609"/>
                    </a:lnTo>
                    <a:lnTo>
                      <a:pt x="154067" y="161007"/>
                    </a:lnTo>
                    <a:lnTo>
                      <a:pt x="166466" y="161007"/>
                    </a:lnTo>
                    <a:close/>
                    <a:moveTo>
                      <a:pt x="166466" y="113118"/>
                    </a:moveTo>
                    <a:lnTo>
                      <a:pt x="154067" y="113118"/>
                    </a:lnTo>
                    <a:lnTo>
                      <a:pt x="154067" y="125517"/>
                    </a:lnTo>
                    <a:lnTo>
                      <a:pt x="166466" y="125517"/>
                    </a:lnTo>
                    <a:close/>
                    <a:moveTo>
                      <a:pt x="201957" y="219590"/>
                    </a:moveTo>
                    <a:lnTo>
                      <a:pt x="189558" y="219590"/>
                    </a:lnTo>
                    <a:lnTo>
                      <a:pt x="189558" y="231989"/>
                    </a:lnTo>
                    <a:lnTo>
                      <a:pt x="201957" y="231989"/>
                    </a:lnTo>
                    <a:close/>
                    <a:moveTo>
                      <a:pt x="201957" y="184099"/>
                    </a:moveTo>
                    <a:lnTo>
                      <a:pt x="189558" y="184099"/>
                    </a:lnTo>
                    <a:lnTo>
                      <a:pt x="189558" y="196498"/>
                    </a:lnTo>
                    <a:lnTo>
                      <a:pt x="201957" y="196498"/>
                    </a:lnTo>
                    <a:close/>
                    <a:moveTo>
                      <a:pt x="201957" y="148609"/>
                    </a:moveTo>
                    <a:lnTo>
                      <a:pt x="189558" y="148609"/>
                    </a:lnTo>
                    <a:lnTo>
                      <a:pt x="189558" y="161007"/>
                    </a:lnTo>
                    <a:lnTo>
                      <a:pt x="201957" y="161007"/>
                    </a:lnTo>
                    <a:close/>
                    <a:moveTo>
                      <a:pt x="201957" y="113118"/>
                    </a:moveTo>
                    <a:lnTo>
                      <a:pt x="189558" y="113118"/>
                    </a:lnTo>
                    <a:lnTo>
                      <a:pt x="189558" y="125517"/>
                    </a:lnTo>
                    <a:lnTo>
                      <a:pt x="201957" y="125517"/>
                    </a:lnTo>
                    <a:close/>
                    <a:moveTo>
                      <a:pt x="237447" y="219590"/>
                    </a:moveTo>
                    <a:lnTo>
                      <a:pt x="225049" y="219590"/>
                    </a:lnTo>
                    <a:lnTo>
                      <a:pt x="225049" y="231989"/>
                    </a:lnTo>
                    <a:lnTo>
                      <a:pt x="237447" y="231989"/>
                    </a:lnTo>
                    <a:close/>
                    <a:moveTo>
                      <a:pt x="237447" y="184099"/>
                    </a:moveTo>
                    <a:lnTo>
                      <a:pt x="225049" y="184099"/>
                    </a:lnTo>
                    <a:lnTo>
                      <a:pt x="225049" y="196498"/>
                    </a:lnTo>
                    <a:lnTo>
                      <a:pt x="237447" y="196498"/>
                    </a:lnTo>
                    <a:close/>
                    <a:moveTo>
                      <a:pt x="237447" y="148609"/>
                    </a:moveTo>
                    <a:lnTo>
                      <a:pt x="225049" y="148609"/>
                    </a:lnTo>
                    <a:lnTo>
                      <a:pt x="225049" y="161007"/>
                    </a:lnTo>
                    <a:lnTo>
                      <a:pt x="237447" y="161007"/>
                    </a:lnTo>
                    <a:close/>
                    <a:moveTo>
                      <a:pt x="237447" y="113118"/>
                    </a:moveTo>
                    <a:lnTo>
                      <a:pt x="225049" y="113118"/>
                    </a:lnTo>
                    <a:lnTo>
                      <a:pt x="225049" y="125517"/>
                    </a:lnTo>
                    <a:lnTo>
                      <a:pt x="237447" y="125517"/>
                    </a:lnTo>
                    <a:close/>
                    <a:moveTo>
                      <a:pt x="346388" y="101572"/>
                    </a:moveTo>
                    <a:cubicBezTo>
                      <a:pt x="346388" y="107949"/>
                      <a:pt x="341219" y="113118"/>
                      <a:pt x="334842" y="113118"/>
                    </a:cubicBezTo>
                    <a:lnTo>
                      <a:pt x="260539" y="113118"/>
                    </a:lnTo>
                    <a:lnTo>
                      <a:pt x="260539" y="125517"/>
                    </a:lnTo>
                    <a:lnTo>
                      <a:pt x="334842" y="125517"/>
                    </a:lnTo>
                    <a:cubicBezTo>
                      <a:pt x="341219" y="125517"/>
                      <a:pt x="346388" y="130686"/>
                      <a:pt x="346388" y="137063"/>
                    </a:cubicBezTo>
                    <a:cubicBezTo>
                      <a:pt x="346388" y="143440"/>
                      <a:pt x="341219" y="148609"/>
                      <a:pt x="334842" y="148609"/>
                    </a:cubicBezTo>
                    <a:lnTo>
                      <a:pt x="260539" y="148609"/>
                    </a:lnTo>
                    <a:lnTo>
                      <a:pt x="260539" y="161007"/>
                    </a:lnTo>
                    <a:lnTo>
                      <a:pt x="334842" y="161007"/>
                    </a:lnTo>
                    <a:cubicBezTo>
                      <a:pt x="341219" y="161007"/>
                      <a:pt x="346388" y="166176"/>
                      <a:pt x="346388" y="172553"/>
                    </a:cubicBezTo>
                    <a:cubicBezTo>
                      <a:pt x="346388" y="178930"/>
                      <a:pt x="341219" y="184099"/>
                      <a:pt x="334842" y="184099"/>
                    </a:cubicBezTo>
                    <a:lnTo>
                      <a:pt x="260539" y="184099"/>
                    </a:lnTo>
                    <a:lnTo>
                      <a:pt x="260539" y="196498"/>
                    </a:lnTo>
                    <a:lnTo>
                      <a:pt x="334842" y="196498"/>
                    </a:lnTo>
                    <a:cubicBezTo>
                      <a:pt x="341219" y="196498"/>
                      <a:pt x="346388" y="201667"/>
                      <a:pt x="346388" y="208044"/>
                    </a:cubicBezTo>
                    <a:cubicBezTo>
                      <a:pt x="346388" y="214421"/>
                      <a:pt x="341219" y="219590"/>
                      <a:pt x="334842" y="219590"/>
                    </a:cubicBezTo>
                    <a:lnTo>
                      <a:pt x="260539" y="219590"/>
                    </a:lnTo>
                    <a:lnTo>
                      <a:pt x="260539" y="231989"/>
                    </a:lnTo>
                    <a:lnTo>
                      <a:pt x="334842" y="231989"/>
                    </a:lnTo>
                    <a:cubicBezTo>
                      <a:pt x="341219" y="231989"/>
                      <a:pt x="346388" y="237158"/>
                      <a:pt x="346388" y="243535"/>
                    </a:cubicBezTo>
                    <a:cubicBezTo>
                      <a:pt x="346388" y="249912"/>
                      <a:pt x="341219" y="255081"/>
                      <a:pt x="334842" y="255081"/>
                    </a:cubicBezTo>
                    <a:lnTo>
                      <a:pt x="260539" y="255081"/>
                    </a:lnTo>
                    <a:lnTo>
                      <a:pt x="260539" y="334841"/>
                    </a:lnTo>
                    <a:cubicBezTo>
                      <a:pt x="260539" y="341218"/>
                      <a:pt x="255370" y="346387"/>
                      <a:pt x="248993" y="346387"/>
                    </a:cubicBezTo>
                    <a:cubicBezTo>
                      <a:pt x="242616" y="346387"/>
                      <a:pt x="237447" y="341218"/>
                      <a:pt x="237447" y="334841"/>
                    </a:cubicBezTo>
                    <a:lnTo>
                      <a:pt x="237447" y="255081"/>
                    </a:lnTo>
                    <a:lnTo>
                      <a:pt x="225049" y="255081"/>
                    </a:lnTo>
                    <a:lnTo>
                      <a:pt x="225049" y="334841"/>
                    </a:lnTo>
                    <a:cubicBezTo>
                      <a:pt x="225049" y="341218"/>
                      <a:pt x="219880" y="346387"/>
                      <a:pt x="213503" y="346387"/>
                    </a:cubicBezTo>
                    <a:cubicBezTo>
                      <a:pt x="207126" y="346387"/>
                      <a:pt x="201957" y="341218"/>
                      <a:pt x="201957" y="334841"/>
                    </a:cubicBezTo>
                    <a:lnTo>
                      <a:pt x="201957" y="255081"/>
                    </a:lnTo>
                    <a:lnTo>
                      <a:pt x="189558" y="255081"/>
                    </a:lnTo>
                    <a:lnTo>
                      <a:pt x="189558" y="334841"/>
                    </a:lnTo>
                    <a:cubicBezTo>
                      <a:pt x="189558" y="341218"/>
                      <a:pt x="184389" y="346387"/>
                      <a:pt x="178012" y="346387"/>
                    </a:cubicBezTo>
                    <a:cubicBezTo>
                      <a:pt x="171635" y="346387"/>
                      <a:pt x="166466" y="341218"/>
                      <a:pt x="166466" y="334841"/>
                    </a:cubicBezTo>
                    <a:lnTo>
                      <a:pt x="166466" y="255081"/>
                    </a:lnTo>
                    <a:lnTo>
                      <a:pt x="154067" y="255081"/>
                    </a:lnTo>
                    <a:lnTo>
                      <a:pt x="154067" y="334841"/>
                    </a:lnTo>
                    <a:cubicBezTo>
                      <a:pt x="154067" y="341218"/>
                      <a:pt x="148898" y="346387"/>
                      <a:pt x="142521" y="346387"/>
                    </a:cubicBezTo>
                    <a:cubicBezTo>
                      <a:pt x="136144" y="346387"/>
                      <a:pt x="130975" y="341218"/>
                      <a:pt x="130975" y="334841"/>
                    </a:cubicBezTo>
                    <a:lnTo>
                      <a:pt x="130975" y="255081"/>
                    </a:lnTo>
                    <a:lnTo>
                      <a:pt x="118577" y="255081"/>
                    </a:lnTo>
                    <a:lnTo>
                      <a:pt x="118577" y="334841"/>
                    </a:lnTo>
                    <a:cubicBezTo>
                      <a:pt x="118577" y="341218"/>
                      <a:pt x="113408" y="346387"/>
                      <a:pt x="107031" y="346387"/>
                    </a:cubicBezTo>
                    <a:cubicBezTo>
                      <a:pt x="100654" y="346387"/>
                      <a:pt x="95485" y="341218"/>
                      <a:pt x="95485" y="334841"/>
                    </a:cubicBezTo>
                    <a:lnTo>
                      <a:pt x="95485" y="255081"/>
                    </a:lnTo>
                    <a:lnTo>
                      <a:pt x="11546" y="255081"/>
                    </a:lnTo>
                    <a:cubicBezTo>
                      <a:pt x="5169" y="255081"/>
                      <a:pt x="0" y="249912"/>
                      <a:pt x="0" y="243535"/>
                    </a:cubicBezTo>
                    <a:cubicBezTo>
                      <a:pt x="0" y="237158"/>
                      <a:pt x="5169" y="231989"/>
                      <a:pt x="11546" y="231989"/>
                    </a:cubicBezTo>
                    <a:lnTo>
                      <a:pt x="95485" y="231989"/>
                    </a:lnTo>
                    <a:lnTo>
                      <a:pt x="95485" y="219590"/>
                    </a:lnTo>
                    <a:lnTo>
                      <a:pt x="11546" y="219590"/>
                    </a:lnTo>
                    <a:cubicBezTo>
                      <a:pt x="5169" y="219590"/>
                      <a:pt x="0" y="214421"/>
                      <a:pt x="0" y="208044"/>
                    </a:cubicBezTo>
                    <a:cubicBezTo>
                      <a:pt x="0" y="201667"/>
                      <a:pt x="5169" y="196498"/>
                      <a:pt x="11546" y="196498"/>
                    </a:cubicBezTo>
                    <a:lnTo>
                      <a:pt x="95485" y="196498"/>
                    </a:lnTo>
                    <a:lnTo>
                      <a:pt x="95485" y="184099"/>
                    </a:lnTo>
                    <a:lnTo>
                      <a:pt x="11546" y="184099"/>
                    </a:lnTo>
                    <a:cubicBezTo>
                      <a:pt x="5169" y="184099"/>
                      <a:pt x="0" y="178930"/>
                      <a:pt x="0" y="172553"/>
                    </a:cubicBezTo>
                    <a:cubicBezTo>
                      <a:pt x="0" y="166176"/>
                      <a:pt x="5169" y="161007"/>
                      <a:pt x="11546" y="161007"/>
                    </a:cubicBezTo>
                    <a:lnTo>
                      <a:pt x="95485" y="161007"/>
                    </a:lnTo>
                    <a:lnTo>
                      <a:pt x="95485" y="148609"/>
                    </a:lnTo>
                    <a:lnTo>
                      <a:pt x="11546" y="148609"/>
                    </a:lnTo>
                    <a:cubicBezTo>
                      <a:pt x="5169" y="148609"/>
                      <a:pt x="0" y="143440"/>
                      <a:pt x="0" y="137063"/>
                    </a:cubicBezTo>
                    <a:cubicBezTo>
                      <a:pt x="0" y="130686"/>
                      <a:pt x="5169" y="125517"/>
                      <a:pt x="11546" y="125517"/>
                    </a:cubicBezTo>
                    <a:lnTo>
                      <a:pt x="95485" y="125517"/>
                    </a:lnTo>
                    <a:lnTo>
                      <a:pt x="95485" y="113118"/>
                    </a:lnTo>
                    <a:lnTo>
                      <a:pt x="11546" y="113118"/>
                    </a:lnTo>
                    <a:cubicBezTo>
                      <a:pt x="5169" y="113118"/>
                      <a:pt x="0" y="107949"/>
                      <a:pt x="0" y="101572"/>
                    </a:cubicBezTo>
                    <a:cubicBezTo>
                      <a:pt x="0" y="95195"/>
                      <a:pt x="5169" y="90026"/>
                      <a:pt x="11546" y="90026"/>
                    </a:cubicBezTo>
                    <a:lnTo>
                      <a:pt x="95485" y="90026"/>
                    </a:lnTo>
                    <a:lnTo>
                      <a:pt x="95485" y="11546"/>
                    </a:lnTo>
                    <a:cubicBezTo>
                      <a:pt x="95485" y="5169"/>
                      <a:pt x="100654" y="0"/>
                      <a:pt x="107031" y="0"/>
                    </a:cubicBezTo>
                    <a:cubicBezTo>
                      <a:pt x="113408" y="0"/>
                      <a:pt x="118577" y="5169"/>
                      <a:pt x="118577" y="11546"/>
                    </a:cubicBezTo>
                    <a:lnTo>
                      <a:pt x="118577" y="90026"/>
                    </a:lnTo>
                    <a:lnTo>
                      <a:pt x="130975" y="90026"/>
                    </a:lnTo>
                    <a:lnTo>
                      <a:pt x="130975" y="11546"/>
                    </a:lnTo>
                    <a:cubicBezTo>
                      <a:pt x="130975" y="5169"/>
                      <a:pt x="136144" y="0"/>
                      <a:pt x="142521" y="0"/>
                    </a:cubicBezTo>
                    <a:cubicBezTo>
                      <a:pt x="148898" y="0"/>
                      <a:pt x="154067" y="5169"/>
                      <a:pt x="154067" y="11546"/>
                    </a:cubicBezTo>
                    <a:lnTo>
                      <a:pt x="154067" y="90026"/>
                    </a:lnTo>
                    <a:lnTo>
                      <a:pt x="166466" y="90026"/>
                    </a:lnTo>
                    <a:lnTo>
                      <a:pt x="166466" y="11546"/>
                    </a:lnTo>
                    <a:cubicBezTo>
                      <a:pt x="166466" y="5169"/>
                      <a:pt x="171635" y="0"/>
                      <a:pt x="178012" y="0"/>
                    </a:cubicBezTo>
                    <a:cubicBezTo>
                      <a:pt x="184389" y="0"/>
                      <a:pt x="189558" y="5169"/>
                      <a:pt x="189558" y="11546"/>
                    </a:cubicBezTo>
                    <a:lnTo>
                      <a:pt x="189558" y="90026"/>
                    </a:lnTo>
                    <a:lnTo>
                      <a:pt x="201957" y="90026"/>
                    </a:lnTo>
                    <a:lnTo>
                      <a:pt x="201957" y="11546"/>
                    </a:lnTo>
                    <a:cubicBezTo>
                      <a:pt x="201957" y="5169"/>
                      <a:pt x="207126" y="0"/>
                      <a:pt x="213503" y="0"/>
                    </a:cubicBezTo>
                    <a:cubicBezTo>
                      <a:pt x="219880" y="0"/>
                      <a:pt x="225049" y="5169"/>
                      <a:pt x="225049" y="11546"/>
                    </a:cubicBezTo>
                    <a:lnTo>
                      <a:pt x="225049" y="90026"/>
                    </a:lnTo>
                    <a:lnTo>
                      <a:pt x="237447" y="90026"/>
                    </a:lnTo>
                    <a:lnTo>
                      <a:pt x="237447" y="11546"/>
                    </a:lnTo>
                    <a:cubicBezTo>
                      <a:pt x="237447" y="5169"/>
                      <a:pt x="242616" y="0"/>
                      <a:pt x="248993" y="0"/>
                    </a:cubicBezTo>
                    <a:cubicBezTo>
                      <a:pt x="255370" y="0"/>
                      <a:pt x="260539" y="5169"/>
                      <a:pt x="260539" y="11546"/>
                    </a:cubicBezTo>
                    <a:lnTo>
                      <a:pt x="260539" y="90026"/>
                    </a:lnTo>
                    <a:lnTo>
                      <a:pt x="334842" y="90026"/>
                    </a:lnTo>
                    <a:cubicBezTo>
                      <a:pt x="341219" y="90026"/>
                      <a:pt x="346388" y="95195"/>
                      <a:pt x="346388" y="101572"/>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6" name="Rectangle: Rounded Corners 175">
                <a:extLst>
                  <a:ext uri="{FF2B5EF4-FFF2-40B4-BE49-F238E27FC236}">
                    <a16:creationId xmlns:a16="http://schemas.microsoft.com/office/drawing/2014/main" id="{F8A1CBBE-ECBE-43C0-B816-C60C8A5357D8}"/>
                  </a:ext>
                </a:extLst>
              </p:cNvPr>
              <p:cNvSpPr/>
              <p:nvPr/>
            </p:nvSpPr>
            <p:spPr bwMode="auto">
              <a:xfrm>
                <a:off x="6324614" y="6180986"/>
                <a:ext cx="234814" cy="238492"/>
              </a:xfrm>
              <a:prstGeom prst="roundRect">
                <a:avLst>
                  <a:gd name="adj" fmla="val 9078"/>
                </a:avLst>
              </a:prstGeom>
              <a:solidFill>
                <a:srgbClr val="5C005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pic>
        <p:nvPicPr>
          <p:cNvPr id="177" name="Picture 2" descr="See the source image">
            <a:extLst>
              <a:ext uri="{FF2B5EF4-FFF2-40B4-BE49-F238E27FC236}">
                <a16:creationId xmlns:a16="http://schemas.microsoft.com/office/drawing/2014/main" id="{08E5DAAC-ACF4-4435-8CAB-C14B7A2090B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78488" y="5391189"/>
            <a:ext cx="1064524" cy="34971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BF2D58AE-63E6-455C-A9C6-9A6F7AD21DBD}"/>
              </a:ext>
            </a:extLst>
          </p:cNvPr>
          <p:cNvGrpSpPr/>
          <p:nvPr/>
        </p:nvGrpSpPr>
        <p:grpSpPr>
          <a:xfrm>
            <a:off x="8247316" y="5479736"/>
            <a:ext cx="415748" cy="420505"/>
            <a:chOff x="8257879" y="5632410"/>
            <a:chExt cx="415748" cy="420505"/>
          </a:xfrm>
        </p:grpSpPr>
        <p:sp>
          <p:nvSpPr>
            <p:cNvPr id="179" name="Oval 178">
              <a:extLst>
                <a:ext uri="{FF2B5EF4-FFF2-40B4-BE49-F238E27FC236}">
                  <a16:creationId xmlns:a16="http://schemas.microsoft.com/office/drawing/2014/main" id="{6999813B-2535-44E7-A327-492059FA59BB}"/>
                </a:ext>
              </a:extLst>
            </p:cNvPr>
            <p:cNvSpPr>
              <a:spLocks noChangeAspect="1"/>
            </p:cNvSpPr>
            <p:nvPr/>
          </p:nvSpPr>
          <p:spPr bwMode="auto">
            <a:xfrm rot="5400000">
              <a:off x="8255500" y="5634789"/>
              <a:ext cx="420505" cy="415748"/>
            </a:xfrm>
            <a:prstGeom prst="ellipse">
              <a:avLst/>
            </a:prstGeom>
            <a:solidFill>
              <a:schemeClr val="bg1"/>
            </a:solidFill>
            <a:ln w="3175" cap="flat" cmpd="sng" algn="ctr">
              <a:solidFill>
                <a:schemeClr val="bg1">
                  <a:lumMod val="95000"/>
                </a:schemeClr>
              </a:solidFill>
              <a:prstDash val="solid"/>
            </a:ln>
            <a:effectLst/>
          </p:spPr>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defRPr/>
              </a:pPr>
              <a:endParaRPr lang="en-US" sz="2040" kern="0" err="1">
                <a:gradFill>
                  <a:gsLst>
                    <a:gs pos="0">
                      <a:srgbClr val="FFFFFF"/>
                    </a:gs>
                    <a:gs pos="100000">
                      <a:srgbClr val="FFFFFF"/>
                    </a:gs>
                  </a:gsLst>
                  <a:lin ang="5400000" scaled="0"/>
                </a:gradFill>
                <a:latin typeface="Segoe UI Semilight"/>
              </a:endParaRPr>
            </a:p>
          </p:txBody>
        </p:sp>
        <p:pic>
          <p:nvPicPr>
            <p:cNvPr id="180" name="Picture 6" descr="See the source image">
              <a:extLst>
                <a:ext uri="{FF2B5EF4-FFF2-40B4-BE49-F238E27FC236}">
                  <a16:creationId xmlns:a16="http://schemas.microsoft.com/office/drawing/2014/main" id="{18E92981-BF4B-4822-B216-DA25CCD5CC4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29016" y="5705927"/>
              <a:ext cx="273472" cy="273472"/>
            </a:xfrm>
            <a:prstGeom prst="rect">
              <a:avLst/>
            </a:prstGeom>
            <a:noFill/>
            <a:extLst>
              <a:ext uri="{909E8E84-426E-40DD-AFC4-6F175D3DCCD1}">
                <a14:hiddenFill xmlns:a14="http://schemas.microsoft.com/office/drawing/2010/main">
                  <a:solidFill>
                    <a:srgbClr val="FFFFFF"/>
                  </a:solidFill>
                </a14:hiddenFill>
              </a:ext>
            </a:extLst>
          </p:spPr>
        </p:pic>
      </p:grpSp>
      <p:pic>
        <p:nvPicPr>
          <p:cNvPr id="181" name="Picture 180">
            <a:extLst>
              <a:ext uri="{FF2B5EF4-FFF2-40B4-BE49-F238E27FC236}">
                <a16:creationId xmlns:a16="http://schemas.microsoft.com/office/drawing/2014/main" id="{A0D16961-6B69-4E9B-8718-D180BEC619C9}"/>
              </a:ext>
            </a:extLst>
          </p:cNvPr>
          <p:cNvPicPr>
            <a:picLocks noChangeAspect="1"/>
          </p:cNvPicPr>
          <p:nvPr/>
        </p:nvPicPr>
        <p:blipFill rotWithShape="1">
          <a:blip r:embed="rId22"/>
          <a:stretch/>
        </p:blipFill>
        <p:spPr>
          <a:xfrm>
            <a:off x="644458" y="1436688"/>
            <a:ext cx="2303626" cy="1296680"/>
          </a:xfrm>
          <a:prstGeom prst="rect">
            <a:avLst/>
          </a:prstGeom>
        </p:spPr>
      </p:pic>
      <p:pic>
        <p:nvPicPr>
          <p:cNvPr id="77" name="Picture 76">
            <a:extLst>
              <a:ext uri="{FF2B5EF4-FFF2-40B4-BE49-F238E27FC236}">
                <a16:creationId xmlns:a16="http://schemas.microsoft.com/office/drawing/2014/main" id="{0F38F4C9-5549-4182-8DAB-57E6C7F7DA66}"/>
              </a:ext>
            </a:extLst>
          </p:cNvPr>
          <p:cNvPicPr>
            <a:picLocks noChangeAspect="1"/>
          </p:cNvPicPr>
          <p:nvPr/>
        </p:nvPicPr>
        <p:blipFill rotWithShape="1">
          <a:blip r:embed="rId23"/>
          <a:srcRect b="4044"/>
          <a:stretch/>
        </p:blipFill>
        <p:spPr>
          <a:xfrm>
            <a:off x="3511473" y="1436688"/>
            <a:ext cx="2303626" cy="1296680"/>
          </a:xfrm>
          <a:prstGeom prst="rect">
            <a:avLst/>
          </a:prstGeom>
        </p:spPr>
      </p:pic>
      <p:pic>
        <p:nvPicPr>
          <p:cNvPr id="78" name="Picture 77">
            <a:extLst>
              <a:ext uri="{FF2B5EF4-FFF2-40B4-BE49-F238E27FC236}">
                <a16:creationId xmlns:a16="http://schemas.microsoft.com/office/drawing/2014/main" id="{62AAD177-8468-4A71-A7D5-2C2385CAFAF6}"/>
              </a:ext>
            </a:extLst>
          </p:cNvPr>
          <p:cNvPicPr>
            <a:picLocks noChangeAspect="1"/>
          </p:cNvPicPr>
          <p:nvPr/>
        </p:nvPicPr>
        <p:blipFill rotWithShape="1">
          <a:blip r:embed="rId24"/>
          <a:srcRect b="8051"/>
          <a:stretch/>
        </p:blipFill>
        <p:spPr>
          <a:xfrm>
            <a:off x="6378488" y="1436688"/>
            <a:ext cx="2303626" cy="1296680"/>
          </a:xfrm>
          <a:prstGeom prst="rect">
            <a:avLst/>
          </a:prstGeom>
        </p:spPr>
      </p:pic>
      <p:pic>
        <p:nvPicPr>
          <p:cNvPr id="79" name="Picture 78" descr="A large passenger jet flying through a blue sky&#10;&#10;Description automatically generated">
            <a:extLst>
              <a:ext uri="{FF2B5EF4-FFF2-40B4-BE49-F238E27FC236}">
                <a16:creationId xmlns:a16="http://schemas.microsoft.com/office/drawing/2014/main" id="{1A74A925-C59B-45E0-B6DC-2CA41F40453E}"/>
              </a:ext>
            </a:extLst>
          </p:cNvPr>
          <p:cNvPicPr>
            <a:picLocks noChangeAspect="1"/>
          </p:cNvPicPr>
          <p:nvPr/>
        </p:nvPicPr>
        <p:blipFill rotWithShape="1">
          <a:blip r:embed="rId25">
            <a:extLst>
              <a:ext uri="{28A0092B-C50C-407E-A947-70E740481C1C}">
                <a14:useLocalDpi xmlns:a14="http://schemas.microsoft.com/office/drawing/2010/main" val="0"/>
              </a:ext>
            </a:extLst>
          </a:blip>
          <a:srcRect l="4529" r="33128" b="10749"/>
          <a:stretch/>
        </p:blipFill>
        <p:spPr>
          <a:xfrm>
            <a:off x="9245504" y="1436689"/>
            <a:ext cx="2303626" cy="1296680"/>
          </a:xfrm>
          <a:prstGeom prst="rect">
            <a:avLst/>
          </a:prstGeom>
        </p:spPr>
      </p:pic>
      <p:pic>
        <p:nvPicPr>
          <p:cNvPr id="80" name="Picture 79" descr="A large red truck driving down a street&#10;&#10;Description generated with very high confidence">
            <a:extLst>
              <a:ext uri="{FF2B5EF4-FFF2-40B4-BE49-F238E27FC236}">
                <a16:creationId xmlns:a16="http://schemas.microsoft.com/office/drawing/2014/main" id="{004E9158-798F-430D-8A28-69458B196CD5}"/>
              </a:ext>
            </a:extLst>
          </p:cNvPr>
          <p:cNvPicPr>
            <a:picLocks noChangeAspect="1"/>
          </p:cNvPicPr>
          <p:nvPr/>
        </p:nvPicPr>
        <p:blipFill rotWithShape="1">
          <a:blip r:embed="rId26">
            <a:extLst>
              <a:ext uri="{28A0092B-C50C-407E-A947-70E740481C1C}">
                <a14:useLocalDpi xmlns:a14="http://schemas.microsoft.com/office/drawing/2010/main" val="0"/>
              </a:ext>
            </a:extLst>
          </a:blip>
          <a:stretch/>
        </p:blipFill>
        <p:spPr>
          <a:xfrm>
            <a:off x="3511473" y="3920178"/>
            <a:ext cx="2303626" cy="1296680"/>
          </a:xfrm>
          <a:prstGeom prst="rect">
            <a:avLst/>
          </a:prstGeom>
        </p:spPr>
      </p:pic>
      <p:pic>
        <p:nvPicPr>
          <p:cNvPr id="83" name="Picture 82">
            <a:extLst>
              <a:ext uri="{FF2B5EF4-FFF2-40B4-BE49-F238E27FC236}">
                <a16:creationId xmlns:a16="http://schemas.microsoft.com/office/drawing/2014/main" id="{7D0FB8CC-FA39-4C23-9826-DA55613D0FDB}"/>
              </a:ext>
            </a:extLst>
          </p:cNvPr>
          <p:cNvPicPr>
            <a:picLocks noChangeAspect="1"/>
          </p:cNvPicPr>
          <p:nvPr/>
        </p:nvPicPr>
        <p:blipFill rotWithShape="1">
          <a:blip r:embed="rId27"/>
          <a:stretch/>
        </p:blipFill>
        <p:spPr>
          <a:xfrm>
            <a:off x="644458" y="3920178"/>
            <a:ext cx="2303626" cy="1296680"/>
          </a:xfrm>
          <a:prstGeom prst="rect">
            <a:avLst/>
          </a:prstGeom>
        </p:spPr>
      </p:pic>
      <p:pic>
        <p:nvPicPr>
          <p:cNvPr id="84" name="Picture 83" descr="A green truck driving down a street&#10;&#10;Description generated with high confidence">
            <a:extLst>
              <a:ext uri="{FF2B5EF4-FFF2-40B4-BE49-F238E27FC236}">
                <a16:creationId xmlns:a16="http://schemas.microsoft.com/office/drawing/2014/main" id="{DC2A2BDB-E8B5-48D6-9441-3ACAC653332D}"/>
              </a:ext>
            </a:extLst>
          </p:cNvPr>
          <p:cNvPicPr>
            <a:picLocks noChangeAspect="1"/>
          </p:cNvPicPr>
          <p:nvPr/>
        </p:nvPicPr>
        <p:blipFill rotWithShape="1">
          <a:blip r:embed="rId28">
            <a:extLst>
              <a:ext uri="{28A0092B-C50C-407E-A947-70E740481C1C}">
                <a14:useLocalDpi xmlns:a14="http://schemas.microsoft.com/office/drawing/2010/main" val="0"/>
              </a:ext>
            </a:extLst>
          </a:blip>
          <a:srcRect/>
          <a:stretch/>
        </p:blipFill>
        <p:spPr>
          <a:xfrm>
            <a:off x="9245504" y="3920178"/>
            <a:ext cx="2303626" cy="1296680"/>
          </a:xfrm>
          <a:prstGeom prst="rect">
            <a:avLst/>
          </a:prstGeom>
        </p:spPr>
      </p:pic>
      <p:pic>
        <p:nvPicPr>
          <p:cNvPr id="85" name="Picture 4" descr="See the source image">
            <a:extLst>
              <a:ext uri="{FF2B5EF4-FFF2-40B4-BE49-F238E27FC236}">
                <a16:creationId xmlns:a16="http://schemas.microsoft.com/office/drawing/2014/main" id="{6C321A36-C9A6-49A1-80F3-E79C187D0D30}"/>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b="15772"/>
          <a:stretch/>
        </p:blipFill>
        <p:spPr bwMode="auto">
          <a:xfrm>
            <a:off x="6378488" y="3920178"/>
            <a:ext cx="2303626" cy="129668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53178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Bent 2">
            <a:extLst>
              <a:ext uri="{FF2B5EF4-FFF2-40B4-BE49-F238E27FC236}">
                <a16:creationId xmlns:a16="http://schemas.microsoft.com/office/drawing/2014/main" id="{862D9C68-74ED-4709-AFAB-69921180330B}"/>
              </a:ext>
            </a:extLst>
          </p:cNvPr>
          <p:cNvSpPr/>
          <p:nvPr/>
        </p:nvSpPr>
        <p:spPr bwMode="auto">
          <a:xfrm rot="16200000">
            <a:off x="5530921" y="-1874590"/>
            <a:ext cx="1957069" cy="11850510"/>
          </a:xfrm>
          <a:prstGeom prst="bentArrow">
            <a:avLst>
              <a:gd name="adj1" fmla="val 25000"/>
              <a:gd name="adj2" fmla="val 0"/>
              <a:gd name="adj3" fmla="val 25000"/>
              <a:gd name="adj4" fmla="val 7868"/>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4" name="Picture 3">
            <a:extLst>
              <a:ext uri="{FF2B5EF4-FFF2-40B4-BE49-F238E27FC236}">
                <a16:creationId xmlns:a16="http://schemas.microsoft.com/office/drawing/2014/main" id="{37A38FCE-A536-4736-9BA1-2AC096B4B25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27962" b="21789"/>
          <a:stretch/>
        </p:blipFill>
        <p:spPr>
          <a:xfrm>
            <a:off x="1764" y="497"/>
            <a:ext cx="12432948" cy="3071634"/>
          </a:xfrm>
          <a:prstGeom prst="rect">
            <a:avLst/>
          </a:prstGeom>
        </p:spPr>
      </p:pic>
      <p:sp>
        <p:nvSpPr>
          <p:cNvPr id="30" name="Text Placeholder 5">
            <a:extLst>
              <a:ext uri="{FF2B5EF4-FFF2-40B4-BE49-F238E27FC236}">
                <a16:creationId xmlns:a16="http://schemas.microsoft.com/office/drawing/2014/main" id="{97408E84-E009-45D8-8ED4-9AD87B66496B}"/>
              </a:ext>
            </a:extLst>
          </p:cNvPr>
          <p:cNvSpPr txBox="1">
            <a:spLocks/>
          </p:cNvSpPr>
          <p:nvPr/>
        </p:nvSpPr>
        <p:spPr>
          <a:xfrm>
            <a:off x="758142" y="3949284"/>
            <a:ext cx="11553425" cy="1004634"/>
          </a:xfrm>
          <a:prstGeom prst="rect">
            <a:avLst/>
          </a:prstGeom>
        </p:spPr>
        <p:txBody>
          <a:bodyPr vert="horz" wrap="square" lIns="0" tIns="0" rIns="0" bIns="0" rtlCol="0">
            <a:spAutoFit/>
          </a:bodyPr>
          <a:lstStyle>
            <a:lvl1pPr marL="0" marR="0" indent="0" algn="l" defTabSz="914192" rtl="0" eaLnBrk="1" fontAlgn="auto" latinLnBrk="0" hangingPunct="1">
              <a:lnSpc>
                <a:spcPct val="100000"/>
              </a:lnSpc>
              <a:spcBef>
                <a:spcPts val="0"/>
              </a:spcBef>
              <a:spcAft>
                <a:spcPts val="588"/>
              </a:spcAft>
              <a:buClrTx/>
              <a:buSzPct val="90000"/>
              <a:buFont typeface="Wingdings" panose="05000000000000000000" pitchFamily="2" charset="2"/>
              <a:buNone/>
              <a:tabLst/>
              <a:defRPr sz="2353" kern="1200" spc="-49" baseline="0">
                <a:gradFill>
                  <a:gsLst>
                    <a:gs pos="0">
                      <a:schemeClr val="tx1"/>
                    </a:gs>
                    <a:gs pos="100000">
                      <a:schemeClr val="tx1"/>
                    </a:gs>
                  </a:gsLst>
                  <a:lin ang="5400000" scaled="1"/>
                </a:gradFill>
                <a:latin typeface="+mj-lt"/>
                <a:ea typeface="+mn-ea"/>
                <a:cs typeface="+mn-cs"/>
              </a:defRPr>
            </a:lvl1pPr>
            <a:lvl2pPr marL="0" marR="0" indent="0" algn="l" defTabSz="914192" rtl="0" eaLnBrk="1" fontAlgn="auto" latinLnBrk="0" hangingPunct="1">
              <a:lnSpc>
                <a:spcPct val="100000"/>
              </a:lnSpc>
              <a:spcBef>
                <a:spcPts val="0"/>
              </a:spcBef>
              <a:spcAft>
                <a:spcPts val="588"/>
              </a:spcAft>
              <a:buClrTx/>
              <a:buSzPct val="90000"/>
              <a:buFont typeface="Wingdings" panose="05000000000000000000" pitchFamily="2" charset="2"/>
              <a:buNone/>
              <a:tabLst/>
              <a:defRPr sz="1961" kern="1200" spc="0" baseline="0">
                <a:gradFill>
                  <a:gsLst>
                    <a:gs pos="0">
                      <a:schemeClr val="tx1"/>
                    </a:gs>
                    <a:gs pos="100000">
                      <a:schemeClr val="tx1"/>
                    </a:gs>
                  </a:gsLst>
                  <a:lin ang="5400000" scaled="1"/>
                </a:gradFill>
                <a:latin typeface="+mn-lt"/>
                <a:ea typeface="+mn-ea"/>
                <a:cs typeface="+mn-cs"/>
              </a:defRPr>
            </a:lvl2pPr>
            <a:lvl3pPr marL="0" marR="0" indent="0" algn="l" defTabSz="914192" rtl="0" eaLnBrk="1" fontAlgn="auto" latinLnBrk="0" hangingPunct="1">
              <a:lnSpc>
                <a:spcPct val="100000"/>
              </a:lnSpc>
              <a:spcBef>
                <a:spcPts val="0"/>
              </a:spcBef>
              <a:spcAft>
                <a:spcPts val="588"/>
              </a:spcAft>
              <a:buClrTx/>
              <a:buSzPct val="90000"/>
              <a:buFont typeface="Wingdings" panose="05000000000000000000" pitchFamily="2" charset="2"/>
              <a:buNone/>
              <a:tabLst/>
              <a:defRPr sz="1765" kern="1200" spc="0" baseline="0">
                <a:gradFill>
                  <a:gsLst>
                    <a:gs pos="0">
                      <a:schemeClr val="tx1"/>
                    </a:gs>
                    <a:gs pos="100000">
                      <a:schemeClr val="tx1"/>
                    </a:gs>
                  </a:gsLst>
                  <a:lin ang="5400000" scaled="1"/>
                </a:gradFill>
                <a:latin typeface="+mj-lt"/>
                <a:ea typeface="+mn-ea"/>
                <a:cs typeface="+mn-cs"/>
              </a:defRPr>
            </a:lvl3pPr>
            <a:lvl4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gradFill>
                  <a:gsLst>
                    <a:gs pos="0">
                      <a:schemeClr val="tx1"/>
                    </a:gs>
                    <a:gs pos="100000">
                      <a:schemeClr val="tx1"/>
                    </a:gs>
                  </a:gsLst>
                  <a:lin ang="5400000" scaled="1"/>
                </a:gradFill>
                <a:latin typeface="+mn-lt"/>
                <a:ea typeface="+mn-ea"/>
                <a:cs typeface="+mn-cs"/>
              </a:defRPr>
            </a:lvl4pPr>
            <a:lvl5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143" b="0" kern="1200" spc="0" baseline="0">
                <a:gradFill>
                  <a:gsLst>
                    <a:gs pos="0">
                      <a:schemeClr val="tx1"/>
                    </a:gs>
                    <a:gs pos="100000">
                      <a:schemeClr val="tx1"/>
                    </a:gs>
                  </a:gsLst>
                  <a:lin ang="5400000" scaled="1"/>
                </a:gradFill>
                <a:latin typeface="+mn-lt"/>
                <a:ea typeface="+mn-ea"/>
                <a:cs typeface="+mn-cs"/>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gradFill>
                  <a:gsLst>
                    <a:gs pos="0">
                      <a:schemeClr val="tx1"/>
                    </a:gs>
                    <a:gs pos="100000">
                      <a:schemeClr val="tx1"/>
                    </a:gs>
                  </a:gsLst>
                  <a:lin ang="5400000" scaled="1"/>
                </a:gra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32205">
              <a:spcAft>
                <a:spcPts val="600"/>
              </a:spcAft>
              <a:defRPr/>
            </a:pPr>
            <a:r>
              <a:rPr lang="en-US" sz="3200" spc="-50" dirty="0">
                <a:solidFill>
                  <a:schemeClr val="tx1"/>
                </a:solidFill>
              </a:rPr>
              <a:t>Transforming in-store merchandising and </a:t>
            </a:r>
            <a:br>
              <a:rPr lang="en-US" sz="3200" spc="-50" dirty="0">
                <a:solidFill>
                  <a:schemeClr val="tx1"/>
                </a:solidFill>
              </a:rPr>
            </a:br>
            <a:r>
              <a:rPr lang="en-US" sz="3200" spc="-50" dirty="0">
                <a:solidFill>
                  <a:schemeClr val="tx1"/>
                </a:solidFill>
              </a:rPr>
              <a:t>auditing to achieve targeted business goals</a:t>
            </a:r>
            <a:endParaRPr lang="en-US" sz="1800" spc="-50" dirty="0">
              <a:solidFill>
                <a:schemeClr val="tx1"/>
              </a:solidFill>
            </a:endParaRPr>
          </a:p>
        </p:txBody>
      </p:sp>
      <p:pic>
        <p:nvPicPr>
          <p:cNvPr id="32" name="Picture 31">
            <a:extLst>
              <a:ext uri="{FF2B5EF4-FFF2-40B4-BE49-F238E27FC236}">
                <a16:creationId xmlns:a16="http://schemas.microsoft.com/office/drawing/2014/main" id="{609A4BBC-848B-4ABD-9AFC-A1F52998C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76" y="5601519"/>
            <a:ext cx="2927828" cy="963909"/>
          </a:xfrm>
          <a:prstGeom prst="rect">
            <a:avLst/>
          </a:prstGeom>
        </p:spPr>
      </p:pic>
      <p:grpSp>
        <p:nvGrpSpPr>
          <p:cNvPr id="8" name="Group 7">
            <a:extLst>
              <a:ext uri="{FF2B5EF4-FFF2-40B4-BE49-F238E27FC236}">
                <a16:creationId xmlns:a16="http://schemas.microsoft.com/office/drawing/2014/main" id="{AF10D076-6C76-4244-88C1-05E38BC00FC0}"/>
              </a:ext>
            </a:extLst>
          </p:cNvPr>
          <p:cNvGrpSpPr/>
          <p:nvPr/>
        </p:nvGrpSpPr>
        <p:grpSpPr>
          <a:xfrm>
            <a:off x="9838892" y="5748734"/>
            <a:ext cx="1780016" cy="533009"/>
            <a:chOff x="9838892" y="5748734"/>
            <a:chExt cx="1780016" cy="533009"/>
          </a:xfrm>
        </p:grpSpPr>
        <p:grpSp>
          <p:nvGrpSpPr>
            <p:cNvPr id="6" name="Group 5">
              <a:extLst>
                <a:ext uri="{FF2B5EF4-FFF2-40B4-BE49-F238E27FC236}">
                  <a16:creationId xmlns:a16="http://schemas.microsoft.com/office/drawing/2014/main" id="{77D7466D-73C2-4B28-AFA5-7E83D7D1439D}"/>
                </a:ext>
              </a:extLst>
            </p:cNvPr>
            <p:cNvGrpSpPr/>
            <p:nvPr/>
          </p:nvGrpSpPr>
          <p:grpSpPr>
            <a:xfrm>
              <a:off x="10468436" y="5748735"/>
              <a:ext cx="520932" cy="520932"/>
              <a:chOff x="10468436" y="5748735"/>
              <a:chExt cx="520932" cy="520932"/>
            </a:xfrm>
          </p:grpSpPr>
          <p:sp>
            <p:nvSpPr>
              <p:cNvPr id="42" name="Oval 41">
                <a:extLst>
                  <a:ext uri="{FF2B5EF4-FFF2-40B4-BE49-F238E27FC236}">
                    <a16:creationId xmlns:a16="http://schemas.microsoft.com/office/drawing/2014/main" id="{5C1FE91B-E6B8-435C-AD70-71850E71D579}"/>
                  </a:ext>
                </a:extLst>
              </p:cNvPr>
              <p:cNvSpPr/>
              <p:nvPr/>
            </p:nvSpPr>
            <p:spPr bwMode="auto">
              <a:xfrm>
                <a:off x="10468436" y="5748735"/>
                <a:ext cx="520932"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gradFill>
                    <a:gsLst>
                      <a:gs pos="0">
                        <a:srgbClr val="FFFFFF"/>
                      </a:gs>
                      <a:gs pos="100000">
                        <a:srgbClr val="FFFFFF"/>
                      </a:gs>
                    </a:gsLst>
                    <a:lin ang="5400000" scaled="0"/>
                  </a:gradFill>
                  <a:latin typeface="Segoe UI"/>
                  <a:cs typeface="Segoe UI" pitchFamily="34" charset="0"/>
                </a:endParaRPr>
              </a:p>
            </p:txBody>
          </p:sp>
          <p:grpSp>
            <p:nvGrpSpPr>
              <p:cNvPr id="43" name="Group 4">
                <a:extLst>
                  <a:ext uri="{FF2B5EF4-FFF2-40B4-BE49-F238E27FC236}">
                    <a16:creationId xmlns:a16="http://schemas.microsoft.com/office/drawing/2014/main" id="{3BD01823-6BA9-47DF-BF52-E9DE7AA3657D}"/>
                  </a:ext>
                </a:extLst>
              </p:cNvPr>
              <p:cNvGrpSpPr>
                <a:grpSpLocks noChangeAspect="1"/>
              </p:cNvGrpSpPr>
              <p:nvPr/>
            </p:nvGrpSpPr>
            <p:grpSpPr bwMode="auto">
              <a:xfrm>
                <a:off x="10609858" y="5917590"/>
                <a:ext cx="238067" cy="183200"/>
                <a:chOff x="2880" y="2176"/>
                <a:chExt cx="256" cy="197"/>
              </a:xfrm>
              <a:solidFill>
                <a:srgbClr val="5C005C"/>
              </a:solidFill>
            </p:grpSpPr>
            <p:sp>
              <p:nvSpPr>
                <p:cNvPr id="44" name="Freeform 5">
                  <a:extLst>
                    <a:ext uri="{FF2B5EF4-FFF2-40B4-BE49-F238E27FC236}">
                      <a16:creationId xmlns:a16="http://schemas.microsoft.com/office/drawing/2014/main" id="{A0F091B4-AEC0-4192-A977-659E66AE6E6A}"/>
                    </a:ext>
                  </a:extLst>
                </p:cNvPr>
                <p:cNvSpPr>
                  <a:spLocks/>
                </p:cNvSpPr>
                <p:nvPr/>
              </p:nvSpPr>
              <p:spPr bwMode="auto">
                <a:xfrm>
                  <a:off x="3017" y="2320"/>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45" name="Freeform 6">
                  <a:extLst>
                    <a:ext uri="{FF2B5EF4-FFF2-40B4-BE49-F238E27FC236}">
                      <a16:creationId xmlns:a16="http://schemas.microsoft.com/office/drawing/2014/main" id="{03F4C22B-726E-4952-88E4-C3F1C6F23FDC}"/>
                    </a:ext>
                  </a:extLst>
                </p:cNvPr>
                <p:cNvSpPr>
                  <a:spLocks/>
                </p:cNvSpPr>
                <p:nvPr/>
              </p:nvSpPr>
              <p:spPr bwMode="auto">
                <a:xfrm>
                  <a:off x="3053" y="2283"/>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46" name="Freeform 7">
                  <a:extLst>
                    <a:ext uri="{FF2B5EF4-FFF2-40B4-BE49-F238E27FC236}">
                      <a16:creationId xmlns:a16="http://schemas.microsoft.com/office/drawing/2014/main" id="{49C54906-448F-4C57-B3BF-03E9FF816507}"/>
                    </a:ext>
                  </a:extLst>
                </p:cNvPr>
                <p:cNvSpPr>
                  <a:spLocks noEditPoints="1"/>
                </p:cNvSpPr>
                <p:nvPr/>
              </p:nvSpPr>
              <p:spPr bwMode="auto">
                <a:xfrm>
                  <a:off x="2909" y="2247"/>
                  <a:ext cx="124" cy="126"/>
                </a:xfrm>
                <a:custGeom>
                  <a:avLst/>
                  <a:gdLst>
                    <a:gd name="T0" fmla="*/ 300 w 308"/>
                    <a:gd name="T1" fmla="*/ 139 h 307"/>
                    <a:gd name="T2" fmla="*/ 286 w 308"/>
                    <a:gd name="T3" fmla="*/ 125 h 307"/>
                    <a:gd name="T4" fmla="*/ 168 w 308"/>
                    <a:gd name="T5" fmla="*/ 8 h 307"/>
                    <a:gd name="T6" fmla="*/ 140 w 308"/>
                    <a:gd name="T7" fmla="*/ 8 h 307"/>
                    <a:gd name="T8" fmla="*/ 22 w 308"/>
                    <a:gd name="T9" fmla="*/ 125 h 307"/>
                    <a:gd name="T10" fmla="*/ 8 w 308"/>
                    <a:gd name="T11" fmla="*/ 139 h 307"/>
                    <a:gd name="T12" fmla="*/ 8 w 308"/>
                    <a:gd name="T13" fmla="*/ 168 h 307"/>
                    <a:gd name="T14" fmla="*/ 22 w 308"/>
                    <a:gd name="T15" fmla="*/ 182 h 307"/>
                    <a:gd name="T16" fmla="*/ 140 w 308"/>
                    <a:gd name="T17" fmla="*/ 299 h 307"/>
                    <a:gd name="T18" fmla="*/ 168 w 308"/>
                    <a:gd name="T19" fmla="*/ 299 h 307"/>
                    <a:gd name="T20" fmla="*/ 286 w 308"/>
                    <a:gd name="T21" fmla="*/ 182 h 307"/>
                    <a:gd name="T22" fmla="*/ 300 w 308"/>
                    <a:gd name="T23" fmla="*/ 168 h 307"/>
                    <a:gd name="T24" fmla="*/ 300 w 308"/>
                    <a:gd name="T25" fmla="*/ 139 h 307"/>
                    <a:gd name="T26" fmla="*/ 140 w 308"/>
                    <a:gd name="T27" fmla="*/ 210 h 307"/>
                    <a:gd name="T28" fmla="*/ 108 w 308"/>
                    <a:gd name="T29" fmla="*/ 179 h 307"/>
                    <a:gd name="T30" fmla="*/ 97 w 308"/>
                    <a:gd name="T31" fmla="*/ 168 h 307"/>
                    <a:gd name="T32" fmla="*/ 97 w 308"/>
                    <a:gd name="T33" fmla="*/ 139 h 307"/>
                    <a:gd name="T34" fmla="*/ 140 w 308"/>
                    <a:gd name="T35" fmla="*/ 97 h 307"/>
                    <a:gd name="T36" fmla="*/ 168 w 308"/>
                    <a:gd name="T37" fmla="*/ 97 h 307"/>
                    <a:gd name="T38" fmla="*/ 211 w 308"/>
                    <a:gd name="T39" fmla="*/ 139 h 307"/>
                    <a:gd name="T40" fmla="*/ 211 w 308"/>
                    <a:gd name="T41" fmla="*/ 168 h 307"/>
                    <a:gd name="T42" fmla="*/ 200 w 308"/>
                    <a:gd name="T43" fmla="*/ 179 h 307"/>
                    <a:gd name="T44" fmla="*/ 168 w 308"/>
                    <a:gd name="T45" fmla="*/ 210 h 307"/>
                    <a:gd name="T46" fmla="*/ 140 w 308"/>
                    <a:gd name="T47" fmla="*/ 2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8" h="307">
                      <a:moveTo>
                        <a:pt x="300" y="139"/>
                      </a:moveTo>
                      <a:cubicBezTo>
                        <a:pt x="286" y="125"/>
                        <a:pt x="286" y="125"/>
                        <a:pt x="286" y="125"/>
                      </a:cubicBezTo>
                      <a:cubicBezTo>
                        <a:pt x="168" y="8"/>
                        <a:pt x="168" y="8"/>
                        <a:pt x="168" y="8"/>
                      </a:cubicBezTo>
                      <a:cubicBezTo>
                        <a:pt x="161" y="0"/>
                        <a:pt x="148" y="0"/>
                        <a:pt x="140" y="8"/>
                      </a:cubicBezTo>
                      <a:cubicBezTo>
                        <a:pt x="22" y="125"/>
                        <a:pt x="22" y="125"/>
                        <a:pt x="22" y="125"/>
                      </a:cubicBezTo>
                      <a:cubicBezTo>
                        <a:pt x="8" y="139"/>
                        <a:pt x="8" y="139"/>
                        <a:pt x="8" y="139"/>
                      </a:cubicBezTo>
                      <a:cubicBezTo>
                        <a:pt x="0" y="147"/>
                        <a:pt x="0" y="160"/>
                        <a:pt x="8" y="168"/>
                      </a:cubicBezTo>
                      <a:cubicBezTo>
                        <a:pt x="22" y="182"/>
                        <a:pt x="22" y="182"/>
                        <a:pt x="22" y="182"/>
                      </a:cubicBezTo>
                      <a:cubicBezTo>
                        <a:pt x="140" y="299"/>
                        <a:pt x="140" y="299"/>
                        <a:pt x="140" y="299"/>
                      </a:cubicBezTo>
                      <a:cubicBezTo>
                        <a:pt x="148" y="307"/>
                        <a:pt x="161" y="307"/>
                        <a:pt x="168" y="299"/>
                      </a:cubicBezTo>
                      <a:cubicBezTo>
                        <a:pt x="286" y="182"/>
                        <a:pt x="286" y="182"/>
                        <a:pt x="286" y="182"/>
                      </a:cubicBezTo>
                      <a:cubicBezTo>
                        <a:pt x="300" y="168"/>
                        <a:pt x="300" y="168"/>
                        <a:pt x="300" y="168"/>
                      </a:cubicBezTo>
                      <a:cubicBezTo>
                        <a:pt x="308" y="160"/>
                        <a:pt x="308" y="147"/>
                        <a:pt x="300" y="139"/>
                      </a:cubicBezTo>
                      <a:moveTo>
                        <a:pt x="140" y="210"/>
                      </a:moveTo>
                      <a:cubicBezTo>
                        <a:pt x="108" y="179"/>
                        <a:pt x="108" y="179"/>
                        <a:pt x="108" y="179"/>
                      </a:cubicBezTo>
                      <a:cubicBezTo>
                        <a:pt x="97" y="168"/>
                        <a:pt x="97" y="168"/>
                        <a:pt x="97" y="168"/>
                      </a:cubicBezTo>
                      <a:cubicBezTo>
                        <a:pt x="89" y="160"/>
                        <a:pt x="89" y="147"/>
                        <a:pt x="97" y="139"/>
                      </a:cubicBezTo>
                      <a:cubicBezTo>
                        <a:pt x="140" y="97"/>
                        <a:pt x="140" y="97"/>
                        <a:pt x="140" y="97"/>
                      </a:cubicBezTo>
                      <a:cubicBezTo>
                        <a:pt x="148" y="89"/>
                        <a:pt x="161" y="89"/>
                        <a:pt x="168" y="97"/>
                      </a:cubicBezTo>
                      <a:cubicBezTo>
                        <a:pt x="211" y="139"/>
                        <a:pt x="211" y="139"/>
                        <a:pt x="211" y="139"/>
                      </a:cubicBezTo>
                      <a:cubicBezTo>
                        <a:pt x="219" y="147"/>
                        <a:pt x="219" y="160"/>
                        <a:pt x="211" y="168"/>
                      </a:cubicBezTo>
                      <a:cubicBezTo>
                        <a:pt x="200" y="179"/>
                        <a:pt x="200" y="179"/>
                        <a:pt x="200" y="179"/>
                      </a:cubicBezTo>
                      <a:cubicBezTo>
                        <a:pt x="168" y="210"/>
                        <a:pt x="168" y="210"/>
                        <a:pt x="168" y="210"/>
                      </a:cubicBezTo>
                      <a:cubicBezTo>
                        <a:pt x="161" y="218"/>
                        <a:pt x="148" y="218"/>
                        <a:pt x="140" y="2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47" name="Freeform 8">
                  <a:extLst>
                    <a:ext uri="{FF2B5EF4-FFF2-40B4-BE49-F238E27FC236}">
                      <a16:creationId xmlns:a16="http://schemas.microsoft.com/office/drawing/2014/main" id="{0C3964A0-512D-4157-90BA-48768E76FF77}"/>
                    </a:ext>
                  </a:extLst>
                </p:cNvPr>
                <p:cNvSpPr>
                  <a:spLocks/>
                </p:cNvSpPr>
                <p:nvPr/>
              </p:nvSpPr>
              <p:spPr bwMode="auto">
                <a:xfrm>
                  <a:off x="3017" y="2247"/>
                  <a:ext cx="52" cy="53"/>
                </a:xfrm>
                <a:custGeom>
                  <a:avLst/>
                  <a:gdLst>
                    <a:gd name="T0" fmla="*/ 79 w 130"/>
                    <a:gd name="T1" fmla="*/ 122 h 129"/>
                    <a:gd name="T2" fmla="*/ 122 w 130"/>
                    <a:gd name="T3" fmla="*/ 79 h 129"/>
                    <a:gd name="T4" fmla="*/ 122 w 130"/>
                    <a:gd name="T5" fmla="*/ 50 h 129"/>
                    <a:gd name="T6" fmla="*/ 79 w 130"/>
                    <a:gd name="T7" fmla="*/ 8 h 129"/>
                    <a:gd name="T8" fmla="*/ 51 w 130"/>
                    <a:gd name="T9" fmla="*/ 8 h 129"/>
                    <a:gd name="T10" fmla="*/ 8 w 130"/>
                    <a:gd name="T11" fmla="*/ 50 h 129"/>
                    <a:gd name="T12" fmla="*/ 8 w 130"/>
                    <a:gd name="T13" fmla="*/ 79 h 129"/>
                    <a:gd name="T14" fmla="*/ 51 w 130"/>
                    <a:gd name="T15" fmla="*/ 122 h 129"/>
                    <a:gd name="T16" fmla="*/ 79 w 130"/>
                    <a:gd name="T17" fmla="*/ 1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122"/>
                      </a:moveTo>
                      <a:cubicBezTo>
                        <a:pt x="122" y="79"/>
                        <a:pt x="122" y="79"/>
                        <a:pt x="122" y="79"/>
                      </a:cubicBezTo>
                      <a:cubicBezTo>
                        <a:pt x="130" y="71"/>
                        <a:pt x="130" y="58"/>
                        <a:pt x="122" y="50"/>
                      </a:cubicBezTo>
                      <a:cubicBezTo>
                        <a:pt x="79" y="8"/>
                        <a:pt x="79" y="8"/>
                        <a:pt x="79" y="8"/>
                      </a:cubicBez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48" name="Freeform 9">
                  <a:extLst>
                    <a:ext uri="{FF2B5EF4-FFF2-40B4-BE49-F238E27FC236}">
                      <a16:creationId xmlns:a16="http://schemas.microsoft.com/office/drawing/2014/main" id="{806AA669-3E75-4D0B-B65F-22546F1129A7}"/>
                    </a:ext>
                  </a:extLst>
                </p:cNvPr>
                <p:cNvSpPr>
                  <a:spLocks/>
                </p:cNvSpPr>
                <p:nvPr/>
              </p:nvSpPr>
              <p:spPr bwMode="auto">
                <a:xfrm>
                  <a:off x="2880" y="2176"/>
                  <a:ext cx="256" cy="170"/>
                </a:xfrm>
                <a:custGeom>
                  <a:avLst/>
                  <a:gdLst>
                    <a:gd name="T0" fmla="*/ 562 w 638"/>
                    <a:gd name="T1" fmla="*/ 413 h 413"/>
                    <a:gd name="T2" fmla="*/ 549 w 638"/>
                    <a:gd name="T3" fmla="*/ 413 h 413"/>
                    <a:gd name="T4" fmla="*/ 549 w 638"/>
                    <a:gd name="T5" fmla="*/ 388 h 413"/>
                    <a:gd name="T6" fmla="*/ 562 w 638"/>
                    <a:gd name="T7" fmla="*/ 388 h 413"/>
                    <a:gd name="T8" fmla="*/ 612 w 638"/>
                    <a:gd name="T9" fmla="*/ 338 h 413"/>
                    <a:gd name="T10" fmla="*/ 612 w 638"/>
                    <a:gd name="T11" fmla="*/ 75 h 413"/>
                    <a:gd name="T12" fmla="*/ 562 w 638"/>
                    <a:gd name="T13" fmla="*/ 26 h 413"/>
                    <a:gd name="T14" fmla="*/ 75 w 638"/>
                    <a:gd name="T15" fmla="*/ 26 h 413"/>
                    <a:gd name="T16" fmla="*/ 25 w 638"/>
                    <a:gd name="T17" fmla="*/ 75 h 413"/>
                    <a:gd name="T18" fmla="*/ 25 w 638"/>
                    <a:gd name="T19" fmla="*/ 338 h 413"/>
                    <a:gd name="T20" fmla="*/ 75 w 638"/>
                    <a:gd name="T21" fmla="*/ 388 h 413"/>
                    <a:gd name="T22" fmla="*/ 88 w 638"/>
                    <a:gd name="T23" fmla="*/ 388 h 413"/>
                    <a:gd name="T24" fmla="*/ 88 w 638"/>
                    <a:gd name="T25" fmla="*/ 413 h 413"/>
                    <a:gd name="T26" fmla="*/ 75 w 638"/>
                    <a:gd name="T27" fmla="*/ 413 h 413"/>
                    <a:gd name="T28" fmla="*/ 0 w 638"/>
                    <a:gd name="T29" fmla="*/ 338 h 413"/>
                    <a:gd name="T30" fmla="*/ 0 w 638"/>
                    <a:gd name="T31" fmla="*/ 75 h 413"/>
                    <a:gd name="T32" fmla="*/ 75 w 638"/>
                    <a:gd name="T33" fmla="*/ 0 h 413"/>
                    <a:gd name="T34" fmla="*/ 562 w 638"/>
                    <a:gd name="T35" fmla="*/ 0 h 413"/>
                    <a:gd name="T36" fmla="*/ 638 w 638"/>
                    <a:gd name="T37" fmla="*/ 75 h 413"/>
                    <a:gd name="T38" fmla="*/ 638 w 638"/>
                    <a:gd name="T39" fmla="*/ 338 h 413"/>
                    <a:gd name="T40" fmla="*/ 562 w 638"/>
                    <a:gd name="T4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8" h="413">
                      <a:moveTo>
                        <a:pt x="562" y="413"/>
                      </a:moveTo>
                      <a:cubicBezTo>
                        <a:pt x="549" y="413"/>
                        <a:pt x="549" y="413"/>
                        <a:pt x="549" y="413"/>
                      </a:cubicBezTo>
                      <a:cubicBezTo>
                        <a:pt x="549" y="388"/>
                        <a:pt x="549" y="388"/>
                        <a:pt x="549" y="388"/>
                      </a:cubicBezTo>
                      <a:cubicBezTo>
                        <a:pt x="562" y="388"/>
                        <a:pt x="562" y="388"/>
                        <a:pt x="562" y="388"/>
                      </a:cubicBezTo>
                      <a:cubicBezTo>
                        <a:pt x="590" y="388"/>
                        <a:pt x="612" y="365"/>
                        <a:pt x="612" y="338"/>
                      </a:cubicBezTo>
                      <a:cubicBezTo>
                        <a:pt x="612" y="75"/>
                        <a:pt x="612" y="75"/>
                        <a:pt x="612" y="75"/>
                      </a:cubicBezTo>
                      <a:cubicBezTo>
                        <a:pt x="612" y="48"/>
                        <a:pt x="590" y="26"/>
                        <a:pt x="562" y="26"/>
                      </a:cubicBezTo>
                      <a:cubicBezTo>
                        <a:pt x="75" y="26"/>
                        <a:pt x="75" y="26"/>
                        <a:pt x="75" y="26"/>
                      </a:cubicBezTo>
                      <a:cubicBezTo>
                        <a:pt x="47" y="26"/>
                        <a:pt x="25" y="48"/>
                        <a:pt x="25" y="75"/>
                      </a:cubicBezTo>
                      <a:cubicBezTo>
                        <a:pt x="25" y="338"/>
                        <a:pt x="25" y="338"/>
                        <a:pt x="25" y="338"/>
                      </a:cubicBezTo>
                      <a:cubicBezTo>
                        <a:pt x="25" y="365"/>
                        <a:pt x="47" y="388"/>
                        <a:pt x="75" y="388"/>
                      </a:cubicBezTo>
                      <a:cubicBezTo>
                        <a:pt x="88" y="388"/>
                        <a:pt x="88" y="388"/>
                        <a:pt x="88" y="388"/>
                      </a:cubicBezTo>
                      <a:cubicBezTo>
                        <a:pt x="88" y="413"/>
                        <a:pt x="88" y="413"/>
                        <a:pt x="88" y="413"/>
                      </a:cubicBezTo>
                      <a:cubicBezTo>
                        <a:pt x="75" y="413"/>
                        <a:pt x="75" y="413"/>
                        <a:pt x="75" y="413"/>
                      </a:cubicBezTo>
                      <a:cubicBezTo>
                        <a:pt x="33" y="413"/>
                        <a:pt x="0" y="380"/>
                        <a:pt x="0" y="338"/>
                      </a:cubicBezTo>
                      <a:cubicBezTo>
                        <a:pt x="0" y="75"/>
                        <a:pt x="0" y="75"/>
                        <a:pt x="0" y="75"/>
                      </a:cubicBezTo>
                      <a:cubicBezTo>
                        <a:pt x="0" y="34"/>
                        <a:pt x="33" y="0"/>
                        <a:pt x="75" y="0"/>
                      </a:cubicBezTo>
                      <a:cubicBezTo>
                        <a:pt x="562" y="0"/>
                        <a:pt x="562" y="0"/>
                        <a:pt x="562" y="0"/>
                      </a:cubicBezTo>
                      <a:cubicBezTo>
                        <a:pt x="604" y="0"/>
                        <a:pt x="638" y="34"/>
                        <a:pt x="638" y="75"/>
                      </a:cubicBezTo>
                      <a:cubicBezTo>
                        <a:pt x="638" y="338"/>
                        <a:pt x="638" y="338"/>
                        <a:pt x="638" y="338"/>
                      </a:cubicBezTo>
                      <a:cubicBezTo>
                        <a:pt x="638" y="380"/>
                        <a:pt x="604" y="413"/>
                        <a:pt x="562" y="4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grpSp>
        </p:grpSp>
        <p:grpSp>
          <p:nvGrpSpPr>
            <p:cNvPr id="5" name="Group 4">
              <a:extLst>
                <a:ext uri="{FF2B5EF4-FFF2-40B4-BE49-F238E27FC236}">
                  <a16:creationId xmlns:a16="http://schemas.microsoft.com/office/drawing/2014/main" id="{A76FE239-E96B-4574-9946-0EB2686101AE}"/>
                </a:ext>
              </a:extLst>
            </p:cNvPr>
            <p:cNvGrpSpPr/>
            <p:nvPr/>
          </p:nvGrpSpPr>
          <p:grpSpPr>
            <a:xfrm>
              <a:off x="9838892" y="5760811"/>
              <a:ext cx="520932" cy="520932"/>
              <a:chOff x="9838892" y="5760811"/>
              <a:chExt cx="520932" cy="520932"/>
            </a:xfrm>
          </p:grpSpPr>
          <p:sp>
            <p:nvSpPr>
              <p:cNvPr id="35" name="Oval 34">
                <a:extLst>
                  <a:ext uri="{FF2B5EF4-FFF2-40B4-BE49-F238E27FC236}">
                    <a16:creationId xmlns:a16="http://schemas.microsoft.com/office/drawing/2014/main" id="{6E8B18A0-5678-447E-BFFB-B7D3B0BE5FC7}"/>
                  </a:ext>
                </a:extLst>
              </p:cNvPr>
              <p:cNvSpPr/>
              <p:nvPr/>
            </p:nvSpPr>
            <p:spPr bwMode="auto">
              <a:xfrm>
                <a:off x="9838892" y="5760811"/>
                <a:ext cx="520932"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1A1A1A"/>
                  </a:solidFill>
                  <a:latin typeface="Segoe UI"/>
                  <a:cs typeface="Segoe UI" pitchFamily="34" charset="0"/>
                </a:endParaRPr>
              </a:p>
            </p:txBody>
          </p:sp>
          <p:grpSp>
            <p:nvGrpSpPr>
              <p:cNvPr id="36" name="Group 12">
                <a:extLst>
                  <a:ext uri="{FF2B5EF4-FFF2-40B4-BE49-F238E27FC236}">
                    <a16:creationId xmlns:a16="http://schemas.microsoft.com/office/drawing/2014/main" id="{B23CD579-42E0-4234-8637-6220900D3C9D}"/>
                  </a:ext>
                </a:extLst>
              </p:cNvPr>
              <p:cNvGrpSpPr>
                <a:grpSpLocks noChangeAspect="1"/>
              </p:cNvGrpSpPr>
              <p:nvPr/>
            </p:nvGrpSpPr>
            <p:grpSpPr bwMode="auto">
              <a:xfrm>
                <a:off x="9979394" y="5930142"/>
                <a:ext cx="239928" cy="182271"/>
                <a:chOff x="4543" y="2176"/>
                <a:chExt cx="258" cy="196"/>
              </a:xfrm>
              <a:solidFill>
                <a:srgbClr val="FFC000"/>
              </a:solidFill>
            </p:grpSpPr>
            <p:sp>
              <p:nvSpPr>
                <p:cNvPr id="37" name="Freeform 13">
                  <a:extLst>
                    <a:ext uri="{FF2B5EF4-FFF2-40B4-BE49-F238E27FC236}">
                      <a16:creationId xmlns:a16="http://schemas.microsoft.com/office/drawing/2014/main" id="{1D6CC2B4-5825-41A9-8288-5BD40EF94C94}"/>
                    </a:ext>
                  </a:extLst>
                </p:cNvPr>
                <p:cNvSpPr>
                  <a:spLocks/>
                </p:cNvSpPr>
                <p:nvPr/>
              </p:nvSpPr>
              <p:spPr bwMode="auto">
                <a:xfrm>
                  <a:off x="4543" y="2176"/>
                  <a:ext cx="258" cy="170"/>
                </a:xfrm>
                <a:custGeom>
                  <a:avLst/>
                  <a:gdLst>
                    <a:gd name="T0" fmla="*/ 635 w 720"/>
                    <a:gd name="T1" fmla="*/ 467 h 467"/>
                    <a:gd name="T2" fmla="*/ 620 w 720"/>
                    <a:gd name="T3" fmla="*/ 467 h 467"/>
                    <a:gd name="T4" fmla="*/ 620 w 720"/>
                    <a:gd name="T5" fmla="*/ 438 h 467"/>
                    <a:gd name="T6" fmla="*/ 635 w 720"/>
                    <a:gd name="T7" fmla="*/ 438 h 467"/>
                    <a:gd name="T8" fmla="*/ 691 w 720"/>
                    <a:gd name="T9" fmla="*/ 382 h 467"/>
                    <a:gd name="T10" fmla="*/ 691 w 720"/>
                    <a:gd name="T11" fmla="*/ 85 h 467"/>
                    <a:gd name="T12" fmla="*/ 635 w 720"/>
                    <a:gd name="T13" fmla="*/ 29 h 467"/>
                    <a:gd name="T14" fmla="*/ 85 w 720"/>
                    <a:gd name="T15" fmla="*/ 29 h 467"/>
                    <a:gd name="T16" fmla="*/ 29 w 720"/>
                    <a:gd name="T17" fmla="*/ 85 h 467"/>
                    <a:gd name="T18" fmla="*/ 29 w 720"/>
                    <a:gd name="T19" fmla="*/ 382 h 467"/>
                    <a:gd name="T20" fmla="*/ 85 w 720"/>
                    <a:gd name="T21" fmla="*/ 438 h 467"/>
                    <a:gd name="T22" fmla="*/ 99 w 720"/>
                    <a:gd name="T23" fmla="*/ 438 h 467"/>
                    <a:gd name="T24" fmla="*/ 99 w 720"/>
                    <a:gd name="T25" fmla="*/ 467 h 467"/>
                    <a:gd name="T26" fmla="*/ 85 w 720"/>
                    <a:gd name="T27" fmla="*/ 467 h 467"/>
                    <a:gd name="T28" fmla="*/ 0 w 720"/>
                    <a:gd name="T29" fmla="*/ 382 h 467"/>
                    <a:gd name="T30" fmla="*/ 0 w 720"/>
                    <a:gd name="T31" fmla="*/ 85 h 467"/>
                    <a:gd name="T32" fmla="*/ 85 w 720"/>
                    <a:gd name="T33" fmla="*/ 0 h 467"/>
                    <a:gd name="T34" fmla="*/ 635 w 720"/>
                    <a:gd name="T35" fmla="*/ 0 h 467"/>
                    <a:gd name="T36" fmla="*/ 720 w 720"/>
                    <a:gd name="T37" fmla="*/ 85 h 467"/>
                    <a:gd name="T38" fmla="*/ 720 w 720"/>
                    <a:gd name="T39" fmla="*/ 382 h 467"/>
                    <a:gd name="T40" fmla="*/ 635 w 720"/>
                    <a:gd name="T41"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0" h="467">
                      <a:moveTo>
                        <a:pt x="635" y="467"/>
                      </a:moveTo>
                      <a:cubicBezTo>
                        <a:pt x="620" y="467"/>
                        <a:pt x="620" y="467"/>
                        <a:pt x="620" y="467"/>
                      </a:cubicBezTo>
                      <a:cubicBezTo>
                        <a:pt x="620" y="438"/>
                        <a:pt x="620" y="438"/>
                        <a:pt x="620" y="438"/>
                      </a:cubicBezTo>
                      <a:cubicBezTo>
                        <a:pt x="635" y="438"/>
                        <a:pt x="635" y="438"/>
                        <a:pt x="635" y="438"/>
                      </a:cubicBezTo>
                      <a:cubicBezTo>
                        <a:pt x="666" y="438"/>
                        <a:pt x="691" y="413"/>
                        <a:pt x="691" y="382"/>
                      </a:cubicBezTo>
                      <a:cubicBezTo>
                        <a:pt x="691" y="85"/>
                        <a:pt x="691" y="85"/>
                        <a:pt x="691" y="85"/>
                      </a:cubicBezTo>
                      <a:cubicBezTo>
                        <a:pt x="691" y="54"/>
                        <a:pt x="666" y="29"/>
                        <a:pt x="635" y="29"/>
                      </a:cubicBezTo>
                      <a:cubicBezTo>
                        <a:pt x="85" y="29"/>
                        <a:pt x="85" y="29"/>
                        <a:pt x="85" y="29"/>
                      </a:cubicBezTo>
                      <a:cubicBezTo>
                        <a:pt x="54" y="29"/>
                        <a:pt x="29" y="54"/>
                        <a:pt x="29" y="85"/>
                      </a:cubicBezTo>
                      <a:cubicBezTo>
                        <a:pt x="29" y="382"/>
                        <a:pt x="29" y="382"/>
                        <a:pt x="29" y="382"/>
                      </a:cubicBezTo>
                      <a:cubicBezTo>
                        <a:pt x="29" y="413"/>
                        <a:pt x="54" y="438"/>
                        <a:pt x="85" y="438"/>
                      </a:cubicBezTo>
                      <a:cubicBezTo>
                        <a:pt x="99" y="438"/>
                        <a:pt x="99" y="438"/>
                        <a:pt x="99" y="438"/>
                      </a:cubicBezTo>
                      <a:cubicBezTo>
                        <a:pt x="99" y="467"/>
                        <a:pt x="99" y="467"/>
                        <a:pt x="99" y="467"/>
                      </a:cubicBezTo>
                      <a:cubicBezTo>
                        <a:pt x="85" y="467"/>
                        <a:pt x="85" y="467"/>
                        <a:pt x="85" y="467"/>
                      </a:cubicBezTo>
                      <a:cubicBezTo>
                        <a:pt x="38" y="467"/>
                        <a:pt x="0" y="429"/>
                        <a:pt x="0" y="382"/>
                      </a:cubicBezTo>
                      <a:cubicBezTo>
                        <a:pt x="0" y="85"/>
                        <a:pt x="0" y="85"/>
                        <a:pt x="0" y="85"/>
                      </a:cubicBezTo>
                      <a:cubicBezTo>
                        <a:pt x="0" y="38"/>
                        <a:pt x="38" y="0"/>
                        <a:pt x="85" y="0"/>
                      </a:cubicBezTo>
                      <a:cubicBezTo>
                        <a:pt x="635" y="0"/>
                        <a:pt x="635" y="0"/>
                        <a:pt x="635" y="0"/>
                      </a:cubicBezTo>
                      <a:cubicBezTo>
                        <a:pt x="682" y="0"/>
                        <a:pt x="720" y="38"/>
                        <a:pt x="720" y="85"/>
                      </a:cubicBezTo>
                      <a:cubicBezTo>
                        <a:pt x="720" y="382"/>
                        <a:pt x="720" y="382"/>
                        <a:pt x="720" y="382"/>
                      </a:cubicBezTo>
                      <a:cubicBezTo>
                        <a:pt x="720" y="429"/>
                        <a:pt x="682" y="467"/>
                        <a:pt x="635" y="4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38" name="Freeform 14">
                  <a:extLst>
                    <a:ext uri="{FF2B5EF4-FFF2-40B4-BE49-F238E27FC236}">
                      <a16:creationId xmlns:a16="http://schemas.microsoft.com/office/drawing/2014/main" id="{E78B6675-91F3-4D34-A832-5B506DB46AC4}"/>
                    </a:ext>
                  </a:extLst>
                </p:cNvPr>
                <p:cNvSpPr>
                  <a:spLocks/>
                </p:cNvSpPr>
                <p:nvPr/>
              </p:nvSpPr>
              <p:spPr bwMode="auto">
                <a:xfrm>
                  <a:off x="4591" y="2311"/>
                  <a:ext cx="28" cy="61"/>
                </a:xfrm>
                <a:custGeom>
                  <a:avLst/>
                  <a:gdLst>
                    <a:gd name="T0" fmla="*/ 40 w 79"/>
                    <a:gd name="T1" fmla="*/ 169 h 169"/>
                    <a:gd name="T2" fmla="*/ 0 w 79"/>
                    <a:gd name="T3" fmla="*/ 130 h 169"/>
                    <a:gd name="T4" fmla="*/ 0 w 79"/>
                    <a:gd name="T5" fmla="*/ 39 h 169"/>
                    <a:gd name="T6" fmla="*/ 40 w 79"/>
                    <a:gd name="T7" fmla="*/ 0 h 169"/>
                    <a:gd name="T8" fmla="*/ 40 w 79"/>
                    <a:gd name="T9" fmla="*/ 0 h 169"/>
                    <a:gd name="T10" fmla="*/ 79 w 79"/>
                    <a:gd name="T11" fmla="*/ 39 h 169"/>
                    <a:gd name="T12" fmla="*/ 79 w 79"/>
                    <a:gd name="T13" fmla="*/ 130 h 169"/>
                    <a:gd name="T14" fmla="*/ 40 w 79"/>
                    <a:gd name="T15" fmla="*/ 16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69">
                      <a:moveTo>
                        <a:pt x="40" y="169"/>
                      </a:moveTo>
                      <a:cubicBezTo>
                        <a:pt x="18" y="169"/>
                        <a:pt x="0" y="152"/>
                        <a:pt x="0" y="130"/>
                      </a:cubicBezTo>
                      <a:cubicBezTo>
                        <a:pt x="0" y="39"/>
                        <a:pt x="0" y="39"/>
                        <a:pt x="0" y="39"/>
                      </a:cubicBezTo>
                      <a:cubicBezTo>
                        <a:pt x="0" y="17"/>
                        <a:pt x="18" y="0"/>
                        <a:pt x="40" y="0"/>
                      </a:cubicBezTo>
                      <a:cubicBezTo>
                        <a:pt x="40" y="0"/>
                        <a:pt x="40" y="0"/>
                        <a:pt x="40" y="0"/>
                      </a:cubicBezTo>
                      <a:cubicBezTo>
                        <a:pt x="62" y="0"/>
                        <a:pt x="79" y="17"/>
                        <a:pt x="79" y="39"/>
                      </a:cubicBezTo>
                      <a:cubicBezTo>
                        <a:pt x="79" y="130"/>
                        <a:pt x="79" y="130"/>
                        <a:pt x="79" y="130"/>
                      </a:cubicBezTo>
                      <a:cubicBezTo>
                        <a:pt x="79" y="152"/>
                        <a:pt x="62" y="169"/>
                        <a:pt x="40"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39" name="Freeform 15">
                  <a:extLst>
                    <a:ext uri="{FF2B5EF4-FFF2-40B4-BE49-F238E27FC236}">
                      <a16:creationId xmlns:a16="http://schemas.microsoft.com/office/drawing/2014/main" id="{6D179BA7-B72B-4426-BA6E-B422C1138217}"/>
                    </a:ext>
                  </a:extLst>
                </p:cNvPr>
                <p:cNvSpPr>
                  <a:spLocks/>
                </p:cNvSpPr>
                <p:nvPr/>
              </p:nvSpPr>
              <p:spPr bwMode="auto">
                <a:xfrm>
                  <a:off x="4635" y="2259"/>
                  <a:ext cx="29" cy="113"/>
                </a:xfrm>
                <a:custGeom>
                  <a:avLst/>
                  <a:gdLst>
                    <a:gd name="T0" fmla="*/ 40 w 79"/>
                    <a:gd name="T1" fmla="*/ 312 h 312"/>
                    <a:gd name="T2" fmla="*/ 0 w 79"/>
                    <a:gd name="T3" fmla="*/ 273 h 312"/>
                    <a:gd name="T4" fmla="*/ 0 w 79"/>
                    <a:gd name="T5" fmla="*/ 40 h 312"/>
                    <a:gd name="T6" fmla="*/ 40 w 79"/>
                    <a:gd name="T7" fmla="*/ 0 h 312"/>
                    <a:gd name="T8" fmla="*/ 79 w 79"/>
                    <a:gd name="T9" fmla="*/ 40 h 312"/>
                    <a:gd name="T10" fmla="*/ 79 w 79"/>
                    <a:gd name="T11" fmla="*/ 273 h 312"/>
                    <a:gd name="T12" fmla="*/ 40 w 79"/>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79" h="312">
                      <a:moveTo>
                        <a:pt x="40" y="312"/>
                      </a:moveTo>
                      <a:cubicBezTo>
                        <a:pt x="18" y="312"/>
                        <a:pt x="0" y="295"/>
                        <a:pt x="0" y="273"/>
                      </a:cubicBezTo>
                      <a:cubicBezTo>
                        <a:pt x="0" y="40"/>
                        <a:pt x="0" y="40"/>
                        <a:pt x="0" y="40"/>
                      </a:cubicBezTo>
                      <a:cubicBezTo>
                        <a:pt x="0" y="18"/>
                        <a:pt x="18" y="0"/>
                        <a:pt x="40" y="0"/>
                      </a:cubicBezTo>
                      <a:cubicBezTo>
                        <a:pt x="62" y="0"/>
                        <a:pt x="79" y="18"/>
                        <a:pt x="79" y="40"/>
                      </a:cubicBezTo>
                      <a:cubicBezTo>
                        <a:pt x="79" y="273"/>
                        <a:pt x="79" y="273"/>
                        <a:pt x="79" y="273"/>
                      </a:cubicBezTo>
                      <a:cubicBezTo>
                        <a:pt x="79" y="295"/>
                        <a:pt x="62" y="312"/>
                        <a:pt x="40" y="3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40" name="Freeform 16">
                  <a:extLst>
                    <a:ext uri="{FF2B5EF4-FFF2-40B4-BE49-F238E27FC236}">
                      <a16:creationId xmlns:a16="http://schemas.microsoft.com/office/drawing/2014/main" id="{C12D91F6-2CE4-4FA5-8AFE-9AEB1242E003}"/>
                    </a:ext>
                  </a:extLst>
                </p:cNvPr>
                <p:cNvSpPr>
                  <a:spLocks/>
                </p:cNvSpPr>
                <p:nvPr/>
              </p:nvSpPr>
              <p:spPr bwMode="auto">
                <a:xfrm>
                  <a:off x="4724" y="2223"/>
                  <a:ext cx="29" cy="149"/>
                </a:xfrm>
                <a:custGeom>
                  <a:avLst/>
                  <a:gdLst>
                    <a:gd name="T0" fmla="*/ 40 w 79"/>
                    <a:gd name="T1" fmla="*/ 409 h 409"/>
                    <a:gd name="T2" fmla="*/ 0 w 79"/>
                    <a:gd name="T3" fmla="*/ 370 h 409"/>
                    <a:gd name="T4" fmla="*/ 0 w 79"/>
                    <a:gd name="T5" fmla="*/ 39 h 409"/>
                    <a:gd name="T6" fmla="*/ 40 w 79"/>
                    <a:gd name="T7" fmla="*/ 0 h 409"/>
                    <a:gd name="T8" fmla="*/ 79 w 79"/>
                    <a:gd name="T9" fmla="*/ 39 h 409"/>
                    <a:gd name="T10" fmla="*/ 79 w 79"/>
                    <a:gd name="T11" fmla="*/ 370 h 409"/>
                    <a:gd name="T12" fmla="*/ 40 w 79"/>
                    <a:gd name="T13" fmla="*/ 409 h 409"/>
                  </a:gdLst>
                  <a:ahLst/>
                  <a:cxnLst>
                    <a:cxn ang="0">
                      <a:pos x="T0" y="T1"/>
                    </a:cxn>
                    <a:cxn ang="0">
                      <a:pos x="T2" y="T3"/>
                    </a:cxn>
                    <a:cxn ang="0">
                      <a:pos x="T4" y="T5"/>
                    </a:cxn>
                    <a:cxn ang="0">
                      <a:pos x="T6" y="T7"/>
                    </a:cxn>
                    <a:cxn ang="0">
                      <a:pos x="T8" y="T9"/>
                    </a:cxn>
                    <a:cxn ang="0">
                      <a:pos x="T10" y="T11"/>
                    </a:cxn>
                    <a:cxn ang="0">
                      <a:pos x="T12" y="T13"/>
                    </a:cxn>
                  </a:cxnLst>
                  <a:rect l="0" t="0" r="r" b="b"/>
                  <a:pathLst>
                    <a:path w="79" h="409">
                      <a:moveTo>
                        <a:pt x="40" y="409"/>
                      </a:moveTo>
                      <a:cubicBezTo>
                        <a:pt x="18" y="409"/>
                        <a:pt x="0" y="392"/>
                        <a:pt x="0" y="370"/>
                      </a:cubicBezTo>
                      <a:cubicBezTo>
                        <a:pt x="0" y="39"/>
                        <a:pt x="0" y="39"/>
                        <a:pt x="0" y="39"/>
                      </a:cubicBezTo>
                      <a:cubicBezTo>
                        <a:pt x="0" y="18"/>
                        <a:pt x="18" y="0"/>
                        <a:pt x="40" y="0"/>
                      </a:cubicBezTo>
                      <a:cubicBezTo>
                        <a:pt x="61" y="0"/>
                        <a:pt x="79" y="18"/>
                        <a:pt x="79" y="39"/>
                      </a:cubicBezTo>
                      <a:cubicBezTo>
                        <a:pt x="79" y="370"/>
                        <a:pt x="79" y="370"/>
                        <a:pt x="79" y="370"/>
                      </a:cubicBezTo>
                      <a:cubicBezTo>
                        <a:pt x="79" y="392"/>
                        <a:pt x="61" y="409"/>
                        <a:pt x="40" y="4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41" name="Freeform 17">
                  <a:extLst>
                    <a:ext uri="{FF2B5EF4-FFF2-40B4-BE49-F238E27FC236}">
                      <a16:creationId xmlns:a16="http://schemas.microsoft.com/office/drawing/2014/main" id="{7E4C2467-946E-4DA1-B5BB-409ED6D2D2D7}"/>
                    </a:ext>
                  </a:extLst>
                </p:cNvPr>
                <p:cNvSpPr>
                  <a:spLocks/>
                </p:cNvSpPr>
                <p:nvPr/>
              </p:nvSpPr>
              <p:spPr bwMode="auto">
                <a:xfrm>
                  <a:off x="4680" y="2280"/>
                  <a:ext cx="28" cy="92"/>
                </a:xfrm>
                <a:custGeom>
                  <a:avLst/>
                  <a:gdLst>
                    <a:gd name="T0" fmla="*/ 40 w 79"/>
                    <a:gd name="T1" fmla="*/ 252 h 252"/>
                    <a:gd name="T2" fmla="*/ 0 w 79"/>
                    <a:gd name="T3" fmla="*/ 213 h 252"/>
                    <a:gd name="T4" fmla="*/ 0 w 79"/>
                    <a:gd name="T5" fmla="*/ 40 h 252"/>
                    <a:gd name="T6" fmla="*/ 40 w 79"/>
                    <a:gd name="T7" fmla="*/ 0 h 252"/>
                    <a:gd name="T8" fmla="*/ 79 w 79"/>
                    <a:gd name="T9" fmla="*/ 40 h 252"/>
                    <a:gd name="T10" fmla="*/ 79 w 79"/>
                    <a:gd name="T11" fmla="*/ 213 h 252"/>
                    <a:gd name="T12" fmla="*/ 40 w 79"/>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79" h="252">
                      <a:moveTo>
                        <a:pt x="40" y="252"/>
                      </a:moveTo>
                      <a:cubicBezTo>
                        <a:pt x="18" y="252"/>
                        <a:pt x="0" y="235"/>
                        <a:pt x="0" y="213"/>
                      </a:cubicBezTo>
                      <a:cubicBezTo>
                        <a:pt x="0" y="40"/>
                        <a:pt x="0" y="40"/>
                        <a:pt x="0" y="40"/>
                      </a:cubicBezTo>
                      <a:cubicBezTo>
                        <a:pt x="0" y="18"/>
                        <a:pt x="18" y="0"/>
                        <a:pt x="40" y="0"/>
                      </a:cubicBezTo>
                      <a:cubicBezTo>
                        <a:pt x="61" y="0"/>
                        <a:pt x="79" y="18"/>
                        <a:pt x="79" y="40"/>
                      </a:cubicBezTo>
                      <a:cubicBezTo>
                        <a:pt x="79" y="213"/>
                        <a:pt x="79" y="213"/>
                        <a:pt x="79" y="213"/>
                      </a:cubicBezTo>
                      <a:cubicBezTo>
                        <a:pt x="79" y="235"/>
                        <a:pt x="62" y="252"/>
                        <a:pt x="40" y="2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grpSp>
        </p:grpSp>
        <p:grpSp>
          <p:nvGrpSpPr>
            <p:cNvPr id="7" name="Group 6">
              <a:extLst>
                <a:ext uri="{FF2B5EF4-FFF2-40B4-BE49-F238E27FC236}">
                  <a16:creationId xmlns:a16="http://schemas.microsoft.com/office/drawing/2014/main" id="{643CFF35-9D6F-4224-B090-C5FB280D887F}"/>
                </a:ext>
              </a:extLst>
            </p:cNvPr>
            <p:cNvGrpSpPr/>
            <p:nvPr/>
          </p:nvGrpSpPr>
          <p:grpSpPr>
            <a:xfrm>
              <a:off x="11097977" y="5748734"/>
              <a:ext cx="520931" cy="520932"/>
              <a:chOff x="11097977" y="5748734"/>
              <a:chExt cx="520931" cy="520932"/>
            </a:xfrm>
          </p:grpSpPr>
          <p:sp>
            <p:nvSpPr>
              <p:cNvPr id="29" name="Oval 28">
                <a:extLst>
                  <a:ext uri="{FF2B5EF4-FFF2-40B4-BE49-F238E27FC236}">
                    <a16:creationId xmlns:a16="http://schemas.microsoft.com/office/drawing/2014/main" id="{F0F505B0-1AE5-41DD-983A-E9A9EA0DD838}"/>
                  </a:ext>
                </a:extLst>
              </p:cNvPr>
              <p:cNvSpPr/>
              <p:nvPr/>
            </p:nvSpPr>
            <p:spPr bwMode="auto">
              <a:xfrm>
                <a:off x="11097977" y="5748734"/>
                <a:ext cx="520931"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1A1A1A"/>
                  </a:solidFill>
                  <a:latin typeface="Segoe UI"/>
                  <a:cs typeface="Segoe UI" pitchFamily="34" charset="0"/>
                </a:endParaRPr>
              </a:p>
            </p:txBody>
          </p:sp>
          <p:grpSp>
            <p:nvGrpSpPr>
              <p:cNvPr id="31" name="Group 30">
                <a:extLst>
                  <a:ext uri="{FF2B5EF4-FFF2-40B4-BE49-F238E27FC236}">
                    <a16:creationId xmlns:a16="http://schemas.microsoft.com/office/drawing/2014/main" id="{6E8629F4-3025-4311-AA26-BF4563526E43}"/>
                  </a:ext>
                </a:extLst>
              </p:cNvPr>
              <p:cNvGrpSpPr/>
              <p:nvPr/>
            </p:nvGrpSpPr>
            <p:grpSpPr>
              <a:xfrm>
                <a:off x="11228423" y="5910420"/>
                <a:ext cx="260039" cy="197562"/>
                <a:chOff x="-1146792" y="678443"/>
                <a:chExt cx="1017587" cy="773113"/>
              </a:xfrm>
              <a:solidFill>
                <a:srgbClr val="287EFF"/>
              </a:solidFill>
            </p:grpSpPr>
            <p:sp>
              <p:nvSpPr>
                <p:cNvPr id="33" name="Freeform 5">
                  <a:extLst>
                    <a:ext uri="{FF2B5EF4-FFF2-40B4-BE49-F238E27FC236}">
                      <a16:creationId xmlns:a16="http://schemas.microsoft.com/office/drawing/2014/main" id="{2BE45EF5-0908-416B-A3EF-8AFC7E03C97E}"/>
                    </a:ext>
                  </a:extLst>
                </p:cNvPr>
                <p:cNvSpPr>
                  <a:spLocks/>
                </p:cNvSpPr>
                <p:nvPr/>
              </p:nvSpPr>
              <p:spPr bwMode="auto">
                <a:xfrm>
                  <a:off x="-1146792" y="678443"/>
                  <a:ext cx="1017587" cy="669925"/>
                </a:xfrm>
                <a:custGeom>
                  <a:avLst/>
                  <a:gdLst>
                    <a:gd name="T0" fmla="*/ 30 w 737"/>
                    <a:gd name="T1" fmla="*/ 326 h 478"/>
                    <a:gd name="T2" fmla="*/ 30 w 737"/>
                    <a:gd name="T3" fmla="*/ 87 h 478"/>
                    <a:gd name="T4" fmla="*/ 87 w 737"/>
                    <a:gd name="T5" fmla="*/ 30 h 478"/>
                    <a:gd name="T6" fmla="*/ 650 w 737"/>
                    <a:gd name="T7" fmla="*/ 30 h 478"/>
                    <a:gd name="T8" fmla="*/ 707 w 737"/>
                    <a:gd name="T9" fmla="*/ 87 h 478"/>
                    <a:gd name="T10" fmla="*/ 707 w 737"/>
                    <a:gd name="T11" fmla="*/ 391 h 478"/>
                    <a:gd name="T12" fmla="*/ 650 w 737"/>
                    <a:gd name="T13" fmla="*/ 448 h 478"/>
                    <a:gd name="T14" fmla="*/ 390 w 737"/>
                    <a:gd name="T15" fmla="*/ 448 h 478"/>
                    <a:gd name="T16" fmla="*/ 390 w 737"/>
                    <a:gd name="T17" fmla="*/ 478 h 478"/>
                    <a:gd name="T18" fmla="*/ 650 w 737"/>
                    <a:gd name="T19" fmla="*/ 478 h 478"/>
                    <a:gd name="T20" fmla="*/ 737 w 737"/>
                    <a:gd name="T21" fmla="*/ 391 h 478"/>
                    <a:gd name="T22" fmla="*/ 737 w 737"/>
                    <a:gd name="T23" fmla="*/ 87 h 478"/>
                    <a:gd name="T24" fmla="*/ 650 w 737"/>
                    <a:gd name="T25" fmla="*/ 0 h 478"/>
                    <a:gd name="T26" fmla="*/ 87 w 737"/>
                    <a:gd name="T27" fmla="*/ 0 h 478"/>
                    <a:gd name="T28" fmla="*/ 0 w 737"/>
                    <a:gd name="T29" fmla="*/ 87 h 478"/>
                    <a:gd name="T30" fmla="*/ 0 w 737"/>
                    <a:gd name="T31" fmla="*/ 326 h 478"/>
                    <a:gd name="T32" fmla="*/ 30 w 737"/>
                    <a:gd name="T33" fmla="*/ 32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7" h="478">
                      <a:moveTo>
                        <a:pt x="30" y="326"/>
                      </a:moveTo>
                      <a:cubicBezTo>
                        <a:pt x="30" y="87"/>
                        <a:pt x="30" y="87"/>
                        <a:pt x="30" y="87"/>
                      </a:cubicBezTo>
                      <a:cubicBezTo>
                        <a:pt x="30" y="56"/>
                        <a:pt x="55" y="30"/>
                        <a:pt x="87" y="30"/>
                      </a:cubicBezTo>
                      <a:cubicBezTo>
                        <a:pt x="650" y="30"/>
                        <a:pt x="650" y="30"/>
                        <a:pt x="650" y="30"/>
                      </a:cubicBezTo>
                      <a:cubicBezTo>
                        <a:pt x="682" y="30"/>
                        <a:pt x="707" y="56"/>
                        <a:pt x="707" y="87"/>
                      </a:cubicBezTo>
                      <a:cubicBezTo>
                        <a:pt x="707" y="391"/>
                        <a:pt x="707" y="391"/>
                        <a:pt x="707" y="391"/>
                      </a:cubicBezTo>
                      <a:cubicBezTo>
                        <a:pt x="707" y="423"/>
                        <a:pt x="682" y="448"/>
                        <a:pt x="650" y="448"/>
                      </a:cubicBezTo>
                      <a:cubicBezTo>
                        <a:pt x="390" y="448"/>
                        <a:pt x="390" y="448"/>
                        <a:pt x="390" y="448"/>
                      </a:cubicBezTo>
                      <a:cubicBezTo>
                        <a:pt x="390" y="478"/>
                        <a:pt x="390" y="478"/>
                        <a:pt x="390" y="478"/>
                      </a:cubicBezTo>
                      <a:cubicBezTo>
                        <a:pt x="650" y="478"/>
                        <a:pt x="650" y="478"/>
                        <a:pt x="650" y="478"/>
                      </a:cubicBezTo>
                      <a:cubicBezTo>
                        <a:pt x="698" y="478"/>
                        <a:pt x="737" y="439"/>
                        <a:pt x="737" y="391"/>
                      </a:cubicBezTo>
                      <a:cubicBezTo>
                        <a:pt x="737" y="87"/>
                        <a:pt x="737" y="87"/>
                        <a:pt x="737" y="87"/>
                      </a:cubicBezTo>
                      <a:cubicBezTo>
                        <a:pt x="737" y="39"/>
                        <a:pt x="698" y="0"/>
                        <a:pt x="650" y="0"/>
                      </a:cubicBezTo>
                      <a:cubicBezTo>
                        <a:pt x="87" y="0"/>
                        <a:pt x="87" y="0"/>
                        <a:pt x="87" y="0"/>
                      </a:cubicBezTo>
                      <a:cubicBezTo>
                        <a:pt x="39" y="0"/>
                        <a:pt x="0" y="39"/>
                        <a:pt x="0" y="87"/>
                      </a:cubicBezTo>
                      <a:cubicBezTo>
                        <a:pt x="0" y="326"/>
                        <a:pt x="0" y="326"/>
                        <a:pt x="0" y="326"/>
                      </a:cubicBezTo>
                      <a:lnTo>
                        <a:pt x="30"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5870">
                    <a:defRPr/>
                  </a:pPr>
                  <a:endParaRPr lang="en-US" sz="1958">
                    <a:solidFill>
                      <a:srgbClr val="1A1A1A"/>
                    </a:solidFill>
                    <a:latin typeface="Segoe UI"/>
                  </a:endParaRPr>
                </a:p>
              </p:txBody>
            </p:sp>
            <p:sp>
              <p:nvSpPr>
                <p:cNvPr id="34" name="Freeform 6">
                  <a:extLst>
                    <a:ext uri="{FF2B5EF4-FFF2-40B4-BE49-F238E27FC236}">
                      <a16:creationId xmlns:a16="http://schemas.microsoft.com/office/drawing/2014/main" id="{921874F0-E5EF-4E8F-B367-72F800303B8E}"/>
                    </a:ext>
                  </a:extLst>
                </p:cNvPr>
                <p:cNvSpPr>
                  <a:spLocks noEditPoints="1"/>
                </p:cNvSpPr>
                <p:nvPr/>
              </p:nvSpPr>
              <p:spPr bwMode="auto">
                <a:xfrm>
                  <a:off x="-1146792" y="845131"/>
                  <a:ext cx="777875" cy="606425"/>
                </a:xfrm>
                <a:custGeom>
                  <a:avLst/>
                  <a:gdLst>
                    <a:gd name="T0" fmla="*/ 391 w 564"/>
                    <a:gd name="T1" fmla="*/ 147 h 433"/>
                    <a:gd name="T2" fmla="*/ 417 w 564"/>
                    <a:gd name="T3" fmla="*/ 173 h 433"/>
                    <a:gd name="T4" fmla="*/ 538 w 564"/>
                    <a:gd name="T5" fmla="*/ 173 h 433"/>
                    <a:gd name="T6" fmla="*/ 564 w 564"/>
                    <a:gd name="T7" fmla="*/ 147 h 433"/>
                    <a:gd name="T8" fmla="*/ 564 w 564"/>
                    <a:gd name="T9" fmla="*/ 26 h 433"/>
                    <a:gd name="T10" fmla="*/ 538 w 564"/>
                    <a:gd name="T11" fmla="*/ 0 h 433"/>
                    <a:gd name="T12" fmla="*/ 417 w 564"/>
                    <a:gd name="T13" fmla="*/ 0 h 433"/>
                    <a:gd name="T14" fmla="*/ 391 w 564"/>
                    <a:gd name="T15" fmla="*/ 26 h 433"/>
                    <a:gd name="T16" fmla="*/ 391 w 564"/>
                    <a:gd name="T17" fmla="*/ 65 h 433"/>
                    <a:gd name="T18" fmla="*/ 342 w 564"/>
                    <a:gd name="T19" fmla="*/ 65 h 433"/>
                    <a:gd name="T20" fmla="*/ 297 w 564"/>
                    <a:gd name="T21" fmla="*/ 97 h 433"/>
                    <a:gd name="T22" fmla="*/ 223 w 564"/>
                    <a:gd name="T23" fmla="*/ 322 h 433"/>
                    <a:gd name="T24" fmla="*/ 219 w 564"/>
                    <a:gd name="T25" fmla="*/ 325 h 433"/>
                    <a:gd name="T26" fmla="*/ 173 w 564"/>
                    <a:gd name="T27" fmla="*/ 325 h 433"/>
                    <a:gd name="T28" fmla="*/ 173 w 564"/>
                    <a:gd name="T29" fmla="*/ 286 h 433"/>
                    <a:gd name="T30" fmla="*/ 147 w 564"/>
                    <a:gd name="T31" fmla="*/ 260 h 433"/>
                    <a:gd name="T32" fmla="*/ 26 w 564"/>
                    <a:gd name="T33" fmla="*/ 260 h 433"/>
                    <a:gd name="T34" fmla="*/ 0 w 564"/>
                    <a:gd name="T35" fmla="*/ 286 h 433"/>
                    <a:gd name="T36" fmla="*/ 0 w 564"/>
                    <a:gd name="T37" fmla="*/ 407 h 433"/>
                    <a:gd name="T38" fmla="*/ 26 w 564"/>
                    <a:gd name="T39" fmla="*/ 433 h 433"/>
                    <a:gd name="T40" fmla="*/ 147 w 564"/>
                    <a:gd name="T41" fmla="*/ 433 h 433"/>
                    <a:gd name="T42" fmla="*/ 173 w 564"/>
                    <a:gd name="T43" fmla="*/ 407 h 433"/>
                    <a:gd name="T44" fmla="*/ 173 w 564"/>
                    <a:gd name="T45" fmla="*/ 368 h 433"/>
                    <a:gd name="T46" fmla="*/ 219 w 564"/>
                    <a:gd name="T47" fmla="*/ 368 h 433"/>
                    <a:gd name="T48" fmla="*/ 264 w 564"/>
                    <a:gd name="T49" fmla="*/ 336 h 433"/>
                    <a:gd name="T50" fmla="*/ 338 w 564"/>
                    <a:gd name="T51" fmla="*/ 111 h 433"/>
                    <a:gd name="T52" fmla="*/ 342 w 564"/>
                    <a:gd name="T53" fmla="*/ 108 h 433"/>
                    <a:gd name="T54" fmla="*/ 391 w 564"/>
                    <a:gd name="T55" fmla="*/ 108 h 433"/>
                    <a:gd name="T56" fmla="*/ 391 w 564"/>
                    <a:gd name="T57" fmla="*/ 147 h 433"/>
                    <a:gd name="T58" fmla="*/ 129 w 564"/>
                    <a:gd name="T59" fmla="*/ 390 h 433"/>
                    <a:gd name="T60" fmla="*/ 43 w 564"/>
                    <a:gd name="T61" fmla="*/ 390 h 433"/>
                    <a:gd name="T62" fmla="*/ 43 w 564"/>
                    <a:gd name="T63" fmla="*/ 303 h 433"/>
                    <a:gd name="T64" fmla="*/ 129 w 564"/>
                    <a:gd name="T65" fmla="*/ 303 h 433"/>
                    <a:gd name="T66" fmla="*/ 129 w 564"/>
                    <a:gd name="T67" fmla="*/ 39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4" h="433">
                      <a:moveTo>
                        <a:pt x="391" y="147"/>
                      </a:moveTo>
                      <a:cubicBezTo>
                        <a:pt x="391" y="162"/>
                        <a:pt x="403" y="173"/>
                        <a:pt x="417" y="173"/>
                      </a:cubicBezTo>
                      <a:cubicBezTo>
                        <a:pt x="538" y="173"/>
                        <a:pt x="538" y="173"/>
                        <a:pt x="538" y="173"/>
                      </a:cubicBezTo>
                      <a:cubicBezTo>
                        <a:pt x="552" y="173"/>
                        <a:pt x="564" y="162"/>
                        <a:pt x="564" y="147"/>
                      </a:cubicBezTo>
                      <a:cubicBezTo>
                        <a:pt x="564" y="26"/>
                        <a:pt x="564" y="26"/>
                        <a:pt x="564" y="26"/>
                      </a:cubicBezTo>
                      <a:cubicBezTo>
                        <a:pt x="564" y="11"/>
                        <a:pt x="552" y="0"/>
                        <a:pt x="538" y="0"/>
                      </a:cubicBezTo>
                      <a:cubicBezTo>
                        <a:pt x="417" y="0"/>
                        <a:pt x="417" y="0"/>
                        <a:pt x="417" y="0"/>
                      </a:cubicBezTo>
                      <a:cubicBezTo>
                        <a:pt x="403" y="0"/>
                        <a:pt x="391" y="11"/>
                        <a:pt x="391" y="26"/>
                      </a:cubicBezTo>
                      <a:cubicBezTo>
                        <a:pt x="391" y="65"/>
                        <a:pt x="391" y="65"/>
                        <a:pt x="391" y="65"/>
                      </a:cubicBezTo>
                      <a:cubicBezTo>
                        <a:pt x="342" y="65"/>
                        <a:pt x="342" y="65"/>
                        <a:pt x="342" y="65"/>
                      </a:cubicBezTo>
                      <a:cubicBezTo>
                        <a:pt x="322" y="65"/>
                        <a:pt x="304" y="78"/>
                        <a:pt x="297" y="97"/>
                      </a:cubicBezTo>
                      <a:cubicBezTo>
                        <a:pt x="223" y="322"/>
                        <a:pt x="223" y="322"/>
                        <a:pt x="223" y="322"/>
                      </a:cubicBezTo>
                      <a:cubicBezTo>
                        <a:pt x="222" y="324"/>
                        <a:pt x="221" y="325"/>
                        <a:pt x="219" y="325"/>
                      </a:cubicBezTo>
                      <a:cubicBezTo>
                        <a:pt x="173" y="325"/>
                        <a:pt x="173" y="325"/>
                        <a:pt x="173" y="325"/>
                      </a:cubicBezTo>
                      <a:cubicBezTo>
                        <a:pt x="173" y="286"/>
                        <a:pt x="173" y="286"/>
                        <a:pt x="173" y="286"/>
                      </a:cubicBezTo>
                      <a:cubicBezTo>
                        <a:pt x="173" y="272"/>
                        <a:pt x="161" y="260"/>
                        <a:pt x="147" y="260"/>
                      </a:cubicBezTo>
                      <a:cubicBezTo>
                        <a:pt x="26" y="260"/>
                        <a:pt x="26" y="260"/>
                        <a:pt x="26" y="260"/>
                      </a:cubicBezTo>
                      <a:cubicBezTo>
                        <a:pt x="11" y="260"/>
                        <a:pt x="0" y="272"/>
                        <a:pt x="0" y="286"/>
                      </a:cubicBezTo>
                      <a:cubicBezTo>
                        <a:pt x="0" y="407"/>
                        <a:pt x="0" y="407"/>
                        <a:pt x="0" y="407"/>
                      </a:cubicBezTo>
                      <a:cubicBezTo>
                        <a:pt x="0" y="422"/>
                        <a:pt x="11" y="433"/>
                        <a:pt x="26" y="433"/>
                      </a:cubicBezTo>
                      <a:cubicBezTo>
                        <a:pt x="147" y="433"/>
                        <a:pt x="147" y="433"/>
                        <a:pt x="147" y="433"/>
                      </a:cubicBezTo>
                      <a:cubicBezTo>
                        <a:pt x="161" y="433"/>
                        <a:pt x="173" y="422"/>
                        <a:pt x="173" y="407"/>
                      </a:cubicBezTo>
                      <a:cubicBezTo>
                        <a:pt x="173" y="368"/>
                        <a:pt x="173" y="368"/>
                        <a:pt x="173" y="368"/>
                      </a:cubicBezTo>
                      <a:cubicBezTo>
                        <a:pt x="219" y="368"/>
                        <a:pt x="219" y="368"/>
                        <a:pt x="219" y="368"/>
                      </a:cubicBezTo>
                      <a:cubicBezTo>
                        <a:pt x="239" y="368"/>
                        <a:pt x="257" y="355"/>
                        <a:pt x="264" y="336"/>
                      </a:cubicBezTo>
                      <a:cubicBezTo>
                        <a:pt x="338" y="111"/>
                        <a:pt x="338" y="111"/>
                        <a:pt x="338" y="111"/>
                      </a:cubicBezTo>
                      <a:cubicBezTo>
                        <a:pt x="339" y="109"/>
                        <a:pt x="340" y="108"/>
                        <a:pt x="342" y="108"/>
                      </a:cubicBezTo>
                      <a:cubicBezTo>
                        <a:pt x="391" y="108"/>
                        <a:pt x="391" y="108"/>
                        <a:pt x="391" y="108"/>
                      </a:cubicBezTo>
                      <a:lnTo>
                        <a:pt x="391" y="147"/>
                      </a:lnTo>
                      <a:close/>
                      <a:moveTo>
                        <a:pt x="129" y="390"/>
                      </a:moveTo>
                      <a:cubicBezTo>
                        <a:pt x="43" y="390"/>
                        <a:pt x="43" y="390"/>
                        <a:pt x="43" y="390"/>
                      </a:cubicBezTo>
                      <a:cubicBezTo>
                        <a:pt x="43" y="303"/>
                        <a:pt x="43" y="303"/>
                        <a:pt x="43" y="303"/>
                      </a:cubicBezTo>
                      <a:cubicBezTo>
                        <a:pt x="129" y="303"/>
                        <a:pt x="129" y="303"/>
                        <a:pt x="129" y="303"/>
                      </a:cubicBezTo>
                      <a:lnTo>
                        <a:pt x="129"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5870">
                    <a:defRPr/>
                  </a:pPr>
                  <a:endParaRPr lang="en-US" sz="1958">
                    <a:solidFill>
                      <a:srgbClr val="1A1A1A"/>
                    </a:solidFill>
                    <a:latin typeface="Segoe UI"/>
                  </a:endParaRPr>
                </a:p>
              </p:txBody>
            </p:sp>
          </p:grpSp>
        </p:grpSp>
      </p:grpSp>
    </p:spTree>
    <p:extLst>
      <p:ext uri="{BB962C8B-B14F-4D97-AF65-F5344CB8AC3E}">
        <p14:creationId xmlns:p14="http://schemas.microsoft.com/office/powerpoint/2010/main" val="13185802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rrow: Bent 31">
            <a:extLst>
              <a:ext uri="{FF2B5EF4-FFF2-40B4-BE49-F238E27FC236}">
                <a16:creationId xmlns:a16="http://schemas.microsoft.com/office/drawing/2014/main" id="{9034B877-4F36-42D3-8F71-6A55FF3C1F36}"/>
              </a:ext>
            </a:extLst>
          </p:cNvPr>
          <p:cNvSpPr/>
          <p:nvPr/>
        </p:nvSpPr>
        <p:spPr bwMode="auto">
          <a:xfrm rot="16200000">
            <a:off x="5530921" y="-1874590"/>
            <a:ext cx="1957069" cy="11850510"/>
          </a:xfrm>
          <a:prstGeom prst="bentArrow">
            <a:avLst>
              <a:gd name="adj1" fmla="val 25000"/>
              <a:gd name="adj2" fmla="val 0"/>
              <a:gd name="adj3" fmla="val 25000"/>
              <a:gd name="adj4" fmla="val 7868"/>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33" name="Text Placeholder 5">
            <a:extLst>
              <a:ext uri="{FF2B5EF4-FFF2-40B4-BE49-F238E27FC236}">
                <a16:creationId xmlns:a16="http://schemas.microsoft.com/office/drawing/2014/main" id="{44911314-61E4-482A-81D2-A3DA197429DE}"/>
              </a:ext>
            </a:extLst>
          </p:cNvPr>
          <p:cNvSpPr txBox="1">
            <a:spLocks/>
          </p:cNvSpPr>
          <p:nvPr/>
        </p:nvSpPr>
        <p:spPr>
          <a:xfrm>
            <a:off x="758142" y="3949284"/>
            <a:ext cx="11553425" cy="1004634"/>
          </a:xfrm>
          <a:prstGeom prst="rect">
            <a:avLst/>
          </a:prstGeom>
        </p:spPr>
        <p:txBody>
          <a:bodyPr vert="horz" wrap="square" lIns="0" tIns="0" rIns="0" bIns="0" rtlCol="0">
            <a:spAutoFit/>
          </a:bodyPr>
          <a:lstStyle>
            <a:defPPr>
              <a:defRPr lang="en-US"/>
            </a:defPPr>
            <a:lvl1pPr marR="0" indent="0" defTabSz="932205" fontAlgn="auto">
              <a:lnSpc>
                <a:spcPct val="100000"/>
              </a:lnSpc>
              <a:spcBef>
                <a:spcPts val="0"/>
              </a:spcBef>
              <a:spcAft>
                <a:spcPts val="600"/>
              </a:spcAft>
              <a:buClrTx/>
              <a:buSzPct val="90000"/>
              <a:buFont typeface="Wingdings" panose="05000000000000000000" pitchFamily="2" charset="2"/>
              <a:buNone/>
              <a:tabLst/>
              <a:defRPr sz="3200" spc="-50" baseline="0">
                <a:latin typeface="+mj-lt"/>
              </a:defRPr>
            </a:lvl1pPr>
            <a:lvl2pPr marL="0" marR="0" indent="0" defTabSz="914192" fontAlgn="auto">
              <a:lnSpc>
                <a:spcPct val="100000"/>
              </a:lnSpc>
              <a:spcBef>
                <a:spcPts val="0"/>
              </a:spcBef>
              <a:spcAft>
                <a:spcPts val="588"/>
              </a:spcAft>
              <a:buClrTx/>
              <a:buSzPct val="90000"/>
              <a:buFont typeface="Wingdings" panose="05000000000000000000" pitchFamily="2" charset="2"/>
              <a:buNone/>
              <a:tabLst/>
              <a:defRPr sz="1961" spc="0" baseline="0">
                <a:gradFill>
                  <a:gsLst>
                    <a:gs pos="0">
                      <a:schemeClr val="tx1"/>
                    </a:gs>
                    <a:gs pos="100000">
                      <a:schemeClr val="tx1"/>
                    </a:gs>
                  </a:gsLst>
                  <a:lin ang="5400000" scaled="1"/>
                </a:gradFill>
              </a:defRPr>
            </a:lvl2pPr>
            <a:lvl3pPr marL="0" marR="0" indent="0" defTabSz="914192" fontAlgn="auto">
              <a:lnSpc>
                <a:spcPct val="100000"/>
              </a:lnSpc>
              <a:spcBef>
                <a:spcPts val="0"/>
              </a:spcBef>
              <a:spcAft>
                <a:spcPts val="588"/>
              </a:spcAft>
              <a:buClrTx/>
              <a:buSzPct val="90000"/>
              <a:buFont typeface="Wingdings" panose="05000000000000000000" pitchFamily="2" charset="2"/>
              <a:buNone/>
              <a:tabLst/>
              <a:defRPr sz="1765" spc="0" baseline="0">
                <a:gradFill>
                  <a:gsLst>
                    <a:gs pos="0">
                      <a:schemeClr val="tx1"/>
                    </a:gs>
                    <a:gs pos="100000">
                      <a:schemeClr val="tx1"/>
                    </a:gs>
                  </a:gsLst>
                  <a:lin ang="5400000" scaled="1"/>
                </a:gradFill>
                <a:latin typeface="+mj-lt"/>
              </a:defRPr>
            </a:lvl3pPr>
            <a:lvl4pPr marL="0" marR="0" indent="0" defTabSz="914192" fontAlgn="auto">
              <a:lnSpc>
                <a:spcPct val="100000"/>
              </a:lnSpc>
              <a:spcBef>
                <a:spcPts val="0"/>
              </a:spcBef>
              <a:spcAft>
                <a:spcPts val="0"/>
              </a:spcAft>
              <a:buClrTx/>
              <a:buSzPct val="90000"/>
              <a:buFont typeface="Wingdings" panose="05000000000000000000" pitchFamily="2" charset="2"/>
              <a:buNone/>
              <a:tabLst/>
              <a:defRPr sz="1765" spc="0" baseline="0">
                <a:gradFill>
                  <a:gsLst>
                    <a:gs pos="0">
                      <a:schemeClr val="tx1"/>
                    </a:gs>
                    <a:gs pos="100000">
                      <a:schemeClr val="tx1"/>
                    </a:gs>
                  </a:gsLst>
                  <a:lin ang="5400000" scaled="1"/>
                </a:gradFill>
              </a:defRPr>
            </a:lvl4pPr>
            <a:lvl5pPr marL="0" marR="0" indent="0" defTabSz="914192" fontAlgn="auto">
              <a:lnSpc>
                <a:spcPct val="100000"/>
              </a:lnSpc>
              <a:spcBef>
                <a:spcPts val="0"/>
              </a:spcBef>
              <a:spcAft>
                <a:spcPts val="0"/>
              </a:spcAft>
              <a:buClrTx/>
              <a:buSzPct val="90000"/>
              <a:buFont typeface="Wingdings" panose="05000000000000000000" pitchFamily="2" charset="2"/>
              <a:buNone/>
              <a:tabLst/>
              <a:defRPr sz="1143" b="0" spc="0" baseline="0">
                <a:gradFill>
                  <a:gsLst>
                    <a:gs pos="0">
                      <a:schemeClr val="tx1"/>
                    </a:gs>
                    <a:gs pos="100000">
                      <a:schemeClr val="tx1"/>
                    </a:gs>
                  </a:gsLst>
                  <a:lin ang="5400000" scaled="1"/>
                </a:gradFill>
              </a:defRPr>
            </a:lvl5pPr>
            <a:lvl6pPr marL="2285477" indent="0" defTabSz="914192">
              <a:spcBef>
                <a:spcPct val="20000"/>
              </a:spcBef>
              <a:buFont typeface="Arial" pitchFamily="34" charset="0"/>
              <a:buNone/>
              <a:defRPr sz="1961"/>
            </a:lvl6pPr>
            <a:lvl7pPr marL="0" indent="0" defTabSz="914192">
              <a:lnSpc>
                <a:spcPct val="100000"/>
              </a:lnSpc>
              <a:spcBef>
                <a:spcPts val="0"/>
              </a:spcBef>
              <a:spcAft>
                <a:spcPts val="0"/>
              </a:spcAft>
              <a:buFont typeface="Arial" pitchFamily="34" charset="0"/>
              <a:buNone/>
              <a:defRPr sz="1175">
                <a:gradFill>
                  <a:gsLst>
                    <a:gs pos="0">
                      <a:schemeClr val="tx1"/>
                    </a:gs>
                    <a:gs pos="100000">
                      <a:schemeClr val="tx1"/>
                    </a:gs>
                  </a:gsLst>
                  <a:lin ang="5400000" scaled="1"/>
                </a:gradFill>
              </a:defRPr>
            </a:lvl7pPr>
            <a:lvl8pPr marL="3428219" indent="-228548" defTabSz="914192">
              <a:spcBef>
                <a:spcPct val="20000"/>
              </a:spcBef>
              <a:buFont typeface="Arial" pitchFamily="34" charset="0"/>
              <a:buChar char="•"/>
              <a:defRPr sz="1961"/>
            </a:lvl8pPr>
            <a:lvl9pPr marL="3885315" indent="-228548" defTabSz="914192">
              <a:spcBef>
                <a:spcPct val="20000"/>
              </a:spcBef>
              <a:buFont typeface="Arial" pitchFamily="34" charset="0"/>
              <a:buChar char="•"/>
              <a:defRPr sz="1961"/>
            </a:lvl9pPr>
          </a:lstStyle>
          <a:p>
            <a:r>
              <a:rPr lang="en-US" dirty="0"/>
              <a:t>Heathrow prepares rather than reacts: </a:t>
            </a:r>
            <a:br>
              <a:rPr lang="en-US" dirty="0"/>
            </a:br>
            <a:r>
              <a:rPr lang="en-US" dirty="0"/>
              <a:t>Uses data to deliver airport calm</a:t>
            </a:r>
          </a:p>
        </p:txBody>
      </p:sp>
      <p:pic>
        <p:nvPicPr>
          <p:cNvPr id="1028" name="Picture 4" descr="See the source image">
            <a:extLst>
              <a:ext uri="{FF2B5EF4-FFF2-40B4-BE49-F238E27FC236}">
                <a16:creationId xmlns:a16="http://schemas.microsoft.com/office/drawing/2014/main" id="{BE666B58-7CDE-4CF8-9CD1-FD72FB9EF41F}"/>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52" t="40333" r="52" b="22577"/>
          <a:stretch/>
        </p:blipFill>
        <p:spPr bwMode="auto">
          <a:xfrm>
            <a:off x="0" y="-1"/>
            <a:ext cx="12429839" cy="30716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F3915093-412D-4E73-8DE8-74E1902A9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84" y="5567965"/>
            <a:ext cx="3878710" cy="85331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C7E4F5E-FE91-44C2-ACA1-366E6C60977D}"/>
              </a:ext>
            </a:extLst>
          </p:cNvPr>
          <p:cNvGrpSpPr/>
          <p:nvPr/>
        </p:nvGrpSpPr>
        <p:grpSpPr>
          <a:xfrm>
            <a:off x="9838892" y="5748735"/>
            <a:ext cx="1150476" cy="533008"/>
            <a:chOff x="9838892" y="5748735"/>
            <a:chExt cx="1150476" cy="533008"/>
          </a:xfrm>
        </p:grpSpPr>
        <p:grpSp>
          <p:nvGrpSpPr>
            <p:cNvPr id="96" name="Group 95">
              <a:extLst>
                <a:ext uri="{FF2B5EF4-FFF2-40B4-BE49-F238E27FC236}">
                  <a16:creationId xmlns:a16="http://schemas.microsoft.com/office/drawing/2014/main" id="{7AE8C162-CA27-4077-A022-2E59EAE79C71}"/>
                </a:ext>
              </a:extLst>
            </p:cNvPr>
            <p:cNvGrpSpPr/>
            <p:nvPr/>
          </p:nvGrpSpPr>
          <p:grpSpPr>
            <a:xfrm>
              <a:off x="10468436" y="5748735"/>
              <a:ext cx="520932" cy="520932"/>
              <a:chOff x="10468436" y="5748735"/>
              <a:chExt cx="520932" cy="520932"/>
            </a:xfrm>
          </p:grpSpPr>
          <p:sp>
            <p:nvSpPr>
              <p:cNvPr id="110" name="Oval 109">
                <a:extLst>
                  <a:ext uri="{FF2B5EF4-FFF2-40B4-BE49-F238E27FC236}">
                    <a16:creationId xmlns:a16="http://schemas.microsoft.com/office/drawing/2014/main" id="{80BA399C-44C4-4569-800B-07ACAA312713}"/>
                  </a:ext>
                </a:extLst>
              </p:cNvPr>
              <p:cNvSpPr/>
              <p:nvPr/>
            </p:nvSpPr>
            <p:spPr bwMode="auto">
              <a:xfrm>
                <a:off x="10468436" y="5748735"/>
                <a:ext cx="520932"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gradFill>
                    <a:gsLst>
                      <a:gs pos="0">
                        <a:srgbClr val="FFFFFF"/>
                      </a:gs>
                      <a:gs pos="100000">
                        <a:srgbClr val="FFFFFF"/>
                      </a:gs>
                    </a:gsLst>
                    <a:lin ang="5400000" scaled="0"/>
                  </a:gradFill>
                  <a:latin typeface="Segoe UI"/>
                  <a:cs typeface="Segoe UI" pitchFamily="34" charset="0"/>
                </a:endParaRPr>
              </a:p>
            </p:txBody>
          </p:sp>
          <p:grpSp>
            <p:nvGrpSpPr>
              <p:cNvPr id="111" name="Group 4">
                <a:extLst>
                  <a:ext uri="{FF2B5EF4-FFF2-40B4-BE49-F238E27FC236}">
                    <a16:creationId xmlns:a16="http://schemas.microsoft.com/office/drawing/2014/main" id="{7B3CB7D6-CE1A-4F86-9C35-42CF2E0875AE}"/>
                  </a:ext>
                </a:extLst>
              </p:cNvPr>
              <p:cNvGrpSpPr>
                <a:grpSpLocks noChangeAspect="1"/>
              </p:cNvGrpSpPr>
              <p:nvPr/>
            </p:nvGrpSpPr>
            <p:grpSpPr bwMode="auto">
              <a:xfrm>
                <a:off x="10609858" y="5917590"/>
                <a:ext cx="238067" cy="183200"/>
                <a:chOff x="2880" y="2176"/>
                <a:chExt cx="256" cy="197"/>
              </a:xfrm>
              <a:solidFill>
                <a:srgbClr val="5C005C"/>
              </a:solidFill>
            </p:grpSpPr>
            <p:sp>
              <p:nvSpPr>
                <p:cNvPr id="112" name="Freeform 5">
                  <a:extLst>
                    <a:ext uri="{FF2B5EF4-FFF2-40B4-BE49-F238E27FC236}">
                      <a16:creationId xmlns:a16="http://schemas.microsoft.com/office/drawing/2014/main" id="{68775DB6-35F4-490B-A2FC-7C3CDFE4186E}"/>
                    </a:ext>
                  </a:extLst>
                </p:cNvPr>
                <p:cNvSpPr>
                  <a:spLocks/>
                </p:cNvSpPr>
                <p:nvPr/>
              </p:nvSpPr>
              <p:spPr bwMode="auto">
                <a:xfrm>
                  <a:off x="3017" y="2320"/>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113" name="Freeform 6">
                  <a:extLst>
                    <a:ext uri="{FF2B5EF4-FFF2-40B4-BE49-F238E27FC236}">
                      <a16:creationId xmlns:a16="http://schemas.microsoft.com/office/drawing/2014/main" id="{5715228C-93E1-4E06-B038-1D2A669FEC59}"/>
                    </a:ext>
                  </a:extLst>
                </p:cNvPr>
                <p:cNvSpPr>
                  <a:spLocks/>
                </p:cNvSpPr>
                <p:nvPr/>
              </p:nvSpPr>
              <p:spPr bwMode="auto">
                <a:xfrm>
                  <a:off x="3053" y="2283"/>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114" name="Freeform 7">
                  <a:extLst>
                    <a:ext uri="{FF2B5EF4-FFF2-40B4-BE49-F238E27FC236}">
                      <a16:creationId xmlns:a16="http://schemas.microsoft.com/office/drawing/2014/main" id="{F867D61A-E446-4F4B-8E66-B5C159319E2F}"/>
                    </a:ext>
                  </a:extLst>
                </p:cNvPr>
                <p:cNvSpPr>
                  <a:spLocks noEditPoints="1"/>
                </p:cNvSpPr>
                <p:nvPr/>
              </p:nvSpPr>
              <p:spPr bwMode="auto">
                <a:xfrm>
                  <a:off x="2909" y="2247"/>
                  <a:ext cx="124" cy="126"/>
                </a:xfrm>
                <a:custGeom>
                  <a:avLst/>
                  <a:gdLst>
                    <a:gd name="T0" fmla="*/ 300 w 308"/>
                    <a:gd name="T1" fmla="*/ 139 h 307"/>
                    <a:gd name="T2" fmla="*/ 286 w 308"/>
                    <a:gd name="T3" fmla="*/ 125 h 307"/>
                    <a:gd name="T4" fmla="*/ 168 w 308"/>
                    <a:gd name="T5" fmla="*/ 8 h 307"/>
                    <a:gd name="T6" fmla="*/ 140 w 308"/>
                    <a:gd name="T7" fmla="*/ 8 h 307"/>
                    <a:gd name="T8" fmla="*/ 22 w 308"/>
                    <a:gd name="T9" fmla="*/ 125 h 307"/>
                    <a:gd name="T10" fmla="*/ 8 w 308"/>
                    <a:gd name="T11" fmla="*/ 139 h 307"/>
                    <a:gd name="T12" fmla="*/ 8 w 308"/>
                    <a:gd name="T13" fmla="*/ 168 h 307"/>
                    <a:gd name="T14" fmla="*/ 22 w 308"/>
                    <a:gd name="T15" fmla="*/ 182 h 307"/>
                    <a:gd name="T16" fmla="*/ 140 w 308"/>
                    <a:gd name="T17" fmla="*/ 299 h 307"/>
                    <a:gd name="T18" fmla="*/ 168 w 308"/>
                    <a:gd name="T19" fmla="*/ 299 h 307"/>
                    <a:gd name="T20" fmla="*/ 286 w 308"/>
                    <a:gd name="T21" fmla="*/ 182 h 307"/>
                    <a:gd name="T22" fmla="*/ 300 w 308"/>
                    <a:gd name="T23" fmla="*/ 168 h 307"/>
                    <a:gd name="T24" fmla="*/ 300 w 308"/>
                    <a:gd name="T25" fmla="*/ 139 h 307"/>
                    <a:gd name="T26" fmla="*/ 140 w 308"/>
                    <a:gd name="T27" fmla="*/ 210 h 307"/>
                    <a:gd name="T28" fmla="*/ 108 w 308"/>
                    <a:gd name="T29" fmla="*/ 179 h 307"/>
                    <a:gd name="T30" fmla="*/ 97 w 308"/>
                    <a:gd name="T31" fmla="*/ 168 h 307"/>
                    <a:gd name="T32" fmla="*/ 97 w 308"/>
                    <a:gd name="T33" fmla="*/ 139 h 307"/>
                    <a:gd name="T34" fmla="*/ 140 w 308"/>
                    <a:gd name="T35" fmla="*/ 97 h 307"/>
                    <a:gd name="T36" fmla="*/ 168 w 308"/>
                    <a:gd name="T37" fmla="*/ 97 h 307"/>
                    <a:gd name="T38" fmla="*/ 211 w 308"/>
                    <a:gd name="T39" fmla="*/ 139 h 307"/>
                    <a:gd name="T40" fmla="*/ 211 w 308"/>
                    <a:gd name="T41" fmla="*/ 168 h 307"/>
                    <a:gd name="T42" fmla="*/ 200 w 308"/>
                    <a:gd name="T43" fmla="*/ 179 h 307"/>
                    <a:gd name="T44" fmla="*/ 168 w 308"/>
                    <a:gd name="T45" fmla="*/ 210 h 307"/>
                    <a:gd name="T46" fmla="*/ 140 w 308"/>
                    <a:gd name="T47" fmla="*/ 2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8" h="307">
                      <a:moveTo>
                        <a:pt x="300" y="139"/>
                      </a:moveTo>
                      <a:cubicBezTo>
                        <a:pt x="286" y="125"/>
                        <a:pt x="286" y="125"/>
                        <a:pt x="286" y="125"/>
                      </a:cubicBezTo>
                      <a:cubicBezTo>
                        <a:pt x="168" y="8"/>
                        <a:pt x="168" y="8"/>
                        <a:pt x="168" y="8"/>
                      </a:cubicBezTo>
                      <a:cubicBezTo>
                        <a:pt x="161" y="0"/>
                        <a:pt x="148" y="0"/>
                        <a:pt x="140" y="8"/>
                      </a:cubicBezTo>
                      <a:cubicBezTo>
                        <a:pt x="22" y="125"/>
                        <a:pt x="22" y="125"/>
                        <a:pt x="22" y="125"/>
                      </a:cubicBezTo>
                      <a:cubicBezTo>
                        <a:pt x="8" y="139"/>
                        <a:pt x="8" y="139"/>
                        <a:pt x="8" y="139"/>
                      </a:cubicBezTo>
                      <a:cubicBezTo>
                        <a:pt x="0" y="147"/>
                        <a:pt x="0" y="160"/>
                        <a:pt x="8" y="168"/>
                      </a:cubicBezTo>
                      <a:cubicBezTo>
                        <a:pt x="22" y="182"/>
                        <a:pt x="22" y="182"/>
                        <a:pt x="22" y="182"/>
                      </a:cubicBezTo>
                      <a:cubicBezTo>
                        <a:pt x="140" y="299"/>
                        <a:pt x="140" y="299"/>
                        <a:pt x="140" y="299"/>
                      </a:cubicBezTo>
                      <a:cubicBezTo>
                        <a:pt x="148" y="307"/>
                        <a:pt x="161" y="307"/>
                        <a:pt x="168" y="299"/>
                      </a:cubicBezTo>
                      <a:cubicBezTo>
                        <a:pt x="286" y="182"/>
                        <a:pt x="286" y="182"/>
                        <a:pt x="286" y="182"/>
                      </a:cubicBezTo>
                      <a:cubicBezTo>
                        <a:pt x="300" y="168"/>
                        <a:pt x="300" y="168"/>
                        <a:pt x="300" y="168"/>
                      </a:cubicBezTo>
                      <a:cubicBezTo>
                        <a:pt x="308" y="160"/>
                        <a:pt x="308" y="147"/>
                        <a:pt x="300" y="139"/>
                      </a:cubicBezTo>
                      <a:moveTo>
                        <a:pt x="140" y="210"/>
                      </a:moveTo>
                      <a:cubicBezTo>
                        <a:pt x="108" y="179"/>
                        <a:pt x="108" y="179"/>
                        <a:pt x="108" y="179"/>
                      </a:cubicBezTo>
                      <a:cubicBezTo>
                        <a:pt x="97" y="168"/>
                        <a:pt x="97" y="168"/>
                        <a:pt x="97" y="168"/>
                      </a:cubicBezTo>
                      <a:cubicBezTo>
                        <a:pt x="89" y="160"/>
                        <a:pt x="89" y="147"/>
                        <a:pt x="97" y="139"/>
                      </a:cubicBezTo>
                      <a:cubicBezTo>
                        <a:pt x="140" y="97"/>
                        <a:pt x="140" y="97"/>
                        <a:pt x="140" y="97"/>
                      </a:cubicBezTo>
                      <a:cubicBezTo>
                        <a:pt x="148" y="89"/>
                        <a:pt x="161" y="89"/>
                        <a:pt x="168" y="97"/>
                      </a:cubicBezTo>
                      <a:cubicBezTo>
                        <a:pt x="211" y="139"/>
                        <a:pt x="211" y="139"/>
                        <a:pt x="211" y="139"/>
                      </a:cubicBezTo>
                      <a:cubicBezTo>
                        <a:pt x="219" y="147"/>
                        <a:pt x="219" y="160"/>
                        <a:pt x="211" y="168"/>
                      </a:cubicBezTo>
                      <a:cubicBezTo>
                        <a:pt x="200" y="179"/>
                        <a:pt x="200" y="179"/>
                        <a:pt x="200" y="179"/>
                      </a:cubicBezTo>
                      <a:cubicBezTo>
                        <a:pt x="168" y="210"/>
                        <a:pt x="168" y="210"/>
                        <a:pt x="168" y="210"/>
                      </a:cubicBezTo>
                      <a:cubicBezTo>
                        <a:pt x="161" y="218"/>
                        <a:pt x="148" y="218"/>
                        <a:pt x="140" y="2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115" name="Freeform 8">
                  <a:extLst>
                    <a:ext uri="{FF2B5EF4-FFF2-40B4-BE49-F238E27FC236}">
                      <a16:creationId xmlns:a16="http://schemas.microsoft.com/office/drawing/2014/main" id="{98A5A393-E37D-4B0D-B70B-1D68971691CF}"/>
                    </a:ext>
                  </a:extLst>
                </p:cNvPr>
                <p:cNvSpPr>
                  <a:spLocks/>
                </p:cNvSpPr>
                <p:nvPr/>
              </p:nvSpPr>
              <p:spPr bwMode="auto">
                <a:xfrm>
                  <a:off x="3017" y="2247"/>
                  <a:ext cx="52" cy="53"/>
                </a:xfrm>
                <a:custGeom>
                  <a:avLst/>
                  <a:gdLst>
                    <a:gd name="T0" fmla="*/ 79 w 130"/>
                    <a:gd name="T1" fmla="*/ 122 h 129"/>
                    <a:gd name="T2" fmla="*/ 122 w 130"/>
                    <a:gd name="T3" fmla="*/ 79 h 129"/>
                    <a:gd name="T4" fmla="*/ 122 w 130"/>
                    <a:gd name="T5" fmla="*/ 50 h 129"/>
                    <a:gd name="T6" fmla="*/ 79 w 130"/>
                    <a:gd name="T7" fmla="*/ 8 h 129"/>
                    <a:gd name="T8" fmla="*/ 51 w 130"/>
                    <a:gd name="T9" fmla="*/ 8 h 129"/>
                    <a:gd name="T10" fmla="*/ 8 w 130"/>
                    <a:gd name="T11" fmla="*/ 50 h 129"/>
                    <a:gd name="T12" fmla="*/ 8 w 130"/>
                    <a:gd name="T13" fmla="*/ 79 h 129"/>
                    <a:gd name="T14" fmla="*/ 51 w 130"/>
                    <a:gd name="T15" fmla="*/ 122 h 129"/>
                    <a:gd name="T16" fmla="*/ 79 w 130"/>
                    <a:gd name="T17" fmla="*/ 1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122"/>
                      </a:moveTo>
                      <a:cubicBezTo>
                        <a:pt x="122" y="79"/>
                        <a:pt x="122" y="79"/>
                        <a:pt x="122" y="79"/>
                      </a:cubicBezTo>
                      <a:cubicBezTo>
                        <a:pt x="130" y="71"/>
                        <a:pt x="130" y="58"/>
                        <a:pt x="122" y="50"/>
                      </a:cubicBezTo>
                      <a:cubicBezTo>
                        <a:pt x="79" y="8"/>
                        <a:pt x="79" y="8"/>
                        <a:pt x="79" y="8"/>
                      </a:cubicBez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116" name="Freeform 9">
                  <a:extLst>
                    <a:ext uri="{FF2B5EF4-FFF2-40B4-BE49-F238E27FC236}">
                      <a16:creationId xmlns:a16="http://schemas.microsoft.com/office/drawing/2014/main" id="{D4AA512A-FA09-4D5B-9736-A8837472D619}"/>
                    </a:ext>
                  </a:extLst>
                </p:cNvPr>
                <p:cNvSpPr>
                  <a:spLocks/>
                </p:cNvSpPr>
                <p:nvPr/>
              </p:nvSpPr>
              <p:spPr bwMode="auto">
                <a:xfrm>
                  <a:off x="2880" y="2176"/>
                  <a:ext cx="256" cy="170"/>
                </a:xfrm>
                <a:custGeom>
                  <a:avLst/>
                  <a:gdLst>
                    <a:gd name="T0" fmla="*/ 562 w 638"/>
                    <a:gd name="T1" fmla="*/ 413 h 413"/>
                    <a:gd name="T2" fmla="*/ 549 w 638"/>
                    <a:gd name="T3" fmla="*/ 413 h 413"/>
                    <a:gd name="T4" fmla="*/ 549 w 638"/>
                    <a:gd name="T5" fmla="*/ 388 h 413"/>
                    <a:gd name="T6" fmla="*/ 562 w 638"/>
                    <a:gd name="T7" fmla="*/ 388 h 413"/>
                    <a:gd name="T8" fmla="*/ 612 w 638"/>
                    <a:gd name="T9" fmla="*/ 338 h 413"/>
                    <a:gd name="T10" fmla="*/ 612 w 638"/>
                    <a:gd name="T11" fmla="*/ 75 h 413"/>
                    <a:gd name="T12" fmla="*/ 562 w 638"/>
                    <a:gd name="T13" fmla="*/ 26 h 413"/>
                    <a:gd name="T14" fmla="*/ 75 w 638"/>
                    <a:gd name="T15" fmla="*/ 26 h 413"/>
                    <a:gd name="T16" fmla="*/ 25 w 638"/>
                    <a:gd name="T17" fmla="*/ 75 h 413"/>
                    <a:gd name="T18" fmla="*/ 25 w 638"/>
                    <a:gd name="T19" fmla="*/ 338 h 413"/>
                    <a:gd name="T20" fmla="*/ 75 w 638"/>
                    <a:gd name="T21" fmla="*/ 388 h 413"/>
                    <a:gd name="T22" fmla="*/ 88 w 638"/>
                    <a:gd name="T23" fmla="*/ 388 h 413"/>
                    <a:gd name="T24" fmla="*/ 88 w 638"/>
                    <a:gd name="T25" fmla="*/ 413 h 413"/>
                    <a:gd name="T26" fmla="*/ 75 w 638"/>
                    <a:gd name="T27" fmla="*/ 413 h 413"/>
                    <a:gd name="T28" fmla="*/ 0 w 638"/>
                    <a:gd name="T29" fmla="*/ 338 h 413"/>
                    <a:gd name="T30" fmla="*/ 0 w 638"/>
                    <a:gd name="T31" fmla="*/ 75 h 413"/>
                    <a:gd name="T32" fmla="*/ 75 w 638"/>
                    <a:gd name="T33" fmla="*/ 0 h 413"/>
                    <a:gd name="T34" fmla="*/ 562 w 638"/>
                    <a:gd name="T35" fmla="*/ 0 h 413"/>
                    <a:gd name="T36" fmla="*/ 638 w 638"/>
                    <a:gd name="T37" fmla="*/ 75 h 413"/>
                    <a:gd name="T38" fmla="*/ 638 w 638"/>
                    <a:gd name="T39" fmla="*/ 338 h 413"/>
                    <a:gd name="T40" fmla="*/ 562 w 638"/>
                    <a:gd name="T4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8" h="413">
                      <a:moveTo>
                        <a:pt x="562" y="413"/>
                      </a:moveTo>
                      <a:cubicBezTo>
                        <a:pt x="549" y="413"/>
                        <a:pt x="549" y="413"/>
                        <a:pt x="549" y="413"/>
                      </a:cubicBezTo>
                      <a:cubicBezTo>
                        <a:pt x="549" y="388"/>
                        <a:pt x="549" y="388"/>
                        <a:pt x="549" y="388"/>
                      </a:cubicBezTo>
                      <a:cubicBezTo>
                        <a:pt x="562" y="388"/>
                        <a:pt x="562" y="388"/>
                        <a:pt x="562" y="388"/>
                      </a:cubicBezTo>
                      <a:cubicBezTo>
                        <a:pt x="590" y="388"/>
                        <a:pt x="612" y="365"/>
                        <a:pt x="612" y="338"/>
                      </a:cubicBezTo>
                      <a:cubicBezTo>
                        <a:pt x="612" y="75"/>
                        <a:pt x="612" y="75"/>
                        <a:pt x="612" y="75"/>
                      </a:cubicBezTo>
                      <a:cubicBezTo>
                        <a:pt x="612" y="48"/>
                        <a:pt x="590" y="26"/>
                        <a:pt x="562" y="26"/>
                      </a:cubicBezTo>
                      <a:cubicBezTo>
                        <a:pt x="75" y="26"/>
                        <a:pt x="75" y="26"/>
                        <a:pt x="75" y="26"/>
                      </a:cubicBezTo>
                      <a:cubicBezTo>
                        <a:pt x="47" y="26"/>
                        <a:pt x="25" y="48"/>
                        <a:pt x="25" y="75"/>
                      </a:cubicBezTo>
                      <a:cubicBezTo>
                        <a:pt x="25" y="338"/>
                        <a:pt x="25" y="338"/>
                        <a:pt x="25" y="338"/>
                      </a:cubicBezTo>
                      <a:cubicBezTo>
                        <a:pt x="25" y="365"/>
                        <a:pt x="47" y="388"/>
                        <a:pt x="75" y="388"/>
                      </a:cubicBezTo>
                      <a:cubicBezTo>
                        <a:pt x="88" y="388"/>
                        <a:pt x="88" y="388"/>
                        <a:pt x="88" y="388"/>
                      </a:cubicBezTo>
                      <a:cubicBezTo>
                        <a:pt x="88" y="413"/>
                        <a:pt x="88" y="413"/>
                        <a:pt x="88" y="413"/>
                      </a:cubicBezTo>
                      <a:cubicBezTo>
                        <a:pt x="75" y="413"/>
                        <a:pt x="75" y="413"/>
                        <a:pt x="75" y="413"/>
                      </a:cubicBezTo>
                      <a:cubicBezTo>
                        <a:pt x="33" y="413"/>
                        <a:pt x="0" y="380"/>
                        <a:pt x="0" y="338"/>
                      </a:cubicBezTo>
                      <a:cubicBezTo>
                        <a:pt x="0" y="75"/>
                        <a:pt x="0" y="75"/>
                        <a:pt x="0" y="75"/>
                      </a:cubicBezTo>
                      <a:cubicBezTo>
                        <a:pt x="0" y="34"/>
                        <a:pt x="33" y="0"/>
                        <a:pt x="75" y="0"/>
                      </a:cubicBezTo>
                      <a:cubicBezTo>
                        <a:pt x="562" y="0"/>
                        <a:pt x="562" y="0"/>
                        <a:pt x="562" y="0"/>
                      </a:cubicBezTo>
                      <a:cubicBezTo>
                        <a:pt x="604" y="0"/>
                        <a:pt x="638" y="34"/>
                        <a:pt x="638" y="75"/>
                      </a:cubicBezTo>
                      <a:cubicBezTo>
                        <a:pt x="638" y="338"/>
                        <a:pt x="638" y="338"/>
                        <a:pt x="638" y="338"/>
                      </a:cubicBezTo>
                      <a:cubicBezTo>
                        <a:pt x="638" y="380"/>
                        <a:pt x="604" y="413"/>
                        <a:pt x="562" y="4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grpSp>
        </p:grpSp>
        <p:grpSp>
          <p:nvGrpSpPr>
            <p:cNvPr id="97" name="Group 96">
              <a:extLst>
                <a:ext uri="{FF2B5EF4-FFF2-40B4-BE49-F238E27FC236}">
                  <a16:creationId xmlns:a16="http://schemas.microsoft.com/office/drawing/2014/main" id="{99FD1962-39BC-4DB1-8001-4B576ED9F391}"/>
                </a:ext>
              </a:extLst>
            </p:cNvPr>
            <p:cNvGrpSpPr/>
            <p:nvPr/>
          </p:nvGrpSpPr>
          <p:grpSpPr>
            <a:xfrm>
              <a:off x="9838892" y="5760811"/>
              <a:ext cx="520932" cy="520932"/>
              <a:chOff x="9838892" y="5760811"/>
              <a:chExt cx="520932" cy="520932"/>
            </a:xfrm>
          </p:grpSpPr>
          <p:sp>
            <p:nvSpPr>
              <p:cNvPr id="103" name="Oval 102">
                <a:extLst>
                  <a:ext uri="{FF2B5EF4-FFF2-40B4-BE49-F238E27FC236}">
                    <a16:creationId xmlns:a16="http://schemas.microsoft.com/office/drawing/2014/main" id="{98B5D46C-4371-4897-81F0-31456C47CD9C}"/>
                  </a:ext>
                </a:extLst>
              </p:cNvPr>
              <p:cNvSpPr/>
              <p:nvPr/>
            </p:nvSpPr>
            <p:spPr bwMode="auto">
              <a:xfrm>
                <a:off x="9838892" y="5760811"/>
                <a:ext cx="520932"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1A1A1A"/>
                  </a:solidFill>
                  <a:latin typeface="Segoe UI"/>
                  <a:cs typeface="Segoe UI" pitchFamily="34" charset="0"/>
                </a:endParaRPr>
              </a:p>
            </p:txBody>
          </p:sp>
          <p:grpSp>
            <p:nvGrpSpPr>
              <p:cNvPr id="104" name="Group 12">
                <a:extLst>
                  <a:ext uri="{FF2B5EF4-FFF2-40B4-BE49-F238E27FC236}">
                    <a16:creationId xmlns:a16="http://schemas.microsoft.com/office/drawing/2014/main" id="{78709E05-33EA-4E1B-9B62-EE0B53C4EC05}"/>
                  </a:ext>
                </a:extLst>
              </p:cNvPr>
              <p:cNvGrpSpPr>
                <a:grpSpLocks noChangeAspect="1"/>
              </p:cNvGrpSpPr>
              <p:nvPr/>
            </p:nvGrpSpPr>
            <p:grpSpPr bwMode="auto">
              <a:xfrm>
                <a:off x="9979394" y="5930142"/>
                <a:ext cx="239928" cy="182271"/>
                <a:chOff x="4543" y="2176"/>
                <a:chExt cx="258" cy="196"/>
              </a:xfrm>
              <a:solidFill>
                <a:srgbClr val="FFC000"/>
              </a:solidFill>
            </p:grpSpPr>
            <p:sp>
              <p:nvSpPr>
                <p:cNvPr id="105" name="Freeform 13">
                  <a:extLst>
                    <a:ext uri="{FF2B5EF4-FFF2-40B4-BE49-F238E27FC236}">
                      <a16:creationId xmlns:a16="http://schemas.microsoft.com/office/drawing/2014/main" id="{2A4D4A6F-08A2-4ECD-97D9-1140303FF9AF}"/>
                    </a:ext>
                  </a:extLst>
                </p:cNvPr>
                <p:cNvSpPr>
                  <a:spLocks/>
                </p:cNvSpPr>
                <p:nvPr/>
              </p:nvSpPr>
              <p:spPr bwMode="auto">
                <a:xfrm>
                  <a:off x="4543" y="2176"/>
                  <a:ext cx="258" cy="170"/>
                </a:xfrm>
                <a:custGeom>
                  <a:avLst/>
                  <a:gdLst>
                    <a:gd name="T0" fmla="*/ 635 w 720"/>
                    <a:gd name="T1" fmla="*/ 467 h 467"/>
                    <a:gd name="T2" fmla="*/ 620 w 720"/>
                    <a:gd name="T3" fmla="*/ 467 h 467"/>
                    <a:gd name="T4" fmla="*/ 620 w 720"/>
                    <a:gd name="T5" fmla="*/ 438 h 467"/>
                    <a:gd name="T6" fmla="*/ 635 w 720"/>
                    <a:gd name="T7" fmla="*/ 438 h 467"/>
                    <a:gd name="T8" fmla="*/ 691 w 720"/>
                    <a:gd name="T9" fmla="*/ 382 h 467"/>
                    <a:gd name="T10" fmla="*/ 691 w 720"/>
                    <a:gd name="T11" fmla="*/ 85 h 467"/>
                    <a:gd name="T12" fmla="*/ 635 w 720"/>
                    <a:gd name="T13" fmla="*/ 29 h 467"/>
                    <a:gd name="T14" fmla="*/ 85 w 720"/>
                    <a:gd name="T15" fmla="*/ 29 h 467"/>
                    <a:gd name="T16" fmla="*/ 29 w 720"/>
                    <a:gd name="T17" fmla="*/ 85 h 467"/>
                    <a:gd name="T18" fmla="*/ 29 w 720"/>
                    <a:gd name="T19" fmla="*/ 382 h 467"/>
                    <a:gd name="T20" fmla="*/ 85 w 720"/>
                    <a:gd name="T21" fmla="*/ 438 h 467"/>
                    <a:gd name="T22" fmla="*/ 99 w 720"/>
                    <a:gd name="T23" fmla="*/ 438 h 467"/>
                    <a:gd name="T24" fmla="*/ 99 w 720"/>
                    <a:gd name="T25" fmla="*/ 467 h 467"/>
                    <a:gd name="T26" fmla="*/ 85 w 720"/>
                    <a:gd name="T27" fmla="*/ 467 h 467"/>
                    <a:gd name="T28" fmla="*/ 0 w 720"/>
                    <a:gd name="T29" fmla="*/ 382 h 467"/>
                    <a:gd name="T30" fmla="*/ 0 w 720"/>
                    <a:gd name="T31" fmla="*/ 85 h 467"/>
                    <a:gd name="T32" fmla="*/ 85 w 720"/>
                    <a:gd name="T33" fmla="*/ 0 h 467"/>
                    <a:gd name="T34" fmla="*/ 635 w 720"/>
                    <a:gd name="T35" fmla="*/ 0 h 467"/>
                    <a:gd name="T36" fmla="*/ 720 w 720"/>
                    <a:gd name="T37" fmla="*/ 85 h 467"/>
                    <a:gd name="T38" fmla="*/ 720 w 720"/>
                    <a:gd name="T39" fmla="*/ 382 h 467"/>
                    <a:gd name="T40" fmla="*/ 635 w 720"/>
                    <a:gd name="T41"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0" h="467">
                      <a:moveTo>
                        <a:pt x="635" y="467"/>
                      </a:moveTo>
                      <a:cubicBezTo>
                        <a:pt x="620" y="467"/>
                        <a:pt x="620" y="467"/>
                        <a:pt x="620" y="467"/>
                      </a:cubicBezTo>
                      <a:cubicBezTo>
                        <a:pt x="620" y="438"/>
                        <a:pt x="620" y="438"/>
                        <a:pt x="620" y="438"/>
                      </a:cubicBezTo>
                      <a:cubicBezTo>
                        <a:pt x="635" y="438"/>
                        <a:pt x="635" y="438"/>
                        <a:pt x="635" y="438"/>
                      </a:cubicBezTo>
                      <a:cubicBezTo>
                        <a:pt x="666" y="438"/>
                        <a:pt x="691" y="413"/>
                        <a:pt x="691" y="382"/>
                      </a:cubicBezTo>
                      <a:cubicBezTo>
                        <a:pt x="691" y="85"/>
                        <a:pt x="691" y="85"/>
                        <a:pt x="691" y="85"/>
                      </a:cubicBezTo>
                      <a:cubicBezTo>
                        <a:pt x="691" y="54"/>
                        <a:pt x="666" y="29"/>
                        <a:pt x="635" y="29"/>
                      </a:cubicBezTo>
                      <a:cubicBezTo>
                        <a:pt x="85" y="29"/>
                        <a:pt x="85" y="29"/>
                        <a:pt x="85" y="29"/>
                      </a:cubicBezTo>
                      <a:cubicBezTo>
                        <a:pt x="54" y="29"/>
                        <a:pt x="29" y="54"/>
                        <a:pt x="29" y="85"/>
                      </a:cubicBezTo>
                      <a:cubicBezTo>
                        <a:pt x="29" y="382"/>
                        <a:pt x="29" y="382"/>
                        <a:pt x="29" y="382"/>
                      </a:cubicBezTo>
                      <a:cubicBezTo>
                        <a:pt x="29" y="413"/>
                        <a:pt x="54" y="438"/>
                        <a:pt x="85" y="438"/>
                      </a:cubicBezTo>
                      <a:cubicBezTo>
                        <a:pt x="99" y="438"/>
                        <a:pt x="99" y="438"/>
                        <a:pt x="99" y="438"/>
                      </a:cubicBezTo>
                      <a:cubicBezTo>
                        <a:pt x="99" y="467"/>
                        <a:pt x="99" y="467"/>
                        <a:pt x="99" y="467"/>
                      </a:cubicBezTo>
                      <a:cubicBezTo>
                        <a:pt x="85" y="467"/>
                        <a:pt x="85" y="467"/>
                        <a:pt x="85" y="467"/>
                      </a:cubicBezTo>
                      <a:cubicBezTo>
                        <a:pt x="38" y="467"/>
                        <a:pt x="0" y="429"/>
                        <a:pt x="0" y="382"/>
                      </a:cubicBezTo>
                      <a:cubicBezTo>
                        <a:pt x="0" y="85"/>
                        <a:pt x="0" y="85"/>
                        <a:pt x="0" y="85"/>
                      </a:cubicBezTo>
                      <a:cubicBezTo>
                        <a:pt x="0" y="38"/>
                        <a:pt x="38" y="0"/>
                        <a:pt x="85" y="0"/>
                      </a:cubicBezTo>
                      <a:cubicBezTo>
                        <a:pt x="635" y="0"/>
                        <a:pt x="635" y="0"/>
                        <a:pt x="635" y="0"/>
                      </a:cubicBezTo>
                      <a:cubicBezTo>
                        <a:pt x="682" y="0"/>
                        <a:pt x="720" y="38"/>
                        <a:pt x="720" y="85"/>
                      </a:cubicBezTo>
                      <a:cubicBezTo>
                        <a:pt x="720" y="382"/>
                        <a:pt x="720" y="382"/>
                        <a:pt x="720" y="382"/>
                      </a:cubicBezTo>
                      <a:cubicBezTo>
                        <a:pt x="720" y="429"/>
                        <a:pt x="682" y="467"/>
                        <a:pt x="635" y="4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106" name="Freeform 14">
                  <a:extLst>
                    <a:ext uri="{FF2B5EF4-FFF2-40B4-BE49-F238E27FC236}">
                      <a16:creationId xmlns:a16="http://schemas.microsoft.com/office/drawing/2014/main" id="{830E3BF1-9A1B-4FF7-B399-C61585BE5E25}"/>
                    </a:ext>
                  </a:extLst>
                </p:cNvPr>
                <p:cNvSpPr>
                  <a:spLocks/>
                </p:cNvSpPr>
                <p:nvPr/>
              </p:nvSpPr>
              <p:spPr bwMode="auto">
                <a:xfrm>
                  <a:off x="4591" y="2311"/>
                  <a:ext cx="28" cy="61"/>
                </a:xfrm>
                <a:custGeom>
                  <a:avLst/>
                  <a:gdLst>
                    <a:gd name="T0" fmla="*/ 40 w 79"/>
                    <a:gd name="T1" fmla="*/ 169 h 169"/>
                    <a:gd name="T2" fmla="*/ 0 w 79"/>
                    <a:gd name="T3" fmla="*/ 130 h 169"/>
                    <a:gd name="T4" fmla="*/ 0 w 79"/>
                    <a:gd name="T5" fmla="*/ 39 h 169"/>
                    <a:gd name="T6" fmla="*/ 40 w 79"/>
                    <a:gd name="T7" fmla="*/ 0 h 169"/>
                    <a:gd name="T8" fmla="*/ 40 w 79"/>
                    <a:gd name="T9" fmla="*/ 0 h 169"/>
                    <a:gd name="T10" fmla="*/ 79 w 79"/>
                    <a:gd name="T11" fmla="*/ 39 h 169"/>
                    <a:gd name="T12" fmla="*/ 79 w 79"/>
                    <a:gd name="T13" fmla="*/ 130 h 169"/>
                    <a:gd name="T14" fmla="*/ 40 w 79"/>
                    <a:gd name="T15" fmla="*/ 16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69">
                      <a:moveTo>
                        <a:pt x="40" y="169"/>
                      </a:moveTo>
                      <a:cubicBezTo>
                        <a:pt x="18" y="169"/>
                        <a:pt x="0" y="152"/>
                        <a:pt x="0" y="130"/>
                      </a:cubicBezTo>
                      <a:cubicBezTo>
                        <a:pt x="0" y="39"/>
                        <a:pt x="0" y="39"/>
                        <a:pt x="0" y="39"/>
                      </a:cubicBezTo>
                      <a:cubicBezTo>
                        <a:pt x="0" y="17"/>
                        <a:pt x="18" y="0"/>
                        <a:pt x="40" y="0"/>
                      </a:cubicBezTo>
                      <a:cubicBezTo>
                        <a:pt x="40" y="0"/>
                        <a:pt x="40" y="0"/>
                        <a:pt x="40" y="0"/>
                      </a:cubicBezTo>
                      <a:cubicBezTo>
                        <a:pt x="62" y="0"/>
                        <a:pt x="79" y="17"/>
                        <a:pt x="79" y="39"/>
                      </a:cubicBezTo>
                      <a:cubicBezTo>
                        <a:pt x="79" y="130"/>
                        <a:pt x="79" y="130"/>
                        <a:pt x="79" y="130"/>
                      </a:cubicBezTo>
                      <a:cubicBezTo>
                        <a:pt x="79" y="152"/>
                        <a:pt x="62" y="169"/>
                        <a:pt x="40"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107" name="Freeform 15">
                  <a:extLst>
                    <a:ext uri="{FF2B5EF4-FFF2-40B4-BE49-F238E27FC236}">
                      <a16:creationId xmlns:a16="http://schemas.microsoft.com/office/drawing/2014/main" id="{74AC547E-3DE4-4E9A-B4BA-492000904FDA}"/>
                    </a:ext>
                  </a:extLst>
                </p:cNvPr>
                <p:cNvSpPr>
                  <a:spLocks/>
                </p:cNvSpPr>
                <p:nvPr/>
              </p:nvSpPr>
              <p:spPr bwMode="auto">
                <a:xfrm>
                  <a:off x="4635" y="2259"/>
                  <a:ext cx="29" cy="113"/>
                </a:xfrm>
                <a:custGeom>
                  <a:avLst/>
                  <a:gdLst>
                    <a:gd name="T0" fmla="*/ 40 w 79"/>
                    <a:gd name="T1" fmla="*/ 312 h 312"/>
                    <a:gd name="T2" fmla="*/ 0 w 79"/>
                    <a:gd name="T3" fmla="*/ 273 h 312"/>
                    <a:gd name="T4" fmla="*/ 0 w 79"/>
                    <a:gd name="T5" fmla="*/ 40 h 312"/>
                    <a:gd name="T6" fmla="*/ 40 w 79"/>
                    <a:gd name="T7" fmla="*/ 0 h 312"/>
                    <a:gd name="T8" fmla="*/ 79 w 79"/>
                    <a:gd name="T9" fmla="*/ 40 h 312"/>
                    <a:gd name="T10" fmla="*/ 79 w 79"/>
                    <a:gd name="T11" fmla="*/ 273 h 312"/>
                    <a:gd name="T12" fmla="*/ 40 w 79"/>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79" h="312">
                      <a:moveTo>
                        <a:pt x="40" y="312"/>
                      </a:moveTo>
                      <a:cubicBezTo>
                        <a:pt x="18" y="312"/>
                        <a:pt x="0" y="295"/>
                        <a:pt x="0" y="273"/>
                      </a:cubicBezTo>
                      <a:cubicBezTo>
                        <a:pt x="0" y="40"/>
                        <a:pt x="0" y="40"/>
                        <a:pt x="0" y="40"/>
                      </a:cubicBezTo>
                      <a:cubicBezTo>
                        <a:pt x="0" y="18"/>
                        <a:pt x="18" y="0"/>
                        <a:pt x="40" y="0"/>
                      </a:cubicBezTo>
                      <a:cubicBezTo>
                        <a:pt x="62" y="0"/>
                        <a:pt x="79" y="18"/>
                        <a:pt x="79" y="40"/>
                      </a:cubicBezTo>
                      <a:cubicBezTo>
                        <a:pt x="79" y="273"/>
                        <a:pt x="79" y="273"/>
                        <a:pt x="79" y="273"/>
                      </a:cubicBezTo>
                      <a:cubicBezTo>
                        <a:pt x="79" y="295"/>
                        <a:pt x="62" y="312"/>
                        <a:pt x="40" y="3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108" name="Freeform 16">
                  <a:extLst>
                    <a:ext uri="{FF2B5EF4-FFF2-40B4-BE49-F238E27FC236}">
                      <a16:creationId xmlns:a16="http://schemas.microsoft.com/office/drawing/2014/main" id="{E26E52A4-0335-463E-B7E8-2F37B16847A2}"/>
                    </a:ext>
                  </a:extLst>
                </p:cNvPr>
                <p:cNvSpPr>
                  <a:spLocks/>
                </p:cNvSpPr>
                <p:nvPr/>
              </p:nvSpPr>
              <p:spPr bwMode="auto">
                <a:xfrm>
                  <a:off x="4724" y="2223"/>
                  <a:ext cx="29" cy="149"/>
                </a:xfrm>
                <a:custGeom>
                  <a:avLst/>
                  <a:gdLst>
                    <a:gd name="T0" fmla="*/ 40 w 79"/>
                    <a:gd name="T1" fmla="*/ 409 h 409"/>
                    <a:gd name="T2" fmla="*/ 0 w 79"/>
                    <a:gd name="T3" fmla="*/ 370 h 409"/>
                    <a:gd name="T4" fmla="*/ 0 w 79"/>
                    <a:gd name="T5" fmla="*/ 39 h 409"/>
                    <a:gd name="T6" fmla="*/ 40 w 79"/>
                    <a:gd name="T7" fmla="*/ 0 h 409"/>
                    <a:gd name="T8" fmla="*/ 79 w 79"/>
                    <a:gd name="T9" fmla="*/ 39 h 409"/>
                    <a:gd name="T10" fmla="*/ 79 w 79"/>
                    <a:gd name="T11" fmla="*/ 370 h 409"/>
                    <a:gd name="T12" fmla="*/ 40 w 79"/>
                    <a:gd name="T13" fmla="*/ 409 h 409"/>
                  </a:gdLst>
                  <a:ahLst/>
                  <a:cxnLst>
                    <a:cxn ang="0">
                      <a:pos x="T0" y="T1"/>
                    </a:cxn>
                    <a:cxn ang="0">
                      <a:pos x="T2" y="T3"/>
                    </a:cxn>
                    <a:cxn ang="0">
                      <a:pos x="T4" y="T5"/>
                    </a:cxn>
                    <a:cxn ang="0">
                      <a:pos x="T6" y="T7"/>
                    </a:cxn>
                    <a:cxn ang="0">
                      <a:pos x="T8" y="T9"/>
                    </a:cxn>
                    <a:cxn ang="0">
                      <a:pos x="T10" y="T11"/>
                    </a:cxn>
                    <a:cxn ang="0">
                      <a:pos x="T12" y="T13"/>
                    </a:cxn>
                  </a:cxnLst>
                  <a:rect l="0" t="0" r="r" b="b"/>
                  <a:pathLst>
                    <a:path w="79" h="409">
                      <a:moveTo>
                        <a:pt x="40" y="409"/>
                      </a:moveTo>
                      <a:cubicBezTo>
                        <a:pt x="18" y="409"/>
                        <a:pt x="0" y="392"/>
                        <a:pt x="0" y="370"/>
                      </a:cubicBezTo>
                      <a:cubicBezTo>
                        <a:pt x="0" y="39"/>
                        <a:pt x="0" y="39"/>
                        <a:pt x="0" y="39"/>
                      </a:cubicBezTo>
                      <a:cubicBezTo>
                        <a:pt x="0" y="18"/>
                        <a:pt x="18" y="0"/>
                        <a:pt x="40" y="0"/>
                      </a:cubicBezTo>
                      <a:cubicBezTo>
                        <a:pt x="61" y="0"/>
                        <a:pt x="79" y="18"/>
                        <a:pt x="79" y="39"/>
                      </a:cubicBezTo>
                      <a:cubicBezTo>
                        <a:pt x="79" y="370"/>
                        <a:pt x="79" y="370"/>
                        <a:pt x="79" y="370"/>
                      </a:cubicBezTo>
                      <a:cubicBezTo>
                        <a:pt x="79" y="392"/>
                        <a:pt x="61" y="409"/>
                        <a:pt x="40" y="4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109" name="Freeform 17">
                  <a:extLst>
                    <a:ext uri="{FF2B5EF4-FFF2-40B4-BE49-F238E27FC236}">
                      <a16:creationId xmlns:a16="http://schemas.microsoft.com/office/drawing/2014/main" id="{451C8E2F-E35F-407C-93E0-97B02AF8620C}"/>
                    </a:ext>
                  </a:extLst>
                </p:cNvPr>
                <p:cNvSpPr>
                  <a:spLocks/>
                </p:cNvSpPr>
                <p:nvPr/>
              </p:nvSpPr>
              <p:spPr bwMode="auto">
                <a:xfrm>
                  <a:off x="4680" y="2280"/>
                  <a:ext cx="28" cy="92"/>
                </a:xfrm>
                <a:custGeom>
                  <a:avLst/>
                  <a:gdLst>
                    <a:gd name="T0" fmla="*/ 40 w 79"/>
                    <a:gd name="T1" fmla="*/ 252 h 252"/>
                    <a:gd name="T2" fmla="*/ 0 w 79"/>
                    <a:gd name="T3" fmla="*/ 213 h 252"/>
                    <a:gd name="T4" fmla="*/ 0 w 79"/>
                    <a:gd name="T5" fmla="*/ 40 h 252"/>
                    <a:gd name="T6" fmla="*/ 40 w 79"/>
                    <a:gd name="T7" fmla="*/ 0 h 252"/>
                    <a:gd name="T8" fmla="*/ 79 w 79"/>
                    <a:gd name="T9" fmla="*/ 40 h 252"/>
                    <a:gd name="T10" fmla="*/ 79 w 79"/>
                    <a:gd name="T11" fmla="*/ 213 h 252"/>
                    <a:gd name="T12" fmla="*/ 40 w 79"/>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79" h="252">
                      <a:moveTo>
                        <a:pt x="40" y="252"/>
                      </a:moveTo>
                      <a:cubicBezTo>
                        <a:pt x="18" y="252"/>
                        <a:pt x="0" y="235"/>
                        <a:pt x="0" y="213"/>
                      </a:cubicBezTo>
                      <a:cubicBezTo>
                        <a:pt x="0" y="40"/>
                        <a:pt x="0" y="40"/>
                        <a:pt x="0" y="40"/>
                      </a:cubicBezTo>
                      <a:cubicBezTo>
                        <a:pt x="0" y="18"/>
                        <a:pt x="18" y="0"/>
                        <a:pt x="40" y="0"/>
                      </a:cubicBezTo>
                      <a:cubicBezTo>
                        <a:pt x="61" y="0"/>
                        <a:pt x="79" y="18"/>
                        <a:pt x="79" y="40"/>
                      </a:cubicBezTo>
                      <a:cubicBezTo>
                        <a:pt x="79" y="213"/>
                        <a:pt x="79" y="213"/>
                        <a:pt x="79" y="213"/>
                      </a:cubicBezTo>
                      <a:cubicBezTo>
                        <a:pt x="79" y="235"/>
                        <a:pt x="62" y="252"/>
                        <a:pt x="40" y="2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grpSp>
        </p:grpSp>
      </p:grpSp>
    </p:spTree>
    <p:extLst>
      <p:ext uri="{BB962C8B-B14F-4D97-AF65-F5344CB8AC3E}">
        <p14:creationId xmlns:p14="http://schemas.microsoft.com/office/powerpoint/2010/main" val="329755051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a:extLst>
              <a:ext uri="{FF2B5EF4-FFF2-40B4-BE49-F238E27FC236}">
                <a16:creationId xmlns:a16="http://schemas.microsoft.com/office/drawing/2014/main" id="{84330A78-BCB8-4E72-9CF0-9E8BEDD4B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4" t="2242" r="1843" b="1885"/>
          <a:stretch/>
        </p:blipFill>
        <p:spPr bwMode="auto">
          <a:xfrm>
            <a:off x="585157" y="5415722"/>
            <a:ext cx="982825" cy="8533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FB2255D-B553-4BE8-A8DD-C7717AA06BEF}"/>
              </a:ext>
            </a:extLst>
          </p:cNvPr>
          <p:cNvPicPr>
            <a:picLocks noChangeAspect="1"/>
          </p:cNvPicPr>
          <p:nvPr/>
        </p:nvPicPr>
        <p:blipFill rotWithShape="1">
          <a:blip r:embed="rId4">
            <a:alphaModFix/>
          </a:blip>
          <a:srcRect r="2286" b="4093"/>
          <a:stretch/>
        </p:blipFill>
        <p:spPr>
          <a:xfrm>
            <a:off x="0" y="1"/>
            <a:ext cx="12436475" cy="3071634"/>
          </a:xfrm>
          <a:prstGeom prst="rect">
            <a:avLst/>
          </a:prstGeom>
        </p:spPr>
      </p:pic>
      <p:sp>
        <p:nvSpPr>
          <p:cNvPr id="48" name="Arrow: Bent 47">
            <a:extLst>
              <a:ext uri="{FF2B5EF4-FFF2-40B4-BE49-F238E27FC236}">
                <a16:creationId xmlns:a16="http://schemas.microsoft.com/office/drawing/2014/main" id="{4C70C508-3CBF-41AC-9870-F256A166DF51}"/>
              </a:ext>
            </a:extLst>
          </p:cNvPr>
          <p:cNvSpPr/>
          <p:nvPr/>
        </p:nvSpPr>
        <p:spPr bwMode="auto">
          <a:xfrm rot="16200000">
            <a:off x="5530921" y="-1874590"/>
            <a:ext cx="1957069" cy="11850510"/>
          </a:xfrm>
          <a:prstGeom prst="bentArrow">
            <a:avLst>
              <a:gd name="adj1" fmla="val 25000"/>
              <a:gd name="adj2" fmla="val 0"/>
              <a:gd name="adj3" fmla="val 25000"/>
              <a:gd name="adj4" fmla="val 7868"/>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49" name="Text Placeholder 5">
            <a:extLst>
              <a:ext uri="{FF2B5EF4-FFF2-40B4-BE49-F238E27FC236}">
                <a16:creationId xmlns:a16="http://schemas.microsoft.com/office/drawing/2014/main" id="{5F89CF04-CE4C-46FC-8970-023D980B5FA1}"/>
              </a:ext>
            </a:extLst>
          </p:cNvPr>
          <p:cNvSpPr txBox="1">
            <a:spLocks/>
          </p:cNvSpPr>
          <p:nvPr/>
        </p:nvSpPr>
        <p:spPr>
          <a:xfrm>
            <a:off x="758142" y="3949284"/>
            <a:ext cx="11553425" cy="1004634"/>
          </a:xfrm>
          <a:prstGeom prst="rect">
            <a:avLst/>
          </a:prstGeom>
        </p:spPr>
        <p:txBody>
          <a:bodyPr vert="horz" wrap="square" lIns="0" tIns="0" rIns="0" bIns="0" rtlCol="0">
            <a:spAutoFit/>
          </a:bodyPr>
          <a:lstStyle>
            <a:defPPr>
              <a:defRPr lang="en-US"/>
            </a:defPPr>
            <a:lvl1pPr marR="0" indent="0" defTabSz="932205" fontAlgn="auto">
              <a:lnSpc>
                <a:spcPct val="100000"/>
              </a:lnSpc>
              <a:spcBef>
                <a:spcPts val="0"/>
              </a:spcBef>
              <a:spcAft>
                <a:spcPts val="600"/>
              </a:spcAft>
              <a:buClrTx/>
              <a:buSzPct val="90000"/>
              <a:buFont typeface="Wingdings" panose="05000000000000000000" pitchFamily="2" charset="2"/>
              <a:buNone/>
              <a:tabLst/>
              <a:defRPr sz="3200" spc="-50" baseline="0">
                <a:latin typeface="+mj-lt"/>
              </a:defRPr>
            </a:lvl1pPr>
            <a:lvl2pPr marL="0" marR="0" indent="0" defTabSz="914192" fontAlgn="auto">
              <a:lnSpc>
                <a:spcPct val="100000"/>
              </a:lnSpc>
              <a:spcBef>
                <a:spcPts val="0"/>
              </a:spcBef>
              <a:spcAft>
                <a:spcPts val="588"/>
              </a:spcAft>
              <a:buClrTx/>
              <a:buSzPct val="90000"/>
              <a:buFont typeface="Wingdings" panose="05000000000000000000" pitchFamily="2" charset="2"/>
              <a:buNone/>
              <a:tabLst/>
              <a:defRPr sz="1961" spc="0" baseline="0">
                <a:gradFill>
                  <a:gsLst>
                    <a:gs pos="0">
                      <a:schemeClr val="tx1"/>
                    </a:gs>
                    <a:gs pos="100000">
                      <a:schemeClr val="tx1"/>
                    </a:gs>
                  </a:gsLst>
                  <a:lin ang="5400000" scaled="1"/>
                </a:gradFill>
              </a:defRPr>
            </a:lvl2pPr>
            <a:lvl3pPr marL="0" marR="0" indent="0" defTabSz="914192" fontAlgn="auto">
              <a:lnSpc>
                <a:spcPct val="100000"/>
              </a:lnSpc>
              <a:spcBef>
                <a:spcPts val="0"/>
              </a:spcBef>
              <a:spcAft>
                <a:spcPts val="588"/>
              </a:spcAft>
              <a:buClrTx/>
              <a:buSzPct val="90000"/>
              <a:buFont typeface="Wingdings" panose="05000000000000000000" pitchFamily="2" charset="2"/>
              <a:buNone/>
              <a:tabLst/>
              <a:defRPr sz="1765" spc="0" baseline="0">
                <a:gradFill>
                  <a:gsLst>
                    <a:gs pos="0">
                      <a:schemeClr val="tx1"/>
                    </a:gs>
                    <a:gs pos="100000">
                      <a:schemeClr val="tx1"/>
                    </a:gs>
                  </a:gsLst>
                  <a:lin ang="5400000" scaled="1"/>
                </a:gradFill>
                <a:latin typeface="+mj-lt"/>
              </a:defRPr>
            </a:lvl3pPr>
            <a:lvl4pPr marL="0" marR="0" indent="0" defTabSz="914192" fontAlgn="auto">
              <a:lnSpc>
                <a:spcPct val="100000"/>
              </a:lnSpc>
              <a:spcBef>
                <a:spcPts val="0"/>
              </a:spcBef>
              <a:spcAft>
                <a:spcPts val="0"/>
              </a:spcAft>
              <a:buClrTx/>
              <a:buSzPct val="90000"/>
              <a:buFont typeface="Wingdings" panose="05000000000000000000" pitchFamily="2" charset="2"/>
              <a:buNone/>
              <a:tabLst/>
              <a:defRPr sz="1765" spc="0" baseline="0">
                <a:gradFill>
                  <a:gsLst>
                    <a:gs pos="0">
                      <a:schemeClr val="tx1"/>
                    </a:gs>
                    <a:gs pos="100000">
                      <a:schemeClr val="tx1"/>
                    </a:gs>
                  </a:gsLst>
                  <a:lin ang="5400000" scaled="1"/>
                </a:gradFill>
              </a:defRPr>
            </a:lvl4pPr>
            <a:lvl5pPr marL="0" marR="0" indent="0" defTabSz="914192" fontAlgn="auto">
              <a:lnSpc>
                <a:spcPct val="100000"/>
              </a:lnSpc>
              <a:spcBef>
                <a:spcPts val="0"/>
              </a:spcBef>
              <a:spcAft>
                <a:spcPts val="0"/>
              </a:spcAft>
              <a:buClrTx/>
              <a:buSzPct val="90000"/>
              <a:buFont typeface="Wingdings" panose="05000000000000000000" pitchFamily="2" charset="2"/>
              <a:buNone/>
              <a:tabLst/>
              <a:defRPr sz="1143" b="0" spc="0" baseline="0">
                <a:gradFill>
                  <a:gsLst>
                    <a:gs pos="0">
                      <a:schemeClr val="tx1"/>
                    </a:gs>
                    <a:gs pos="100000">
                      <a:schemeClr val="tx1"/>
                    </a:gs>
                  </a:gsLst>
                  <a:lin ang="5400000" scaled="1"/>
                </a:gradFill>
              </a:defRPr>
            </a:lvl5pPr>
            <a:lvl6pPr marL="2285477" indent="0" defTabSz="914192">
              <a:spcBef>
                <a:spcPct val="20000"/>
              </a:spcBef>
              <a:buFont typeface="Arial" pitchFamily="34" charset="0"/>
              <a:buNone/>
              <a:defRPr sz="1961"/>
            </a:lvl6pPr>
            <a:lvl7pPr marL="0" indent="0" defTabSz="914192">
              <a:lnSpc>
                <a:spcPct val="100000"/>
              </a:lnSpc>
              <a:spcBef>
                <a:spcPts val="0"/>
              </a:spcBef>
              <a:spcAft>
                <a:spcPts val="0"/>
              </a:spcAft>
              <a:buFont typeface="Arial" pitchFamily="34" charset="0"/>
              <a:buNone/>
              <a:defRPr sz="1175">
                <a:gradFill>
                  <a:gsLst>
                    <a:gs pos="0">
                      <a:schemeClr val="tx1"/>
                    </a:gs>
                    <a:gs pos="100000">
                      <a:schemeClr val="tx1"/>
                    </a:gs>
                  </a:gsLst>
                  <a:lin ang="5400000" scaled="1"/>
                </a:gradFill>
              </a:defRPr>
            </a:lvl7pPr>
            <a:lvl8pPr marL="3428219" indent="-228548" defTabSz="914192">
              <a:spcBef>
                <a:spcPct val="20000"/>
              </a:spcBef>
              <a:buFont typeface="Arial" pitchFamily="34" charset="0"/>
              <a:buChar char="•"/>
              <a:defRPr sz="1961"/>
            </a:lvl8pPr>
            <a:lvl9pPr marL="3885315" indent="-228548" defTabSz="914192">
              <a:spcBef>
                <a:spcPct val="20000"/>
              </a:spcBef>
              <a:buFont typeface="Arial" pitchFamily="34" charset="0"/>
              <a:buChar char="•"/>
              <a:defRPr sz="1961"/>
            </a:lvl9pPr>
          </a:lstStyle>
          <a:p>
            <a:r>
              <a:rPr lang="en-US" dirty="0"/>
              <a:t>Louisiana-Pacific stays at the cutting edge by </a:t>
            </a:r>
            <a:br>
              <a:rPr lang="en-US" dirty="0"/>
            </a:br>
            <a:r>
              <a:rPr lang="en-US" dirty="0"/>
              <a:t>transforming manual processes with Microsoft Flow</a:t>
            </a:r>
          </a:p>
        </p:txBody>
      </p:sp>
      <p:grpSp>
        <p:nvGrpSpPr>
          <p:cNvPr id="73" name="Group 72">
            <a:extLst>
              <a:ext uri="{FF2B5EF4-FFF2-40B4-BE49-F238E27FC236}">
                <a16:creationId xmlns:a16="http://schemas.microsoft.com/office/drawing/2014/main" id="{F149D474-2324-440A-8316-4ADB0B1EA59F}"/>
              </a:ext>
            </a:extLst>
          </p:cNvPr>
          <p:cNvGrpSpPr/>
          <p:nvPr/>
        </p:nvGrpSpPr>
        <p:grpSpPr>
          <a:xfrm>
            <a:off x="9838892" y="5748734"/>
            <a:ext cx="1780016" cy="533009"/>
            <a:chOff x="9838892" y="5748734"/>
            <a:chExt cx="1780016" cy="533009"/>
          </a:xfrm>
        </p:grpSpPr>
        <p:grpSp>
          <p:nvGrpSpPr>
            <p:cNvPr id="74" name="Group 73">
              <a:extLst>
                <a:ext uri="{FF2B5EF4-FFF2-40B4-BE49-F238E27FC236}">
                  <a16:creationId xmlns:a16="http://schemas.microsoft.com/office/drawing/2014/main" id="{15FC0E31-7FDC-4EDC-A922-7779F82D9EAD}"/>
                </a:ext>
              </a:extLst>
            </p:cNvPr>
            <p:cNvGrpSpPr/>
            <p:nvPr/>
          </p:nvGrpSpPr>
          <p:grpSpPr>
            <a:xfrm>
              <a:off x="10468436" y="5748735"/>
              <a:ext cx="520932" cy="520932"/>
              <a:chOff x="10468436" y="5748735"/>
              <a:chExt cx="520932" cy="520932"/>
            </a:xfrm>
          </p:grpSpPr>
          <p:sp>
            <p:nvSpPr>
              <p:cNvPr id="88" name="Oval 87">
                <a:extLst>
                  <a:ext uri="{FF2B5EF4-FFF2-40B4-BE49-F238E27FC236}">
                    <a16:creationId xmlns:a16="http://schemas.microsoft.com/office/drawing/2014/main" id="{26DB39E6-44E2-4C12-A891-C82F97413844}"/>
                  </a:ext>
                </a:extLst>
              </p:cNvPr>
              <p:cNvSpPr/>
              <p:nvPr/>
            </p:nvSpPr>
            <p:spPr bwMode="auto">
              <a:xfrm>
                <a:off x="10468436" y="5748735"/>
                <a:ext cx="520932"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gradFill>
                    <a:gsLst>
                      <a:gs pos="0">
                        <a:srgbClr val="FFFFFF"/>
                      </a:gs>
                      <a:gs pos="100000">
                        <a:srgbClr val="FFFFFF"/>
                      </a:gs>
                    </a:gsLst>
                    <a:lin ang="5400000" scaled="0"/>
                  </a:gradFill>
                  <a:latin typeface="Segoe UI"/>
                  <a:cs typeface="Segoe UI" pitchFamily="34" charset="0"/>
                </a:endParaRPr>
              </a:p>
            </p:txBody>
          </p:sp>
          <p:grpSp>
            <p:nvGrpSpPr>
              <p:cNvPr id="89" name="Group 4">
                <a:extLst>
                  <a:ext uri="{FF2B5EF4-FFF2-40B4-BE49-F238E27FC236}">
                    <a16:creationId xmlns:a16="http://schemas.microsoft.com/office/drawing/2014/main" id="{10515137-2620-4E2A-B0FE-F49FEE1D9C92}"/>
                  </a:ext>
                </a:extLst>
              </p:cNvPr>
              <p:cNvGrpSpPr>
                <a:grpSpLocks noChangeAspect="1"/>
              </p:cNvGrpSpPr>
              <p:nvPr/>
            </p:nvGrpSpPr>
            <p:grpSpPr bwMode="auto">
              <a:xfrm>
                <a:off x="10609858" y="5917590"/>
                <a:ext cx="238067" cy="183200"/>
                <a:chOff x="2880" y="2176"/>
                <a:chExt cx="256" cy="197"/>
              </a:xfrm>
              <a:solidFill>
                <a:srgbClr val="5C005C"/>
              </a:solidFill>
            </p:grpSpPr>
            <p:sp>
              <p:nvSpPr>
                <p:cNvPr id="90" name="Freeform 5">
                  <a:extLst>
                    <a:ext uri="{FF2B5EF4-FFF2-40B4-BE49-F238E27FC236}">
                      <a16:creationId xmlns:a16="http://schemas.microsoft.com/office/drawing/2014/main" id="{BC2BA3D9-0B58-4D79-BD08-B95EF4A6BF72}"/>
                    </a:ext>
                  </a:extLst>
                </p:cNvPr>
                <p:cNvSpPr>
                  <a:spLocks/>
                </p:cNvSpPr>
                <p:nvPr/>
              </p:nvSpPr>
              <p:spPr bwMode="auto">
                <a:xfrm>
                  <a:off x="3017" y="2320"/>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91" name="Freeform 6">
                  <a:extLst>
                    <a:ext uri="{FF2B5EF4-FFF2-40B4-BE49-F238E27FC236}">
                      <a16:creationId xmlns:a16="http://schemas.microsoft.com/office/drawing/2014/main" id="{E8612806-BF34-4324-8226-22FCD6CB81AD}"/>
                    </a:ext>
                  </a:extLst>
                </p:cNvPr>
                <p:cNvSpPr>
                  <a:spLocks/>
                </p:cNvSpPr>
                <p:nvPr/>
              </p:nvSpPr>
              <p:spPr bwMode="auto">
                <a:xfrm>
                  <a:off x="3053" y="2283"/>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92" name="Freeform 7">
                  <a:extLst>
                    <a:ext uri="{FF2B5EF4-FFF2-40B4-BE49-F238E27FC236}">
                      <a16:creationId xmlns:a16="http://schemas.microsoft.com/office/drawing/2014/main" id="{13AC6A1F-E516-44A6-B87E-1A9FBD75AA7F}"/>
                    </a:ext>
                  </a:extLst>
                </p:cNvPr>
                <p:cNvSpPr>
                  <a:spLocks noEditPoints="1"/>
                </p:cNvSpPr>
                <p:nvPr/>
              </p:nvSpPr>
              <p:spPr bwMode="auto">
                <a:xfrm>
                  <a:off x="2909" y="2247"/>
                  <a:ext cx="124" cy="126"/>
                </a:xfrm>
                <a:custGeom>
                  <a:avLst/>
                  <a:gdLst>
                    <a:gd name="T0" fmla="*/ 300 w 308"/>
                    <a:gd name="T1" fmla="*/ 139 h 307"/>
                    <a:gd name="T2" fmla="*/ 286 w 308"/>
                    <a:gd name="T3" fmla="*/ 125 h 307"/>
                    <a:gd name="T4" fmla="*/ 168 w 308"/>
                    <a:gd name="T5" fmla="*/ 8 h 307"/>
                    <a:gd name="T6" fmla="*/ 140 w 308"/>
                    <a:gd name="T7" fmla="*/ 8 h 307"/>
                    <a:gd name="T8" fmla="*/ 22 w 308"/>
                    <a:gd name="T9" fmla="*/ 125 h 307"/>
                    <a:gd name="T10" fmla="*/ 8 w 308"/>
                    <a:gd name="T11" fmla="*/ 139 h 307"/>
                    <a:gd name="T12" fmla="*/ 8 w 308"/>
                    <a:gd name="T13" fmla="*/ 168 h 307"/>
                    <a:gd name="T14" fmla="*/ 22 w 308"/>
                    <a:gd name="T15" fmla="*/ 182 h 307"/>
                    <a:gd name="T16" fmla="*/ 140 w 308"/>
                    <a:gd name="T17" fmla="*/ 299 h 307"/>
                    <a:gd name="T18" fmla="*/ 168 w 308"/>
                    <a:gd name="T19" fmla="*/ 299 h 307"/>
                    <a:gd name="T20" fmla="*/ 286 w 308"/>
                    <a:gd name="T21" fmla="*/ 182 h 307"/>
                    <a:gd name="T22" fmla="*/ 300 w 308"/>
                    <a:gd name="T23" fmla="*/ 168 h 307"/>
                    <a:gd name="T24" fmla="*/ 300 w 308"/>
                    <a:gd name="T25" fmla="*/ 139 h 307"/>
                    <a:gd name="T26" fmla="*/ 140 w 308"/>
                    <a:gd name="T27" fmla="*/ 210 h 307"/>
                    <a:gd name="T28" fmla="*/ 108 w 308"/>
                    <a:gd name="T29" fmla="*/ 179 h 307"/>
                    <a:gd name="T30" fmla="*/ 97 w 308"/>
                    <a:gd name="T31" fmla="*/ 168 h 307"/>
                    <a:gd name="T32" fmla="*/ 97 w 308"/>
                    <a:gd name="T33" fmla="*/ 139 h 307"/>
                    <a:gd name="T34" fmla="*/ 140 w 308"/>
                    <a:gd name="T35" fmla="*/ 97 h 307"/>
                    <a:gd name="T36" fmla="*/ 168 w 308"/>
                    <a:gd name="T37" fmla="*/ 97 h 307"/>
                    <a:gd name="T38" fmla="*/ 211 w 308"/>
                    <a:gd name="T39" fmla="*/ 139 h 307"/>
                    <a:gd name="T40" fmla="*/ 211 w 308"/>
                    <a:gd name="T41" fmla="*/ 168 h 307"/>
                    <a:gd name="T42" fmla="*/ 200 w 308"/>
                    <a:gd name="T43" fmla="*/ 179 h 307"/>
                    <a:gd name="T44" fmla="*/ 168 w 308"/>
                    <a:gd name="T45" fmla="*/ 210 h 307"/>
                    <a:gd name="T46" fmla="*/ 140 w 308"/>
                    <a:gd name="T47" fmla="*/ 2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8" h="307">
                      <a:moveTo>
                        <a:pt x="300" y="139"/>
                      </a:moveTo>
                      <a:cubicBezTo>
                        <a:pt x="286" y="125"/>
                        <a:pt x="286" y="125"/>
                        <a:pt x="286" y="125"/>
                      </a:cubicBezTo>
                      <a:cubicBezTo>
                        <a:pt x="168" y="8"/>
                        <a:pt x="168" y="8"/>
                        <a:pt x="168" y="8"/>
                      </a:cubicBezTo>
                      <a:cubicBezTo>
                        <a:pt x="161" y="0"/>
                        <a:pt x="148" y="0"/>
                        <a:pt x="140" y="8"/>
                      </a:cubicBezTo>
                      <a:cubicBezTo>
                        <a:pt x="22" y="125"/>
                        <a:pt x="22" y="125"/>
                        <a:pt x="22" y="125"/>
                      </a:cubicBezTo>
                      <a:cubicBezTo>
                        <a:pt x="8" y="139"/>
                        <a:pt x="8" y="139"/>
                        <a:pt x="8" y="139"/>
                      </a:cubicBezTo>
                      <a:cubicBezTo>
                        <a:pt x="0" y="147"/>
                        <a:pt x="0" y="160"/>
                        <a:pt x="8" y="168"/>
                      </a:cubicBezTo>
                      <a:cubicBezTo>
                        <a:pt x="22" y="182"/>
                        <a:pt x="22" y="182"/>
                        <a:pt x="22" y="182"/>
                      </a:cubicBezTo>
                      <a:cubicBezTo>
                        <a:pt x="140" y="299"/>
                        <a:pt x="140" y="299"/>
                        <a:pt x="140" y="299"/>
                      </a:cubicBezTo>
                      <a:cubicBezTo>
                        <a:pt x="148" y="307"/>
                        <a:pt x="161" y="307"/>
                        <a:pt x="168" y="299"/>
                      </a:cubicBezTo>
                      <a:cubicBezTo>
                        <a:pt x="286" y="182"/>
                        <a:pt x="286" y="182"/>
                        <a:pt x="286" y="182"/>
                      </a:cubicBezTo>
                      <a:cubicBezTo>
                        <a:pt x="300" y="168"/>
                        <a:pt x="300" y="168"/>
                        <a:pt x="300" y="168"/>
                      </a:cubicBezTo>
                      <a:cubicBezTo>
                        <a:pt x="308" y="160"/>
                        <a:pt x="308" y="147"/>
                        <a:pt x="300" y="139"/>
                      </a:cubicBezTo>
                      <a:moveTo>
                        <a:pt x="140" y="210"/>
                      </a:moveTo>
                      <a:cubicBezTo>
                        <a:pt x="108" y="179"/>
                        <a:pt x="108" y="179"/>
                        <a:pt x="108" y="179"/>
                      </a:cubicBezTo>
                      <a:cubicBezTo>
                        <a:pt x="97" y="168"/>
                        <a:pt x="97" y="168"/>
                        <a:pt x="97" y="168"/>
                      </a:cubicBezTo>
                      <a:cubicBezTo>
                        <a:pt x="89" y="160"/>
                        <a:pt x="89" y="147"/>
                        <a:pt x="97" y="139"/>
                      </a:cubicBezTo>
                      <a:cubicBezTo>
                        <a:pt x="140" y="97"/>
                        <a:pt x="140" y="97"/>
                        <a:pt x="140" y="97"/>
                      </a:cubicBezTo>
                      <a:cubicBezTo>
                        <a:pt x="148" y="89"/>
                        <a:pt x="161" y="89"/>
                        <a:pt x="168" y="97"/>
                      </a:cubicBezTo>
                      <a:cubicBezTo>
                        <a:pt x="211" y="139"/>
                        <a:pt x="211" y="139"/>
                        <a:pt x="211" y="139"/>
                      </a:cubicBezTo>
                      <a:cubicBezTo>
                        <a:pt x="219" y="147"/>
                        <a:pt x="219" y="160"/>
                        <a:pt x="211" y="168"/>
                      </a:cubicBezTo>
                      <a:cubicBezTo>
                        <a:pt x="200" y="179"/>
                        <a:pt x="200" y="179"/>
                        <a:pt x="200" y="179"/>
                      </a:cubicBezTo>
                      <a:cubicBezTo>
                        <a:pt x="168" y="210"/>
                        <a:pt x="168" y="210"/>
                        <a:pt x="168" y="210"/>
                      </a:cubicBezTo>
                      <a:cubicBezTo>
                        <a:pt x="161" y="218"/>
                        <a:pt x="148" y="218"/>
                        <a:pt x="140" y="2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93" name="Freeform 8">
                  <a:extLst>
                    <a:ext uri="{FF2B5EF4-FFF2-40B4-BE49-F238E27FC236}">
                      <a16:creationId xmlns:a16="http://schemas.microsoft.com/office/drawing/2014/main" id="{FEE67252-F9EA-44A6-A64D-77047FA3AF81}"/>
                    </a:ext>
                  </a:extLst>
                </p:cNvPr>
                <p:cNvSpPr>
                  <a:spLocks/>
                </p:cNvSpPr>
                <p:nvPr/>
              </p:nvSpPr>
              <p:spPr bwMode="auto">
                <a:xfrm>
                  <a:off x="3017" y="2247"/>
                  <a:ext cx="52" cy="53"/>
                </a:xfrm>
                <a:custGeom>
                  <a:avLst/>
                  <a:gdLst>
                    <a:gd name="T0" fmla="*/ 79 w 130"/>
                    <a:gd name="T1" fmla="*/ 122 h 129"/>
                    <a:gd name="T2" fmla="*/ 122 w 130"/>
                    <a:gd name="T3" fmla="*/ 79 h 129"/>
                    <a:gd name="T4" fmla="*/ 122 w 130"/>
                    <a:gd name="T5" fmla="*/ 50 h 129"/>
                    <a:gd name="T6" fmla="*/ 79 w 130"/>
                    <a:gd name="T7" fmla="*/ 8 h 129"/>
                    <a:gd name="T8" fmla="*/ 51 w 130"/>
                    <a:gd name="T9" fmla="*/ 8 h 129"/>
                    <a:gd name="T10" fmla="*/ 8 w 130"/>
                    <a:gd name="T11" fmla="*/ 50 h 129"/>
                    <a:gd name="T12" fmla="*/ 8 w 130"/>
                    <a:gd name="T13" fmla="*/ 79 h 129"/>
                    <a:gd name="T14" fmla="*/ 51 w 130"/>
                    <a:gd name="T15" fmla="*/ 122 h 129"/>
                    <a:gd name="T16" fmla="*/ 79 w 130"/>
                    <a:gd name="T17" fmla="*/ 1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122"/>
                      </a:moveTo>
                      <a:cubicBezTo>
                        <a:pt x="122" y="79"/>
                        <a:pt x="122" y="79"/>
                        <a:pt x="122" y="79"/>
                      </a:cubicBezTo>
                      <a:cubicBezTo>
                        <a:pt x="130" y="71"/>
                        <a:pt x="130" y="58"/>
                        <a:pt x="122" y="50"/>
                      </a:cubicBezTo>
                      <a:cubicBezTo>
                        <a:pt x="79" y="8"/>
                        <a:pt x="79" y="8"/>
                        <a:pt x="79" y="8"/>
                      </a:cubicBez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94" name="Freeform 9">
                  <a:extLst>
                    <a:ext uri="{FF2B5EF4-FFF2-40B4-BE49-F238E27FC236}">
                      <a16:creationId xmlns:a16="http://schemas.microsoft.com/office/drawing/2014/main" id="{1828CE87-BE0A-489E-9668-59B59377AB5A}"/>
                    </a:ext>
                  </a:extLst>
                </p:cNvPr>
                <p:cNvSpPr>
                  <a:spLocks/>
                </p:cNvSpPr>
                <p:nvPr/>
              </p:nvSpPr>
              <p:spPr bwMode="auto">
                <a:xfrm>
                  <a:off x="2880" y="2176"/>
                  <a:ext cx="256" cy="170"/>
                </a:xfrm>
                <a:custGeom>
                  <a:avLst/>
                  <a:gdLst>
                    <a:gd name="T0" fmla="*/ 562 w 638"/>
                    <a:gd name="T1" fmla="*/ 413 h 413"/>
                    <a:gd name="T2" fmla="*/ 549 w 638"/>
                    <a:gd name="T3" fmla="*/ 413 h 413"/>
                    <a:gd name="T4" fmla="*/ 549 w 638"/>
                    <a:gd name="T5" fmla="*/ 388 h 413"/>
                    <a:gd name="T6" fmla="*/ 562 w 638"/>
                    <a:gd name="T7" fmla="*/ 388 h 413"/>
                    <a:gd name="T8" fmla="*/ 612 w 638"/>
                    <a:gd name="T9" fmla="*/ 338 h 413"/>
                    <a:gd name="T10" fmla="*/ 612 w 638"/>
                    <a:gd name="T11" fmla="*/ 75 h 413"/>
                    <a:gd name="T12" fmla="*/ 562 w 638"/>
                    <a:gd name="T13" fmla="*/ 26 h 413"/>
                    <a:gd name="T14" fmla="*/ 75 w 638"/>
                    <a:gd name="T15" fmla="*/ 26 h 413"/>
                    <a:gd name="T16" fmla="*/ 25 w 638"/>
                    <a:gd name="T17" fmla="*/ 75 h 413"/>
                    <a:gd name="T18" fmla="*/ 25 w 638"/>
                    <a:gd name="T19" fmla="*/ 338 h 413"/>
                    <a:gd name="T20" fmla="*/ 75 w 638"/>
                    <a:gd name="T21" fmla="*/ 388 h 413"/>
                    <a:gd name="T22" fmla="*/ 88 w 638"/>
                    <a:gd name="T23" fmla="*/ 388 h 413"/>
                    <a:gd name="T24" fmla="*/ 88 w 638"/>
                    <a:gd name="T25" fmla="*/ 413 h 413"/>
                    <a:gd name="T26" fmla="*/ 75 w 638"/>
                    <a:gd name="T27" fmla="*/ 413 h 413"/>
                    <a:gd name="T28" fmla="*/ 0 w 638"/>
                    <a:gd name="T29" fmla="*/ 338 h 413"/>
                    <a:gd name="T30" fmla="*/ 0 w 638"/>
                    <a:gd name="T31" fmla="*/ 75 h 413"/>
                    <a:gd name="T32" fmla="*/ 75 w 638"/>
                    <a:gd name="T33" fmla="*/ 0 h 413"/>
                    <a:gd name="T34" fmla="*/ 562 w 638"/>
                    <a:gd name="T35" fmla="*/ 0 h 413"/>
                    <a:gd name="T36" fmla="*/ 638 w 638"/>
                    <a:gd name="T37" fmla="*/ 75 h 413"/>
                    <a:gd name="T38" fmla="*/ 638 w 638"/>
                    <a:gd name="T39" fmla="*/ 338 h 413"/>
                    <a:gd name="T40" fmla="*/ 562 w 638"/>
                    <a:gd name="T4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8" h="413">
                      <a:moveTo>
                        <a:pt x="562" y="413"/>
                      </a:moveTo>
                      <a:cubicBezTo>
                        <a:pt x="549" y="413"/>
                        <a:pt x="549" y="413"/>
                        <a:pt x="549" y="413"/>
                      </a:cubicBezTo>
                      <a:cubicBezTo>
                        <a:pt x="549" y="388"/>
                        <a:pt x="549" y="388"/>
                        <a:pt x="549" y="388"/>
                      </a:cubicBezTo>
                      <a:cubicBezTo>
                        <a:pt x="562" y="388"/>
                        <a:pt x="562" y="388"/>
                        <a:pt x="562" y="388"/>
                      </a:cubicBezTo>
                      <a:cubicBezTo>
                        <a:pt x="590" y="388"/>
                        <a:pt x="612" y="365"/>
                        <a:pt x="612" y="338"/>
                      </a:cubicBezTo>
                      <a:cubicBezTo>
                        <a:pt x="612" y="75"/>
                        <a:pt x="612" y="75"/>
                        <a:pt x="612" y="75"/>
                      </a:cubicBezTo>
                      <a:cubicBezTo>
                        <a:pt x="612" y="48"/>
                        <a:pt x="590" y="26"/>
                        <a:pt x="562" y="26"/>
                      </a:cubicBezTo>
                      <a:cubicBezTo>
                        <a:pt x="75" y="26"/>
                        <a:pt x="75" y="26"/>
                        <a:pt x="75" y="26"/>
                      </a:cubicBezTo>
                      <a:cubicBezTo>
                        <a:pt x="47" y="26"/>
                        <a:pt x="25" y="48"/>
                        <a:pt x="25" y="75"/>
                      </a:cubicBezTo>
                      <a:cubicBezTo>
                        <a:pt x="25" y="338"/>
                        <a:pt x="25" y="338"/>
                        <a:pt x="25" y="338"/>
                      </a:cubicBezTo>
                      <a:cubicBezTo>
                        <a:pt x="25" y="365"/>
                        <a:pt x="47" y="388"/>
                        <a:pt x="75" y="388"/>
                      </a:cubicBezTo>
                      <a:cubicBezTo>
                        <a:pt x="88" y="388"/>
                        <a:pt x="88" y="388"/>
                        <a:pt x="88" y="388"/>
                      </a:cubicBezTo>
                      <a:cubicBezTo>
                        <a:pt x="88" y="413"/>
                        <a:pt x="88" y="413"/>
                        <a:pt x="88" y="413"/>
                      </a:cubicBezTo>
                      <a:cubicBezTo>
                        <a:pt x="75" y="413"/>
                        <a:pt x="75" y="413"/>
                        <a:pt x="75" y="413"/>
                      </a:cubicBezTo>
                      <a:cubicBezTo>
                        <a:pt x="33" y="413"/>
                        <a:pt x="0" y="380"/>
                        <a:pt x="0" y="338"/>
                      </a:cubicBezTo>
                      <a:cubicBezTo>
                        <a:pt x="0" y="75"/>
                        <a:pt x="0" y="75"/>
                        <a:pt x="0" y="75"/>
                      </a:cubicBezTo>
                      <a:cubicBezTo>
                        <a:pt x="0" y="34"/>
                        <a:pt x="33" y="0"/>
                        <a:pt x="75" y="0"/>
                      </a:cubicBezTo>
                      <a:cubicBezTo>
                        <a:pt x="562" y="0"/>
                        <a:pt x="562" y="0"/>
                        <a:pt x="562" y="0"/>
                      </a:cubicBezTo>
                      <a:cubicBezTo>
                        <a:pt x="604" y="0"/>
                        <a:pt x="638" y="34"/>
                        <a:pt x="638" y="75"/>
                      </a:cubicBezTo>
                      <a:cubicBezTo>
                        <a:pt x="638" y="338"/>
                        <a:pt x="638" y="338"/>
                        <a:pt x="638" y="338"/>
                      </a:cubicBezTo>
                      <a:cubicBezTo>
                        <a:pt x="638" y="380"/>
                        <a:pt x="604" y="413"/>
                        <a:pt x="562" y="4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grpSp>
        </p:grpSp>
        <p:grpSp>
          <p:nvGrpSpPr>
            <p:cNvPr id="75" name="Group 74">
              <a:extLst>
                <a:ext uri="{FF2B5EF4-FFF2-40B4-BE49-F238E27FC236}">
                  <a16:creationId xmlns:a16="http://schemas.microsoft.com/office/drawing/2014/main" id="{8E172324-1C93-40D3-A257-0E94BE35E4AB}"/>
                </a:ext>
              </a:extLst>
            </p:cNvPr>
            <p:cNvGrpSpPr/>
            <p:nvPr/>
          </p:nvGrpSpPr>
          <p:grpSpPr>
            <a:xfrm>
              <a:off x="9838892" y="5760811"/>
              <a:ext cx="520932" cy="520932"/>
              <a:chOff x="9838892" y="5760811"/>
              <a:chExt cx="520932" cy="520932"/>
            </a:xfrm>
          </p:grpSpPr>
          <p:sp>
            <p:nvSpPr>
              <p:cNvPr id="81" name="Oval 80">
                <a:extLst>
                  <a:ext uri="{FF2B5EF4-FFF2-40B4-BE49-F238E27FC236}">
                    <a16:creationId xmlns:a16="http://schemas.microsoft.com/office/drawing/2014/main" id="{5269C1B7-2444-46BC-A209-BE6788E4F467}"/>
                  </a:ext>
                </a:extLst>
              </p:cNvPr>
              <p:cNvSpPr/>
              <p:nvPr/>
            </p:nvSpPr>
            <p:spPr bwMode="auto">
              <a:xfrm>
                <a:off x="9838892" y="5760811"/>
                <a:ext cx="520932"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1A1A1A"/>
                  </a:solidFill>
                  <a:latin typeface="Segoe UI"/>
                  <a:cs typeface="Segoe UI" pitchFamily="34" charset="0"/>
                </a:endParaRPr>
              </a:p>
            </p:txBody>
          </p:sp>
          <p:grpSp>
            <p:nvGrpSpPr>
              <p:cNvPr id="82" name="Group 12">
                <a:extLst>
                  <a:ext uri="{FF2B5EF4-FFF2-40B4-BE49-F238E27FC236}">
                    <a16:creationId xmlns:a16="http://schemas.microsoft.com/office/drawing/2014/main" id="{9234BBDE-174D-42B7-8263-3E9581668249}"/>
                  </a:ext>
                </a:extLst>
              </p:cNvPr>
              <p:cNvGrpSpPr>
                <a:grpSpLocks noChangeAspect="1"/>
              </p:cNvGrpSpPr>
              <p:nvPr/>
            </p:nvGrpSpPr>
            <p:grpSpPr bwMode="auto">
              <a:xfrm>
                <a:off x="9979394" y="5930142"/>
                <a:ext cx="239928" cy="182271"/>
                <a:chOff x="4543" y="2176"/>
                <a:chExt cx="258" cy="196"/>
              </a:xfrm>
              <a:solidFill>
                <a:srgbClr val="FFC000"/>
              </a:solidFill>
            </p:grpSpPr>
            <p:sp>
              <p:nvSpPr>
                <p:cNvPr id="83" name="Freeform 13">
                  <a:extLst>
                    <a:ext uri="{FF2B5EF4-FFF2-40B4-BE49-F238E27FC236}">
                      <a16:creationId xmlns:a16="http://schemas.microsoft.com/office/drawing/2014/main" id="{4E7493E9-C238-4951-B29A-9E37F9BA2266}"/>
                    </a:ext>
                  </a:extLst>
                </p:cNvPr>
                <p:cNvSpPr>
                  <a:spLocks/>
                </p:cNvSpPr>
                <p:nvPr/>
              </p:nvSpPr>
              <p:spPr bwMode="auto">
                <a:xfrm>
                  <a:off x="4543" y="2176"/>
                  <a:ext cx="258" cy="170"/>
                </a:xfrm>
                <a:custGeom>
                  <a:avLst/>
                  <a:gdLst>
                    <a:gd name="T0" fmla="*/ 635 w 720"/>
                    <a:gd name="T1" fmla="*/ 467 h 467"/>
                    <a:gd name="T2" fmla="*/ 620 w 720"/>
                    <a:gd name="T3" fmla="*/ 467 h 467"/>
                    <a:gd name="T4" fmla="*/ 620 w 720"/>
                    <a:gd name="T5" fmla="*/ 438 h 467"/>
                    <a:gd name="T6" fmla="*/ 635 w 720"/>
                    <a:gd name="T7" fmla="*/ 438 h 467"/>
                    <a:gd name="T8" fmla="*/ 691 w 720"/>
                    <a:gd name="T9" fmla="*/ 382 h 467"/>
                    <a:gd name="T10" fmla="*/ 691 w 720"/>
                    <a:gd name="T11" fmla="*/ 85 h 467"/>
                    <a:gd name="T12" fmla="*/ 635 w 720"/>
                    <a:gd name="T13" fmla="*/ 29 h 467"/>
                    <a:gd name="T14" fmla="*/ 85 w 720"/>
                    <a:gd name="T15" fmla="*/ 29 h 467"/>
                    <a:gd name="T16" fmla="*/ 29 w 720"/>
                    <a:gd name="T17" fmla="*/ 85 h 467"/>
                    <a:gd name="T18" fmla="*/ 29 w 720"/>
                    <a:gd name="T19" fmla="*/ 382 h 467"/>
                    <a:gd name="T20" fmla="*/ 85 w 720"/>
                    <a:gd name="T21" fmla="*/ 438 h 467"/>
                    <a:gd name="T22" fmla="*/ 99 w 720"/>
                    <a:gd name="T23" fmla="*/ 438 h 467"/>
                    <a:gd name="T24" fmla="*/ 99 w 720"/>
                    <a:gd name="T25" fmla="*/ 467 h 467"/>
                    <a:gd name="T26" fmla="*/ 85 w 720"/>
                    <a:gd name="T27" fmla="*/ 467 h 467"/>
                    <a:gd name="T28" fmla="*/ 0 w 720"/>
                    <a:gd name="T29" fmla="*/ 382 h 467"/>
                    <a:gd name="T30" fmla="*/ 0 w 720"/>
                    <a:gd name="T31" fmla="*/ 85 h 467"/>
                    <a:gd name="T32" fmla="*/ 85 w 720"/>
                    <a:gd name="T33" fmla="*/ 0 h 467"/>
                    <a:gd name="T34" fmla="*/ 635 w 720"/>
                    <a:gd name="T35" fmla="*/ 0 h 467"/>
                    <a:gd name="T36" fmla="*/ 720 w 720"/>
                    <a:gd name="T37" fmla="*/ 85 h 467"/>
                    <a:gd name="T38" fmla="*/ 720 w 720"/>
                    <a:gd name="T39" fmla="*/ 382 h 467"/>
                    <a:gd name="T40" fmla="*/ 635 w 720"/>
                    <a:gd name="T41"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0" h="467">
                      <a:moveTo>
                        <a:pt x="635" y="467"/>
                      </a:moveTo>
                      <a:cubicBezTo>
                        <a:pt x="620" y="467"/>
                        <a:pt x="620" y="467"/>
                        <a:pt x="620" y="467"/>
                      </a:cubicBezTo>
                      <a:cubicBezTo>
                        <a:pt x="620" y="438"/>
                        <a:pt x="620" y="438"/>
                        <a:pt x="620" y="438"/>
                      </a:cubicBezTo>
                      <a:cubicBezTo>
                        <a:pt x="635" y="438"/>
                        <a:pt x="635" y="438"/>
                        <a:pt x="635" y="438"/>
                      </a:cubicBezTo>
                      <a:cubicBezTo>
                        <a:pt x="666" y="438"/>
                        <a:pt x="691" y="413"/>
                        <a:pt x="691" y="382"/>
                      </a:cubicBezTo>
                      <a:cubicBezTo>
                        <a:pt x="691" y="85"/>
                        <a:pt x="691" y="85"/>
                        <a:pt x="691" y="85"/>
                      </a:cubicBezTo>
                      <a:cubicBezTo>
                        <a:pt x="691" y="54"/>
                        <a:pt x="666" y="29"/>
                        <a:pt x="635" y="29"/>
                      </a:cubicBezTo>
                      <a:cubicBezTo>
                        <a:pt x="85" y="29"/>
                        <a:pt x="85" y="29"/>
                        <a:pt x="85" y="29"/>
                      </a:cubicBezTo>
                      <a:cubicBezTo>
                        <a:pt x="54" y="29"/>
                        <a:pt x="29" y="54"/>
                        <a:pt x="29" y="85"/>
                      </a:cubicBezTo>
                      <a:cubicBezTo>
                        <a:pt x="29" y="382"/>
                        <a:pt x="29" y="382"/>
                        <a:pt x="29" y="382"/>
                      </a:cubicBezTo>
                      <a:cubicBezTo>
                        <a:pt x="29" y="413"/>
                        <a:pt x="54" y="438"/>
                        <a:pt x="85" y="438"/>
                      </a:cubicBezTo>
                      <a:cubicBezTo>
                        <a:pt x="99" y="438"/>
                        <a:pt x="99" y="438"/>
                        <a:pt x="99" y="438"/>
                      </a:cubicBezTo>
                      <a:cubicBezTo>
                        <a:pt x="99" y="467"/>
                        <a:pt x="99" y="467"/>
                        <a:pt x="99" y="467"/>
                      </a:cubicBezTo>
                      <a:cubicBezTo>
                        <a:pt x="85" y="467"/>
                        <a:pt x="85" y="467"/>
                        <a:pt x="85" y="467"/>
                      </a:cubicBezTo>
                      <a:cubicBezTo>
                        <a:pt x="38" y="467"/>
                        <a:pt x="0" y="429"/>
                        <a:pt x="0" y="382"/>
                      </a:cubicBezTo>
                      <a:cubicBezTo>
                        <a:pt x="0" y="85"/>
                        <a:pt x="0" y="85"/>
                        <a:pt x="0" y="85"/>
                      </a:cubicBezTo>
                      <a:cubicBezTo>
                        <a:pt x="0" y="38"/>
                        <a:pt x="38" y="0"/>
                        <a:pt x="85" y="0"/>
                      </a:cubicBezTo>
                      <a:cubicBezTo>
                        <a:pt x="635" y="0"/>
                        <a:pt x="635" y="0"/>
                        <a:pt x="635" y="0"/>
                      </a:cubicBezTo>
                      <a:cubicBezTo>
                        <a:pt x="682" y="0"/>
                        <a:pt x="720" y="38"/>
                        <a:pt x="720" y="85"/>
                      </a:cubicBezTo>
                      <a:cubicBezTo>
                        <a:pt x="720" y="382"/>
                        <a:pt x="720" y="382"/>
                        <a:pt x="720" y="382"/>
                      </a:cubicBezTo>
                      <a:cubicBezTo>
                        <a:pt x="720" y="429"/>
                        <a:pt x="682" y="467"/>
                        <a:pt x="635" y="4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84" name="Freeform 14">
                  <a:extLst>
                    <a:ext uri="{FF2B5EF4-FFF2-40B4-BE49-F238E27FC236}">
                      <a16:creationId xmlns:a16="http://schemas.microsoft.com/office/drawing/2014/main" id="{4A7D03DA-91D6-4C74-A091-194DDA5F0D91}"/>
                    </a:ext>
                  </a:extLst>
                </p:cNvPr>
                <p:cNvSpPr>
                  <a:spLocks/>
                </p:cNvSpPr>
                <p:nvPr/>
              </p:nvSpPr>
              <p:spPr bwMode="auto">
                <a:xfrm>
                  <a:off x="4591" y="2311"/>
                  <a:ext cx="28" cy="61"/>
                </a:xfrm>
                <a:custGeom>
                  <a:avLst/>
                  <a:gdLst>
                    <a:gd name="T0" fmla="*/ 40 w 79"/>
                    <a:gd name="T1" fmla="*/ 169 h 169"/>
                    <a:gd name="T2" fmla="*/ 0 w 79"/>
                    <a:gd name="T3" fmla="*/ 130 h 169"/>
                    <a:gd name="T4" fmla="*/ 0 w 79"/>
                    <a:gd name="T5" fmla="*/ 39 h 169"/>
                    <a:gd name="T6" fmla="*/ 40 w 79"/>
                    <a:gd name="T7" fmla="*/ 0 h 169"/>
                    <a:gd name="T8" fmla="*/ 40 w 79"/>
                    <a:gd name="T9" fmla="*/ 0 h 169"/>
                    <a:gd name="T10" fmla="*/ 79 w 79"/>
                    <a:gd name="T11" fmla="*/ 39 h 169"/>
                    <a:gd name="T12" fmla="*/ 79 w 79"/>
                    <a:gd name="T13" fmla="*/ 130 h 169"/>
                    <a:gd name="T14" fmla="*/ 40 w 79"/>
                    <a:gd name="T15" fmla="*/ 16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69">
                      <a:moveTo>
                        <a:pt x="40" y="169"/>
                      </a:moveTo>
                      <a:cubicBezTo>
                        <a:pt x="18" y="169"/>
                        <a:pt x="0" y="152"/>
                        <a:pt x="0" y="130"/>
                      </a:cubicBezTo>
                      <a:cubicBezTo>
                        <a:pt x="0" y="39"/>
                        <a:pt x="0" y="39"/>
                        <a:pt x="0" y="39"/>
                      </a:cubicBezTo>
                      <a:cubicBezTo>
                        <a:pt x="0" y="17"/>
                        <a:pt x="18" y="0"/>
                        <a:pt x="40" y="0"/>
                      </a:cubicBezTo>
                      <a:cubicBezTo>
                        <a:pt x="40" y="0"/>
                        <a:pt x="40" y="0"/>
                        <a:pt x="40" y="0"/>
                      </a:cubicBezTo>
                      <a:cubicBezTo>
                        <a:pt x="62" y="0"/>
                        <a:pt x="79" y="17"/>
                        <a:pt x="79" y="39"/>
                      </a:cubicBezTo>
                      <a:cubicBezTo>
                        <a:pt x="79" y="130"/>
                        <a:pt x="79" y="130"/>
                        <a:pt x="79" y="130"/>
                      </a:cubicBezTo>
                      <a:cubicBezTo>
                        <a:pt x="79" y="152"/>
                        <a:pt x="62" y="169"/>
                        <a:pt x="40"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85" name="Freeform 15">
                  <a:extLst>
                    <a:ext uri="{FF2B5EF4-FFF2-40B4-BE49-F238E27FC236}">
                      <a16:creationId xmlns:a16="http://schemas.microsoft.com/office/drawing/2014/main" id="{221589C9-CCC8-4F8F-8926-8D0D3C9667E5}"/>
                    </a:ext>
                  </a:extLst>
                </p:cNvPr>
                <p:cNvSpPr>
                  <a:spLocks/>
                </p:cNvSpPr>
                <p:nvPr/>
              </p:nvSpPr>
              <p:spPr bwMode="auto">
                <a:xfrm>
                  <a:off x="4635" y="2259"/>
                  <a:ext cx="29" cy="113"/>
                </a:xfrm>
                <a:custGeom>
                  <a:avLst/>
                  <a:gdLst>
                    <a:gd name="T0" fmla="*/ 40 w 79"/>
                    <a:gd name="T1" fmla="*/ 312 h 312"/>
                    <a:gd name="T2" fmla="*/ 0 w 79"/>
                    <a:gd name="T3" fmla="*/ 273 h 312"/>
                    <a:gd name="T4" fmla="*/ 0 w 79"/>
                    <a:gd name="T5" fmla="*/ 40 h 312"/>
                    <a:gd name="T6" fmla="*/ 40 w 79"/>
                    <a:gd name="T7" fmla="*/ 0 h 312"/>
                    <a:gd name="T8" fmla="*/ 79 w 79"/>
                    <a:gd name="T9" fmla="*/ 40 h 312"/>
                    <a:gd name="T10" fmla="*/ 79 w 79"/>
                    <a:gd name="T11" fmla="*/ 273 h 312"/>
                    <a:gd name="T12" fmla="*/ 40 w 79"/>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79" h="312">
                      <a:moveTo>
                        <a:pt x="40" y="312"/>
                      </a:moveTo>
                      <a:cubicBezTo>
                        <a:pt x="18" y="312"/>
                        <a:pt x="0" y="295"/>
                        <a:pt x="0" y="273"/>
                      </a:cubicBezTo>
                      <a:cubicBezTo>
                        <a:pt x="0" y="40"/>
                        <a:pt x="0" y="40"/>
                        <a:pt x="0" y="40"/>
                      </a:cubicBezTo>
                      <a:cubicBezTo>
                        <a:pt x="0" y="18"/>
                        <a:pt x="18" y="0"/>
                        <a:pt x="40" y="0"/>
                      </a:cubicBezTo>
                      <a:cubicBezTo>
                        <a:pt x="62" y="0"/>
                        <a:pt x="79" y="18"/>
                        <a:pt x="79" y="40"/>
                      </a:cubicBezTo>
                      <a:cubicBezTo>
                        <a:pt x="79" y="273"/>
                        <a:pt x="79" y="273"/>
                        <a:pt x="79" y="273"/>
                      </a:cubicBezTo>
                      <a:cubicBezTo>
                        <a:pt x="79" y="295"/>
                        <a:pt x="62" y="312"/>
                        <a:pt x="40" y="3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86" name="Freeform 16">
                  <a:extLst>
                    <a:ext uri="{FF2B5EF4-FFF2-40B4-BE49-F238E27FC236}">
                      <a16:creationId xmlns:a16="http://schemas.microsoft.com/office/drawing/2014/main" id="{459674D5-1D25-4981-BB67-71C9E581A3B8}"/>
                    </a:ext>
                  </a:extLst>
                </p:cNvPr>
                <p:cNvSpPr>
                  <a:spLocks/>
                </p:cNvSpPr>
                <p:nvPr/>
              </p:nvSpPr>
              <p:spPr bwMode="auto">
                <a:xfrm>
                  <a:off x="4724" y="2223"/>
                  <a:ext cx="29" cy="149"/>
                </a:xfrm>
                <a:custGeom>
                  <a:avLst/>
                  <a:gdLst>
                    <a:gd name="T0" fmla="*/ 40 w 79"/>
                    <a:gd name="T1" fmla="*/ 409 h 409"/>
                    <a:gd name="T2" fmla="*/ 0 w 79"/>
                    <a:gd name="T3" fmla="*/ 370 h 409"/>
                    <a:gd name="T4" fmla="*/ 0 w 79"/>
                    <a:gd name="T5" fmla="*/ 39 h 409"/>
                    <a:gd name="T6" fmla="*/ 40 w 79"/>
                    <a:gd name="T7" fmla="*/ 0 h 409"/>
                    <a:gd name="T8" fmla="*/ 79 w 79"/>
                    <a:gd name="T9" fmla="*/ 39 h 409"/>
                    <a:gd name="T10" fmla="*/ 79 w 79"/>
                    <a:gd name="T11" fmla="*/ 370 h 409"/>
                    <a:gd name="T12" fmla="*/ 40 w 79"/>
                    <a:gd name="T13" fmla="*/ 409 h 409"/>
                  </a:gdLst>
                  <a:ahLst/>
                  <a:cxnLst>
                    <a:cxn ang="0">
                      <a:pos x="T0" y="T1"/>
                    </a:cxn>
                    <a:cxn ang="0">
                      <a:pos x="T2" y="T3"/>
                    </a:cxn>
                    <a:cxn ang="0">
                      <a:pos x="T4" y="T5"/>
                    </a:cxn>
                    <a:cxn ang="0">
                      <a:pos x="T6" y="T7"/>
                    </a:cxn>
                    <a:cxn ang="0">
                      <a:pos x="T8" y="T9"/>
                    </a:cxn>
                    <a:cxn ang="0">
                      <a:pos x="T10" y="T11"/>
                    </a:cxn>
                    <a:cxn ang="0">
                      <a:pos x="T12" y="T13"/>
                    </a:cxn>
                  </a:cxnLst>
                  <a:rect l="0" t="0" r="r" b="b"/>
                  <a:pathLst>
                    <a:path w="79" h="409">
                      <a:moveTo>
                        <a:pt x="40" y="409"/>
                      </a:moveTo>
                      <a:cubicBezTo>
                        <a:pt x="18" y="409"/>
                        <a:pt x="0" y="392"/>
                        <a:pt x="0" y="370"/>
                      </a:cubicBezTo>
                      <a:cubicBezTo>
                        <a:pt x="0" y="39"/>
                        <a:pt x="0" y="39"/>
                        <a:pt x="0" y="39"/>
                      </a:cubicBezTo>
                      <a:cubicBezTo>
                        <a:pt x="0" y="18"/>
                        <a:pt x="18" y="0"/>
                        <a:pt x="40" y="0"/>
                      </a:cubicBezTo>
                      <a:cubicBezTo>
                        <a:pt x="61" y="0"/>
                        <a:pt x="79" y="18"/>
                        <a:pt x="79" y="39"/>
                      </a:cubicBezTo>
                      <a:cubicBezTo>
                        <a:pt x="79" y="370"/>
                        <a:pt x="79" y="370"/>
                        <a:pt x="79" y="370"/>
                      </a:cubicBezTo>
                      <a:cubicBezTo>
                        <a:pt x="79" y="392"/>
                        <a:pt x="61" y="409"/>
                        <a:pt x="40" y="4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87" name="Freeform 17">
                  <a:extLst>
                    <a:ext uri="{FF2B5EF4-FFF2-40B4-BE49-F238E27FC236}">
                      <a16:creationId xmlns:a16="http://schemas.microsoft.com/office/drawing/2014/main" id="{9FF23309-67BB-42CD-8D52-5CCB3F4E4541}"/>
                    </a:ext>
                  </a:extLst>
                </p:cNvPr>
                <p:cNvSpPr>
                  <a:spLocks/>
                </p:cNvSpPr>
                <p:nvPr/>
              </p:nvSpPr>
              <p:spPr bwMode="auto">
                <a:xfrm>
                  <a:off x="4680" y="2280"/>
                  <a:ext cx="28" cy="92"/>
                </a:xfrm>
                <a:custGeom>
                  <a:avLst/>
                  <a:gdLst>
                    <a:gd name="T0" fmla="*/ 40 w 79"/>
                    <a:gd name="T1" fmla="*/ 252 h 252"/>
                    <a:gd name="T2" fmla="*/ 0 w 79"/>
                    <a:gd name="T3" fmla="*/ 213 h 252"/>
                    <a:gd name="T4" fmla="*/ 0 w 79"/>
                    <a:gd name="T5" fmla="*/ 40 h 252"/>
                    <a:gd name="T6" fmla="*/ 40 w 79"/>
                    <a:gd name="T7" fmla="*/ 0 h 252"/>
                    <a:gd name="T8" fmla="*/ 79 w 79"/>
                    <a:gd name="T9" fmla="*/ 40 h 252"/>
                    <a:gd name="T10" fmla="*/ 79 w 79"/>
                    <a:gd name="T11" fmla="*/ 213 h 252"/>
                    <a:gd name="T12" fmla="*/ 40 w 79"/>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79" h="252">
                      <a:moveTo>
                        <a:pt x="40" y="252"/>
                      </a:moveTo>
                      <a:cubicBezTo>
                        <a:pt x="18" y="252"/>
                        <a:pt x="0" y="235"/>
                        <a:pt x="0" y="213"/>
                      </a:cubicBezTo>
                      <a:cubicBezTo>
                        <a:pt x="0" y="40"/>
                        <a:pt x="0" y="40"/>
                        <a:pt x="0" y="40"/>
                      </a:cubicBezTo>
                      <a:cubicBezTo>
                        <a:pt x="0" y="18"/>
                        <a:pt x="18" y="0"/>
                        <a:pt x="40" y="0"/>
                      </a:cubicBezTo>
                      <a:cubicBezTo>
                        <a:pt x="61" y="0"/>
                        <a:pt x="79" y="18"/>
                        <a:pt x="79" y="40"/>
                      </a:cubicBezTo>
                      <a:cubicBezTo>
                        <a:pt x="79" y="213"/>
                        <a:pt x="79" y="213"/>
                        <a:pt x="79" y="213"/>
                      </a:cubicBezTo>
                      <a:cubicBezTo>
                        <a:pt x="79" y="235"/>
                        <a:pt x="62" y="252"/>
                        <a:pt x="40" y="2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grpSp>
        </p:grpSp>
        <p:grpSp>
          <p:nvGrpSpPr>
            <p:cNvPr id="76" name="Group 75">
              <a:extLst>
                <a:ext uri="{FF2B5EF4-FFF2-40B4-BE49-F238E27FC236}">
                  <a16:creationId xmlns:a16="http://schemas.microsoft.com/office/drawing/2014/main" id="{BFE37E2D-1E12-4783-BCA1-C76D6408C8AA}"/>
                </a:ext>
              </a:extLst>
            </p:cNvPr>
            <p:cNvGrpSpPr/>
            <p:nvPr/>
          </p:nvGrpSpPr>
          <p:grpSpPr>
            <a:xfrm>
              <a:off x="11097977" y="5748734"/>
              <a:ext cx="520931" cy="520932"/>
              <a:chOff x="11097977" y="5748734"/>
              <a:chExt cx="520931" cy="520932"/>
            </a:xfrm>
          </p:grpSpPr>
          <p:sp>
            <p:nvSpPr>
              <p:cNvPr id="77" name="Oval 76">
                <a:extLst>
                  <a:ext uri="{FF2B5EF4-FFF2-40B4-BE49-F238E27FC236}">
                    <a16:creationId xmlns:a16="http://schemas.microsoft.com/office/drawing/2014/main" id="{0D1B9192-4296-460E-8592-BF99D391BD7C}"/>
                  </a:ext>
                </a:extLst>
              </p:cNvPr>
              <p:cNvSpPr/>
              <p:nvPr/>
            </p:nvSpPr>
            <p:spPr bwMode="auto">
              <a:xfrm>
                <a:off x="11097977" y="5748734"/>
                <a:ext cx="520931"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1A1A1A"/>
                  </a:solidFill>
                  <a:latin typeface="Segoe UI"/>
                  <a:cs typeface="Segoe UI" pitchFamily="34" charset="0"/>
                </a:endParaRPr>
              </a:p>
            </p:txBody>
          </p:sp>
          <p:grpSp>
            <p:nvGrpSpPr>
              <p:cNvPr id="78" name="Group 77">
                <a:extLst>
                  <a:ext uri="{FF2B5EF4-FFF2-40B4-BE49-F238E27FC236}">
                    <a16:creationId xmlns:a16="http://schemas.microsoft.com/office/drawing/2014/main" id="{87EF2231-583D-4991-BDE1-A64B494B294C}"/>
                  </a:ext>
                </a:extLst>
              </p:cNvPr>
              <p:cNvGrpSpPr/>
              <p:nvPr/>
            </p:nvGrpSpPr>
            <p:grpSpPr>
              <a:xfrm>
                <a:off x="11228423" y="5910420"/>
                <a:ext cx="260039" cy="197562"/>
                <a:chOff x="-1146792" y="678443"/>
                <a:chExt cx="1017587" cy="773113"/>
              </a:xfrm>
              <a:solidFill>
                <a:srgbClr val="287EFF"/>
              </a:solidFill>
            </p:grpSpPr>
            <p:sp>
              <p:nvSpPr>
                <p:cNvPr id="79" name="Freeform 5">
                  <a:extLst>
                    <a:ext uri="{FF2B5EF4-FFF2-40B4-BE49-F238E27FC236}">
                      <a16:creationId xmlns:a16="http://schemas.microsoft.com/office/drawing/2014/main" id="{F26734F6-C0E8-4C41-B6F2-8BD5EBFCC8D4}"/>
                    </a:ext>
                  </a:extLst>
                </p:cNvPr>
                <p:cNvSpPr>
                  <a:spLocks/>
                </p:cNvSpPr>
                <p:nvPr/>
              </p:nvSpPr>
              <p:spPr bwMode="auto">
                <a:xfrm>
                  <a:off x="-1146792" y="678443"/>
                  <a:ext cx="1017587" cy="669925"/>
                </a:xfrm>
                <a:custGeom>
                  <a:avLst/>
                  <a:gdLst>
                    <a:gd name="T0" fmla="*/ 30 w 737"/>
                    <a:gd name="T1" fmla="*/ 326 h 478"/>
                    <a:gd name="T2" fmla="*/ 30 w 737"/>
                    <a:gd name="T3" fmla="*/ 87 h 478"/>
                    <a:gd name="T4" fmla="*/ 87 w 737"/>
                    <a:gd name="T5" fmla="*/ 30 h 478"/>
                    <a:gd name="T6" fmla="*/ 650 w 737"/>
                    <a:gd name="T7" fmla="*/ 30 h 478"/>
                    <a:gd name="T8" fmla="*/ 707 w 737"/>
                    <a:gd name="T9" fmla="*/ 87 h 478"/>
                    <a:gd name="T10" fmla="*/ 707 w 737"/>
                    <a:gd name="T11" fmla="*/ 391 h 478"/>
                    <a:gd name="T12" fmla="*/ 650 w 737"/>
                    <a:gd name="T13" fmla="*/ 448 h 478"/>
                    <a:gd name="T14" fmla="*/ 390 w 737"/>
                    <a:gd name="T15" fmla="*/ 448 h 478"/>
                    <a:gd name="T16" fmla="*/ 390 w 737"/>
                    <a:gd name="T17" fmla="*/ 478 h 478"/>
                    <a:gd name="T18" fmla="*/ 650 w 737"/>
                    <a:gd name="T19" fmla="*/ 478 h 478"/>
                    <a:gd name="T20" fmla="*/ 737 w 737"/>
                    <a:gd name="T21" fmla="*/ 391 h 478"/>
                    <a:gd name="T22" fmla="*/ 737 w 737"/>
                    <a:gd name="T23" fmla="*/ 87 h 478"/>
                    <a:gd name="T24" fmla="*/ 650 w 737"/>
                    <a:gd name="T25" fmla="*/ 0 h 478"/>
                    <a:gd name="T26" fmla="*/ 87 w 737"/>
                    <a:gd name="T27" fmla="*/ 0 h 478"/>
                    <a:gd name="T28" fmla="*/ 0 w 737"/>
                    <a:gd name="T29" fmla="*/ 87 h 478"/>
                    <a:gd name="T30" fmla="*/ 0 w 737"/>
                    <a:gd name="T31" fmla="*/ 326 h 478"/>
                    <a:gd name="T32" fmla="*/ 30 w 737"/>
                    <a:gd name="T33" fmla="*/ 32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7" h="478">
                      <a:moveTo>
                        <a:pt x="30" y="326"/>
                      </a:moveTo>
                      <a:cubicBezTo>
                        <a:pt x="30" y="87"/>
                        <a:pt x="30" y="87"/>
                        <a:pt x="30" y="87"/>
                      </a:cubicBezTo>
                      <a:cubicBezTo>
                        <a:pt x="30" y="56"/>
                        <a:pt x="55" y="30"/>
                        <a:pt x="87" y="30"/>
                      </a:cubicBezTo>
                      <a:cubicBezTo>
                        <a:pt x="650" y="30"/>
                        <a:pt x="650" y="30"/>
                        <a:pt x="650" y="30"/>
                      </a:cubicBezTo>
                      <a:cubicBezTo>
                        <a:pt x="682" y="30"/>
                        <a:pt x="707" y="56"/>
                        <a:pt x="707" y="87"/>
                      </a:cubicBezTo>
                      <a:cubicBezTo>
                        <a:pt x="707" y="391"/>
                        <a:pt x="707" y="391"/>
                        <a:pt x="707" y="391"/>
                      </a:cubicBezTo>
                      <a:cubicBezTo>
                        <a:pt x="707" y="423"/>
                        <a:pt x="682" y="448"/>
                        <a:pt x="650" y="448"/>
                      </a:cubicBezTo>
                      <a:cubicBezTo>
                        <a:pt x="390" y="448"/>
                        <a:pt x="390" y="448"/>
                        <a:pt x="390" y="448"/>
                      </a:cubicBezTo>
                      <a:cubicBezTo>
                        <a:pt x="390" y="478"/>
                        <a:pt x="390" y="478"/>
                        <a:pt x="390" y="478"/>
                      </a:cubicBezTo>
                      <a:cubicBezTo>
                        <a:pt x="650" y="478"/>
                        <a:pt x="650" y="478"/>
                        <a:pt x="650" y="478"/>
                      </a:cubicBezTo>
                      <a:cubicBezTo>
                        <a:pt x="698" y="478"/>
                        <a:pt x="737" y="439"/>
                        <a:pt x="737" y="391"/>
                      </a:cubicBezTo>
                      <a:cubicBezTo>
                        <a:pt x="737" y="87"/>
                        <a:pt x="737" y="87"/>
                        <a:pt x="737" y="87"/>
                      </a:cubicBezTo>
                      <a:cubicBezTo>
                        <a:pt x="737" y="39"/>
                        <a:pt x="698" y="0"/>
                        <a:pt x="650" y="0"/>
                      </a:cubicBezTo>
                      <a:cubicBezTo>
                        <a:pt x="87" y="0"/>
                        <a:pt x="87" y="0"/>
                        <a:pt x="87" y="0"/>
                      </a:cubicBezTo>
                      <a:cubicBezTo>
                        <a:pt x="39" y="0"/>
                        <a:pt x="0" y="39"/>
                        <a:pt x="0" y="87"/>
                      </a:cubicBezTo>
                      <a:cubicBezTo>
                        <a:pt x="0" y="326"/>
                        <a:pt x="0" y="326"/>
                        <a:pt x="0" y="326"/>
                      </a:cubicBezTo>
                      <a:lnTo>
                        <a:pt x="30"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5870">
                    <a:defRPr/>
                  </a:pPr>
                  <a:endParaRPr lang="en-US" sz="1958">
                    <a:solidFill>
                      <a:srgbClr val="1A1A1A"/>
                    </a:solidFill>
                    <a:latin typeface="Segoe UI"/>
                  </a:endParaRPr>
                </a:p>
              </p:txBody>
            </p:sp>
            <p:sp>
              <p:nvSpPr>
                <p:cNvPr id="80" name="Freeform 6">
                  <a:extLst>
                    <a:ext uri="{FF2B5EF4-FFF2-40B4-BE49-F238E27FC236}">
                      <a16:creationId xmlns:a16="http://schemas.microsoft.com/office/drawing/2014/main" id="{3C481616-55E2-492C-8C17-D423E509643E}"/>
                    </a:ext>
                  </a:extLst>
                </p:cNvPr>
                <p:cNvSpPr>
                  <a:spLocks noEditPoints="1"/>
                </p:cNvSpPr>
                <p:nvPr/>
              </p:nvSpPr>
              <p:spPr bwMode="auto">
                <a:xfrm>
                  <a:off x="-1146792" y="845131"/>
                  <a:ext cx="777875" cy="606425"/>
                </a:xfrm>
                <a:custGeom>
                  <a:avLst/>
                  <a:gdLst>
                    <a:gd name="T0" fmla="*/ 391 w 564"/>
                    <a:gd name="T1" fmla="*/ 147 h 433"/>
                    <a:gd name="T2" fmla="*/ 417 w 564"/>
                    <a:gd name="T3" fmla="*/ 173 h 433"/>
                    <a:gd name="T4" fmla="*/ 538 w 564"/>
                    <a:gd name="T5" fmla="*/ 173 h 433"/>
                    <a:gd name="T6" fmla="*/ 564 w 564"/>
                    <a:gd name="T7" fmla="*/ 147 h 433"/>
                    <a:gd name="T8" fmla="*/ 564 w 564"/>
                    <a:gd name="T9" fmla="*/ 26 h 433"/>
                    <a:gd name="T10" fmla="*/ 538 w 564"/>
                    <a:gd name="T11" fmla="*/ 0 h 433"/>
                    <a:gd name="T12" fmla="*/ 417 w 564"/>
                    <a:gd name="T13" fmla="*/ 0 h 433"/>
                    <a:gd name="T14" fmla="*/ 391 w 564"/>
                    <a:gd name="T15" fmla="*/ 26 h 433"/>
                    <a:gd name="T16" fmla="*/ 391 w 564"/>
                    <a:gd name="T17" fmla="*/ 65 h 433"/>
                    <a:gd name="T18" fmla="*/ 342 w 564"/>
                    <a:gd name="T19" fmla="*/ 65 h 433"/>
                    <a:gd name="T20" fmla="*/ 297 w 564"/>
                    <a:gd name="T21" fmla="*/ 97 h 433"/>
                    <a:gd name="T22" fmla="*/ 223 w 564"/>
                    <a:gd name="T23" fmla="*/ 322 h 433"/>
                    <a:gd name="T24" fmla="*/ 219 w 564"/>
                    <a:gd name="T25" fmla="*/ 325 h 433"/>
                    <a:gd name="T26" fmla="*/ 173 w 564"/>
                    <a:gd name="T27" fmla="*/ 325 h 433"/>
                    <a:gd name="T28" fmla="*/ 173 w 564"/>
                    <a:gd name="T29" fmla="*/ 286 h 433"/>
                    <a:gd name="T30" fmla="*/ 147 w 564"/>
                    <a:gd name="T31" fmla="*/ 260 h 433"/>
                    <a:gd name="T32" fmla="*/ 26 w 564"/>
                    <a:gd name="T33" fmla="*/ 260 h 433"/>
                    <a:gd name="T34" fmla="*/ 0 w 564"/>
                    <a:gd name="T35" fmla="*/ 286 h 433"/>
                    <a:gd name="T36" fmla="*/ 0 w 564"/>
                    <a:gd name="T37" fmla="*/ 407 h 433"/>
                    <a:gd name="T38" fmla="*/ 26 w 564"/>
                    <a:gd name="T39" fmla="*/ 433 h 433"/>
                    <a:gd name="T40" fmla="*/ 147 w 564"/>
                    <a:gd name="T41" fmla="*/ 433 h 433"/>
                    <a:gd name="T42" fmla="*/ 173 w 564"/>
                    <a:gd name="T43" fmla="*/ 407 h 433"/>
                    <a:gd name="T44" fmla="*/ 173 w 564"/>
                    <a:gd name="T45" fmla="*/ 368 h 433"/>
                    <a:gd name="T46" fmla="*/ 219 w 564"/>
                    <a:gd name="T47" fmla="*/ 368 h 433"/>
                    <a:gd name="T48" fmla="*/ 264 w 564"/>
                    <a:gd name="T49" fmla="*/ 336 h 433"/>
                    <a:gd name="T50" fmla="*/ 338 w 564"/>
                    <a:gd name="T51" fmla="*/ 111 h 433"/>
                    <a:gd name="T52" fmla="*/ 342 w 564"/>
                    <a:gd name="T53" fmla="*/ 108 h 433"/>
                    <a:gd name="T54" fmla="*/ 391 w 564"/>
                    <a:gd name="T55" fmla="*/ 108 h 433"/>
                    <a:gd name="T56" fmla="*/ 391 w 564"/>
                    <a:gd name="T57" fmla="*/ 147 h 433"/>
                    <a:gd name="T58" fmla="*/ 129 w 564"/>
                    <a:gd name="T59" fmla="*/ 390 h 433"/>
                    <a:gd name="T60" fmla="*/ 43 w 564"/>
                    <a:gd name="T61" fmla="*/ 390 h 433"/>
                    <a:gd name="T62" fmla="*/ 43 w 564"/>
                    <a:gd name="T63" fmla="*/ 303 h 433"/>
                    <a:gd name="T64" fmla="*/ 129 w 564"/>
                    <a:gd name="T65" fmla="*/ 303 h 433"/>
                    <a:gd name="T66" fmla="*/ 129 w 564"/>
                    <a:gd name="T67" fmla="*/ 39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4" h="433">
                      <a:moveTo>
                        <a:pt x="391" y="147"/>
                      </a:moveTo>
                      <a:cubicBezTo>
                        <a:pt x="391" y="162"/>
                        <a:pt x="403" y="173"/>
                        <a:pt x="417" y="173"/>
                      </a:cubicBezTo>
                      <a:cubicBezTo>
                        <a:pt x="538" y="173"/>
                        <a:pt x="538" y="173"/>
                        <a:pt x="538" y="173"/>
                      </a:cubicBezTo>
                      <a:cubicBezTo>
                        <a:pt x="552" y="173"/>
                        <a:pt x="564" y="162"/>
                        <a:pt x="564" y="147"/>
                      </a:cubicBezTo>
                      <a:cubicBezTo>
                        <a:pt x="564" y="26"/>
                        <a:pt x="564" y="26"/>
                        <a:pt x="564" y="26"/>
                      </a:cubicBezTo>
                      <a:cubicBezTo>
                        <a:pt x="564" y="11"/>
                        <a:pt x="552" y="0"/>
                        <a:pt x="538" y="0"/>
                      </a:cubicBezTo>
                      <a:cubicBezTo>
                        <a:pt x="417" y="0"/>
                        <a:pt x="417" y="0"/>
                        <a:pt x="417" y="0"/>
                      </a:cubicBezTo>
                      <a:cubicBezTo>
                        <a:pt x="403" y="0"/>
                        <a:pt x="391" y="11"/>
                        <a:pt x="391" y="26"/>
                      </a:cubicBezTo>
                      <a:cubicBezTo>
                        <a:pt x="391" y="65"/>
                        <a:pt x="391" y="65"/>
                        <a:pt x="391" y="65"/>
                      </a:cubicBezTo>
                      <a:cubicBezTo>
                        <a:pt x="342" y="65"/>
                        <a:pt x="342" y="65"/>
                        <a:pt x="342" y="65"/>
                      </a:cubicBezTo>
                      <a:cubicBezTo>
                        <a:pt x="322" y="65"/>
                        <a:pt x="304" y="78"/>
                        <a:pt x="297" y="97"/>
                      </a:cubicBezTo>
                      <a:cubicBezTo>
                        <a:pt x="223" y="322"/>
                        <a:pt x="223" y="322"/>
                        <a:pt x="223" y="322"/>
                      </a:cubicBezTo>
                      <a:cubicBezTo>
                        <a:pt x="222" y="324"/>
                        <a:pt x="221" y="325"/>
                        <a:pt x="219" y="325"/>
                      </a:cubicBezTo>
                      <a:cubicBezTo>
                        <a:pt x="173" y="325"/>
                        <a:pt x="173" y="325"/>
                        <a:pt x="173" y="325"/>
                      </a:cubicBezTo>
                      <a:cubicBezTo>
                        <a:pt x="173" y="286"/>
                        <a:pt x="173" y="286"/>
                        <a:pt x="173" y="286"/>
                      </a:cubicBezTo>
                      <a:cubicBezTo>
                        <a:pt x="173" y="272"/>
                        <a:pt x="161" y="260"/>
                        <a:pt x="147" y="260"/>
                      </a:cubicBezTo>
                      <a:cubicBezTo>
                        <a:pt x="26" y="260"/>
                        <a:pt x="26" y="260"/>
                        <a:pt x="26" y="260"/>
                      </a:cubicBezTo>
                      <a:cubicBezTo>
                        <a:pt x="11" y="260"/>
                        <a:pt x="0" y="272"/>
                        <a:pt x="0" y="286"/>
                      </a:cubicBezTo>
                      <a:cubicBezTo>
                        <a:pt x="0" y="407"/>
                        <a:pt x="0" y="407"/>
                        <a:pt x="0" y="407"/>
                      </a:cubicBezTo>
                      <a:cubicBezTo>
                        <a:pt x="0" y="422"/>
                        <a:pt x="11" y="433"/>
                        <a:pt x="26" y="433"/>
                      </a:cubicBezTo>
                      <a:cubicBezTo>
                        <a:pt x="147" y="433"/>
                        <a:pt x="147" y="433"/>
                        <a:pt x="147" y="433"/>
                      </a:cubicBezTo>
                      <a:cubicBezTo>
                        <a:pt x="161" y="433"/>
                        <a:pt x="173" y="422"/>
                        <a:pt x="173" y="407"/>
                      </a:cubicBezTo>
                      <a:cubicBezTo>
                        <a:pt x="173" y="368"/>
                        <a:pt x="173" y="368"/>
                        <a:pt x="173" y="368"/>
                      </a:cubicBezTo>
                      <a:cubicBezTo>
                        <a:pt x="219" y="368"/>
                        <a:pt x="219" y="368"/>
                        <a:pt x="219" y="368"/>
                      </a:cubicBezTo>
                      <a:cubicBezTo>
                        <a:pt x="239" y="368"/>
                        <a:pt x="257" y="355"/>
                        <a:pt x="264" y="336"/>
                      </a:cubicBezTo>
                      <a:cubicBezTo>
                        <a:pt x="338" y="111"/>
                        <a:pt x="338" y="111"/>
                        <a:pt x="338" y="111"/>
                      </a:cubicBezTo>
                      <a:cubicBezTo>
                        <a:pt x="339" y="109"/>
                        <a:pt x="340" y="108"/>
                        <a:pt x="342" y="108"/>
                      </a:cubicBezTo>
                      <a:cubicBezTo>
                        <a:pt x="391" y="108"/>
                        <a:pt x="391" y="108"/>
                        <a:pt x="391" y="108"/>
                      </a:cubicBezTo>
                      <a:lnTo>
                        <a:pt x="391" y="147"/>
                      </a:lnTo>
                      <a:close/>
                      <a:moveTo>
                        <a:pt x="129" y="390"/>
                      </a:moveTo>
                      <a:cubicBezTo>
                        <a:pt x="43" y="390"/>
                        <a:pt x="43" y="390"/>
                        <a:pt x="43" y="390"/>
                      </a:cubicBezTo>
                      <a:cubicBezTo>
                        <a:pt x="43" y="303"/>
                        <a:pt x="43" y="303"/>
                        <a:pt x="43" y="303"/>
                      </a:cubicBezTo>
                      <a:cubicBezTo>
                        <a:pt x="129" y="303"/>
                        <a:pt x="129" y="303"/>
                        <a:pt x="129" y="303"/>
                      </a:cubicBezTo>
                      <a:lnTo>
                        <a:pt x="129"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5870">
                    <a:defRPr/>
                  </a:pPr>
                  <a:endParaRPr lang="en-US" sz="1958">
                    <a:solidFill>
                      <a:srgbClr val="1A1A1A"/>
                    </a:solidFill>
                    <a:latin typeface="Segoe UI"/>
                  </a:endParaRPr>
                </a:p>
              </p:txBody>
            </p:sp>
          </p:grpSp>
        </p:grpSp>
      </p:grpSp>
    </p:spTree>
    <p:extLst>
      <p:ext uri="{BB962C8B-B14F-4D97-AF65-F5344CB8AC3E}">
        <p14:creationId xmlns:p14="http://schemas.microsoft.com/office/powerpoint/2010/main" val="211278407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3049EF-C874-4F74-AA37-C6F73FBC5154}"/>
              </a:ext>
            </a:extLst>
          </p:cNvPr>
          <p:cNvSpPr/>
          <p:nvPr/>
        </p:nvSpPr>
        <p:spPr bwMode="auto">
          <a:xfrm flipH="1">
            <a:off x="4483099" y="3499049"/>
            <a:ext cx="7953374" cy="52093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800" dirty="0">
                <a:solidFill>
                  <a:srgbClr val="FFFFFF"/>
                </a:solidFill>
                <a:latin typeface="Segoe UI Semibold" panose="020B0702040204020203" pitchFamily="34" charset="0"/>
                <a:ea typeface="Segoe UI" pitchFamily="34" charset="0"/>
                <a:cs typeface="Segoe UI Semibold" panose="020B0702040204020203" pitchFamily="34" charset="0"/>
              </a:rPr>
              <a:t>Virgin Atlantic provides hassle-free, personal travel experience</a:t>
            </a:r>
            <a:endParaRPr lang="en-GB" sz="1800" dirty="0" err="1">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30" name="TextBox 29">
            <a:extLst>
              <a:ext uri="{FF2B5EF4-FFF2-40B4-BE49-F238E27FC236}">
                <a16:creationId xmlns:a16="http://schemas.microsoft.com/office/drawing/2014/main" id="{7A6D426D-A5B7-4A70-A7AA-96886B59D8F9}"/>
              </a:ext>
            </a:extLst>
          </p:cNvPr>
          <p:cNvSpPr txBox="1"/>
          <p:nvPr/>
        </p:nvSpPr>
        <p:spPr>
          <a:xfrm>
            <a:off x="5954003" y="372760"/>
            <a:ext cx="6211976" cy="2394518"/>
          </a:xfrm>
          <a:prstGeom prst="rect">
            <a:avLst/>
          </a:prstGeom>
          <a:solidFill>
            <a:schemeClr val="bg1">
              <a:alpha val="90000"/>
            </a:schemeClr>
          </a:solidFill>
        </p:spPr>
        <p:txBody>
          <a:bodyPr wrap="square" lIns="91427" tIns="186415" rIns="279662" bIns="186415" rtlCol="0" anchor="ctr">
            <a:noAutofit/>
          </a:bodyPr>
          <a:lstStyle/>
          <a:p>
            <a:pPr marL="71199" indent="-71199" defTabSz="931881">
              <a:spcAft>
                <a:spcPts val="1199"/>
              </a:spcAft>
              <a:defRPr/>
            </a:pPr>
            <a:endParaRPr lang="en-US" sz="1599" kern="0">
              <a:solidFill>
                <a:srgbClr val="008272"/>
              </a:solidFill>
              <a:latin typeface="Segoe UI"/>
              <a:cs typeface="Segoe UI Semibold" panose="020B0702040204020203" pitchFamily="34" charset="0"/>
            </a:endParaRPr>
          </a:p>
        </p:txBody>
      </p:sp>
      <p:pic>
        <p:nvPicPr>
          <p:cNvPr id="7" name="Picture 6">
            <a:extLst>
              <a:ext uri="{FF2B5EF4-FFF2-40B4-BE49-F238E27FC236}">
                <a16:creationId xmlns:a16="http://schemas.microsoft.com/office/drawing/2014/main" id="{73C5E4AF-6E54-4161-B564-5E1D27962BD9}"/>
              </a:ext>
            </a:extLst>
          </p:cNvPr>
          <p:cNvPicPr>
            <a:picLocks noChangeAspect="1"/>
          </p:cNvPicPr>
          <p:nvPr/>
        </p:nvPicPr>
        <p:blipFill rotWithShape="1">
          <a:blip r:embed="rId3">
            <a:extLst>
              <a:ext uri="{28A0092B-C50C-407E-A947-70E740481C1C}">
                <a14:useLocalDpi xmlns:a14="http://schemas.microsoft.com/office/drawing/2010/main" val="0"/>
              </a:ext>
            </a:extLst>
          </a:blip>
          <a:srcRect t="24605" b="24422"/>
          <a:stretch/>
        </p:blipFill>
        <p:spPr>
          <a:xfrm>
            <a:off x="-1" y="0"/>
            <a:ext cx="12461881" cy="3078163"/>
          </a:xfrm>
          <a:prstGeom prst="rect">
            <a:avLst/>
          </a:prstGeom>
        </p:spPr>
      </p:pic>
      <p:pic>
        <p:nvPicPr>
          <p:cNvPr id="12" name="Picture 11">
            <a:extLst>
              <a:ext uri="{FF2B5EF4-FFF2-40B4-BE49-F238E27FC236}">
                <a16:creationId xmlns:a16="http://schemas.microsoft.com/office/drawing/2014/main" id="{F3A6F120-91EF-4A97-A2B5-08B0BAAB2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456" y="5564520"/>
            <a:ext cx="3473544" cy="814112"/>
          </a:xfrm>
          <a:prstGeom prst="rect">
            <a:avLst/>
          </a:prstGeom>
        </p:spPr>
      </p:pic>
      <p:sp>
        <p:nvSpPr>
          <p:cNvPr id="55" name="Arrow: Bent 54">
            <a:extLst>
              <a:ext uri="{FF2B5EF4-FFF2-40B4-BE49-F238E27FC236}">
                <a16:creationId xmlns:a16="http://schemas.microsoft.com/office/drawing/2014/main" id="{C4ED0BE8-A1A5-4560-BBFB-0C9C9BDF1554}"/>
              </a:ext>
            </a:extLst>
          </p:cNvPr>
          <p:cNvSpPr/>
          <p:nvPr/>
        </p:nvSpPr>
        <p:spPr bwMode="auto">
          <a:xfrm flipH="1">
            <a:off x="1" y="3219449"/>
            <a:ext cx="4483099" cy="3775076"/>
          </a:xfrm>
          <a:prstGeom prst="bentArrow">
            <a:avLst>
              <a:gd name="adj1" fmla="val 25000"/>
              <a:gd name="adj2" fmla="val 0"/>
              <a:gd name="adj3" fmla="val 25000"/>
              <a:gd name="adj4" fmla="val 2767"/>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a:t>
            </a:r>
            <a:endParaRPr lang="en-GB" sz="2000" dirty="0" err="1">
              <a:solidFill>
                <a:srgbClr val="FFFFFF"/>
              </a:solidFill>
              <a:ea typeface="Segoe UI" pitchFamily="34" charset="0"/>
              <a:cs typeface="Segoe UI" pitchFamily="34" charset="0"/>
            </a:endParaRPr>
          </a:p>
        </p:txBody>
      </p:sp>
      <p:sp>
        <p:nvSpPr>
          <p:cNvPr id="56" name="Text Placeholder 17">
            <a:extLst>
              <a:ext uri="{FF2B5EF4-FFF2-40B4-BE49-F238E27FC236}">
                <a16:creationId xmlns:a16="http://schemas.microsoft.com/office/drawing/2014/main" id="{7735FC4D-9370-4C28-847B-9C43BC22F3D7}"/>
              </a:ext>
            </a:extLst>
          </p:cNvPr>
          <p:cNvSpPr txBox="1">
            <a:spLocks/>
          </p:cNvSpPr>
          <p:nvPr/>
        </p:nvSpPr>
        <p:spPr>
          <a:xfrm>
            <a:off x="594032" y="3413017"/>
            <a:ext cx="3471556" cy="2031325"/>
          </a:xfrm>
          <a:prstGeom prst="rect">
            <a:avLst/>
          </a:prstGeom>
        </p:spPr>
        <p:txBody>
          <a:bodyPr wrap="square" lIns="0" tIns="0" rIns="0" bIns="0">
            <a:spAutoFit/>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spcBef>
                <a:spcPts val="1200"/>
              </a:spcBef>
              <a:buNone/>
            </a:pPr>
            <a:r>
              <a:rPr lang="en-US" sz="1400" i="1" dirty="0">
                <a:latin typeface="Segoe UI Semibold" panose="020B0702040204020203" pitchFamily="34" charset="0"/>
                <a:cs typeface="Segoe UI Semibold" panose="020B0702040204020203" pitchFamily="34" charset="0"/>
              </a:rPr>
              <a:t>“We want to be an airline that people love to fly with. From their experience selecting and booking the flight through to their destination, we want them to already be thinking about their next trip with </a:t>
            </a:r>
            <a:br>
              <a:rPr lang="en-US" sz="1400" i="1" dirty="0">
                <a:latin typeface="Segoe UI Semibold" panose="020B0702040204020203" pitchFamily="34" charset="0"/>
                <a:cs typeface="Segoe UI Semibold" panose="020B0702040204020203" pitchFamily="34" charset="0"/>
              </a:rPr>
            </a:br>
            <a:r>
              <a:rPr lang="en-US" sz="1400" i="1" dirty="0">
                <a:latin typeface="Segoe UI Semibold" panose="020B0702040204020203" pitchFamily="34" charset="0"/>
                <a:cs typeface="Segoe UI Semibold" panose="020B0702040204020203" pitchFamily="34" charset="0"/>
              </a:rPr>
              <a:t>Virgin Atlantic.”</a:t>
            </a:r>
          </a:p>
          <a:p>
            <a:pPr marL="231775" lvl="1" indent="-231775">
              <a:spcBef>
                <a:spcPts val="1200"/>
              </a:spcBef>
              <a:buNone/>
            </a:pPr>
            <a:r>
              <a:rPr lang="en-US" sz="1200" dirty="0"/>
              <a:t>Nic Whittaker</a:t>
            </a:r>
          </a:p>
          <a:p>
            <a:pPr marL="231775" lvl="2" indent="-231775">
              <a:spcBef>
                <a:spcPts val="1200"/>
              </a:spcBef>
              <a:buNone/>
            </a:pPr>
            <a:r>
              <a:rPr lang="en-US" sz="1200" dirty="0"/>
              <a:t>Head of Platform Engineering and DevOps</a:t>
            </a:r>
          </a:p>
        </p:txBody>
      </p:sp>
      <p:sp>
        <p:nvSpPr>
          <p:cNvPr id="57" name="Text Placeholder 5">
            <a:extLst>
              <a:ext uri="{FF2B5EF4-FFF2-40B4-BE49-F238E27FC236}">
                <a16:creationId xmlns:a16="http://schemas.microsoft.com/office/drawing/2014/main" id="{B93669A6-D136-479F-B084-D211777CF0F2}"/>
              </a:ext>
            </a:extLst>
          </p:cNvPr>
          <p:cNvSpPr txBox="1">
            <a:spLocks/>
          </p:cNvSpPr>
          <p:nvPr/>
        </p:nvSpPr>
        <p:spPr>
          <a:xfrm>
            <a:off x="4428533" y="4073155"/>
            <a:ext cx="7180855" cy="1338828"/>
          </a:xfrm>
          <a:prstGeom prst="rect">
            <a:avLst/>
          </a:prstGeom>
        </p:spPr>
        <p:txBody>
          <a:bodyPr wrap="square" lIns="0" tIns="0" rIns="0" bIns="0">
            <a:spAutoFit/>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225425" lvl="3" indent="-225425">
              <a:buBlip>
                <a:blip r:embed="rId5"/>
              </a:buBlip>
            </a:pPr>
            <a:r>
              <a:rPr lang="en-US" sz="1500" dirty="0"/>
              <a:t>Enhances customer service delivery with customer data profiles &amp; custom apps</a:t>
            </a:r>
          </a:p>
          <a:p>
            <a:pPr marL="225425" lvl="3" indent="-225425">
              <a:buBlip>
                <a:blip r:embed="rId5"/>
              </a:buBlip>
            </a:pPr>
            <a:r>
              <a:rPr lang="en-US" sz="1500" dirty="0"/>
              <a:t>Improves customer experience with intuitive booking processes</a:t>
            </a:r>
          </a:p>
          <a:p>
            <a:pPr marL="225425" lvl="3" indent="-225425">
              <a:buBlip>
                <a:blip r:embed="rId5"/>
              </a:buBlip>
            </a:pPr>
            <a:r>
              <a:rPr lang="en-US" sz="1500" dirty="0"/>
              <a:t>Increases customer satisfaction with customized offers and service</a:t>
            </a:r>
          </a:p>
          <a:p>
            <a:pPr marL="225425" lvl="3" indent="-225425">
              <a:buBlip>
                <a:blip r:embed="rId5"/>
              </a:buBlip>
            </a:pPr>
            <a:r>
              <a:rPr lang="en-US" sz="1500" dirty="0"/>
              <a:t>Automates auditing processes and eliminates paper with PowerApps</a:t>
            </a:r>
          </a:p>
          <a:p>
            <a:pPr marL="225425" lvl="3" indent="-225425">
              <a:buBlip>
                <a:blip r:embed="rId5"/>
              </a:buBlip>
            </a:pPr>
            <a:r>
              <a:rPr lang="en-US" sz="1500" dirty="0"/>
              <a:t>Connects and integrates data to Dynamics with Flow</a:t>
            </a:r>
          </a:p>
        </p:txBody>
      </p:sp>
      <p:grpSp>
        <p:nvGrpSpPr>
          <p:cNvPr id="59" name="Group 58">
            <a:extLst>
              <a:ext uri="{FF2B5EF4-FFF2-40B4-BE49-F238E27FC236}">
                <a16:creationId xmlns:a16="http://schemas.microsoft.com/office/drawing/2014/main" id="{6B8C7B5B-D29B-4579-8988-3404AFE27AE5}"/>
              </a:ext>
            </a:extLst>
          </p:cNvPr>
          <p:cNvGrpSpPr/>
          <p:nvPr/>
        </p:nvGrpSpPr>
        <p:grpSpPr>
          <a:xfrm>
            <a:off x="9838892" y="5748734"/>
            <a:ext cx="1780016" cy="533009"/>
            <a:chOff x="9838892" y="5748734"/>
            <a:chExt cx="1780016" cy="533009"/>
          </a:xfrm>
        </p:grpSpPr>
        <p:grpSp>
          <p:nvGrpSpPr>
            <p:cNvPr id="60" name="Group 59">
              <a:extLst>
                <a:ext uri="{FF2B5EF4-FFF2-40B4-BE49-F238E27FC236}">
                  <a16:creationId xmlns:a16="http://schemas.microsoft.com/office/drawing/2014/main" id="{A7D24DC3-7589-4462-B73E-32036695E43A}"/>
                </a:ext>
              </a:extLst>
            </p:cNvPr>
            <p:cNvGrpSpPr/>
            <p:nvPr/>
          </p:nvGrpSpPr>
          <p:grpSpPr>
            <a:xfrm>
              <a:off x="10468436" y="5748735"/>
              <a:ext cx="520932" cy="520932"/>
              <a:chOff x="10468436" y="5748735"/>
              <a:chExt cx="520932" cy="520932"/>
            </a:xfrm>
          </p:grpSpPr>
          <p:sp>
            <p:nvSpPr>
              <p:cNvPr id="74" name="Oval 73">
                <a:extLst>
                  <a:ext uri="{FF2B5EF4-FFF2-40B4-BE49-F238E27FC236}">
                    <a16:creationId xmlns:a16="http://schemas.microsoft.com/office/drawing/2014/main" id="{3058A7DF-27E1-48F9-A040-7D4139472540}"/>
                  </a:ext>
                </a:extLst>
              </p:cNvPr>
              <p:cNvSpPr/>
              <p:nvPr/>
            </p:nvSpPr>
            <p:spPr bwMode="auto">
              <a:xfrm>
                <a:off x="10468436" y="5748735"/>
                <a:ext cx="520932"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gradFill>
                    <a:gsLst>
                      <a:gs pos="0">
                        <a:srgbClr val="FFFFFF"/>
                      </a:gs>
                      <a:gs pos="100000">
                        <a:srgbClr val="FFFFFF"/>
                      </a:gs>
                    </a:gsLst>
                    <a:lin ang="5400000" scaled="0"/>
                  </a:gradFill>
                  <a:latin typeface="Segoe UI"/>
                  <a:cs typeface="Segoe UI" pitchFamily="34" charset="0"/>
                </a:endParaRPr>
              </a:p>
            </p:txBody>
          </p:sp>
          <p:grpSp>
            <p:nvGrpSpPr>
              <p:cNvPr id="75" name="Group 4">
                <a:extLst>
                  <a:ext uri="{FF2B5EF4-FFF2-40B4-BE49-F238E27FC236}">
                    <a16:creationId xmlns:a16="http://schemas.microsoft.com/office/drawing/2014/main" id="{134FBB92-021F-4173-A7BB-E4B2B91B1984}"/>
                  </a:ext>
                </a:extLst>
              </p:cNvPr>
              <p:cNvGrpSpPr>
                <a:grpSpLocks noChangeAspect="1"/>
              </p:cNvGrpSpPr>
              <p:nvPr/>
            </p:nvGrpSpPr>
            <p:grpSpPr bwMode="auto">
              <a:xfrm>
                <a:off x="10609858" y="5917590"/>
                <a:ext cx="238067" cy="183200"/>
                <a:chOff x="2880" y="2176"/>
                <a:chExt cx="256" cy="197"/>
              </a:xfrm>
              <a:solidFill>
                <a:srgbClr val="5C005C"/>
              </a:solidFill>
            </p:grpSpPr>
            <p:sp>
              <p:nvSpPr>
                <p:cNvPr id="76" name="Freeform 5">
                  <a:extLst>
                    <a:ext uri="{FF2B5EF4-FFF2-40B4-BE49-F238E27FC236}">
                      <a16:creationId xmlns:a16="http://schemas.microsoft.com/office/drawing/2014/main" id="{0253A049-7C1B-42ED-9DB6-2EB4FD77BAF3}"/>
                    </a:ext>
                  </a:extLst>
                </p:cNvPr>
                <p:cNvSpPr>
                  <a:spLocks/>
                </p:cNvSpPr>
                <p:nvPr/>
              </p:nvSpPr>
              <p:spPr bwMode="auto">
                <a:xfrm>
                  <a:off x="3017" y="2320"/>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77" name="Freeform 6">
                  <a:extLst>
                    <a:ext uri="{FF2B5EF4-FFF2-40B4-BE49-F238E27FC236}">
                      <a16:creationId xmlns:a16="http://schemas.microsoft.com/office/drawing/2014/main" id="{0C57A3E0-B373-4703-9E5B-718E4A40B9D8}"/>
                    </a:ext>
                  </a:extLst>
                </p:cNvPr>
                <p:cNvSpPr>
                  <a:spLocks/>
                </p:cNvSpPr>
                <p:nvPr/>
              </p:nvSpPr>
              <p:spPr bwMode="auto">
                <a:xfrm>
                  <a:off x="3053" y="2283"/>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78" name="Freeform 7">
                  <a:extLst>
                    <a:ext uri="{FF2B5EF4-FFF2-40B4-BE49-F238E27FC236}">
                      <a16:creationId xmlns:a16="http://schemas.microsoft.com/office/drawing/2014/main" id="{2D7EBB57-E7DE-4101-BDE4-EB426573E958}"/>
                    </a:ext>
                  </a:extLst>
                </p:cNvPr>
                <p:cNvSpPr>
                  <a:spLocks noEditPoints="1"/>
                </p:cNvSpPr>
                <p:nvPr/>
              </p:nvSpPr>
              <p:spPr bwMode="auto">
                <a:xfrm>
                  <a:off x="2909" y="2247"/>
                  <a:ext cx="124" cy="126"/>
                </a:xfrm>
                <a:custGeom>
                  <a:avLst/>
                  <a:gdLst>
                    <a:gd name="T0" fmla="*/ 300 w 308"/>
                    <a:gd name="T1" fmla="*/ 139 h 307"/>
                    <a:gd name="T2" fmla="*/ 286 w 308"/>
                    <a:gd name="T3" fmla="*/ 125 h 307"/>
                    <a:gd name="T4" fmla="*/ 168 w 308"/>
                    <a:gd name="T5" fmla="*/ 8 h 307"/>
                    <a:gd name="T6" fmla="*/ 140 w 308"/>
                    <a:gd name="T7" fmla="*/ 8 h 307"/>
                    <a:gd name="T8" fmla="*/ 22 w 308"/>
                    <a:gd name="T9" fmla="*/ 125 h 307"/>
                    <a:gd name="T10" fmla="*/ 8 w 308"/>
                    <a:gd name="T11" fmla="*/ 139 h 307"/>
                    <a:gd name="T12" fmla="*/ 8 w 308"/>
                    <a:gd name="T13" fmla="*/ 168 h 307"/>
                    <a:gd name="T14" fmla="*/ 22 w 308"/>
                    <a:gd name="T15" fmla="*/ 182 h 307"/>
                    <a:gd name="T16" fmla="*/ 140 w 308"/>
                    <a:gd name="T17" fmla="*/ 299 h 307"/>
                    <a:gd name="T18" fmla="*/ 168 w 308"/>
                    <a:gd name="T19" fmla="*/ 299 h 307"/>
                    <a:gd name="T20" fmla="*/ 286 w 308"/>
                    <a:gd name="T21" fmla="*/ 182 h 307"/>
                    <a:gd name="T22" fmla="*/ 300 w 308"/>
                    <a:gd name="T23" fmla="*/ 168 h 307"/>
                    <a:gd name="T24" fmla="*/ 300 w 308"/>
                    <a:gd name="T25" fmla="*/ 139 h 307"/>
                    <a:gd name="T26" fmla="*/ 140 w 308"/>
                    <a:gd name="T27" fmla="*/ 210 h 307"/>
                    <a:gd name="T28" fmla="*/ 108 w 308"/>
                    <a:gd name="T29" fmla="*/ 179 h 307"/>
                    <a:gd name="T30" fmla="*/ 97 w 308"/>
                    <a:gd name="T31" fmla="*/ 168 h 307"/>
                    <a:gd name="T32" fmla="*/ 97 w 308"/>
                    <a:gd name="T33" fmla="*/ 139 h 307"/>
                    <a:gd name="T34" fmla="*/ 140 w 308"/>
                    <a:gd name="T35" fmla="*/ 97 h 307"/>
                    <a:gd name="T36" fmla="*/ 168 w 308"/>
                    <a:gd name="T37" fmla="*/ 97 h 307"/>
                    <a:gd name="T38" fmla="*/ 211 w 308"/>
                    <a:gd name="T39" fmla="*/ 139 h 307"/>
                    <a:gd name="T40" fmla="*/ 211 w 308"/>
                    <a:gd name="T41" fmla="*/ 168 h 307"/>
                    <a:gd name="T42" fmla="*/ 200 w 308"/>
                    <a:gd name="T43" fmla="*/ 179 h 307"/>
                    <a:gd name="T44" fmla="*/ 168 w 308"/>
                    <a:gd name="T45" fmla="*/ 210 h 307"/>
                    <a:gd name="T46" fmla="*/ 140 w 308"/>
                    <a:gd name="T47" fmla="*/ 2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8" h="307">
                      <a:moveTo>
                        <a:pt x="300" y="139"/>
                      </a:moveTo>
                      <a:cubicBezTo>
                        <a:pt x="286" y="125"/>
                        <a:pt x="286" y="125"/>
                        <a:pt x="286" y="125"/>
                      </a:cubicBezTo>
                      <a:cubicBezTo>
                        <a:pt x="168" y="8"/>
                        <a:pt x="168" y="8"/>
                        <a:pt x="168" y="8"/>
                      </a:cubicBezTo>
                      <a:cubicBezTo>
                        <a:pt x="161" y="0"/>
                        <a:pt x="148" y="0"/>
                        <a:pt x="140" y="8"/>
                      </a:cubicBezTo>
                      <a:cubicBezTo>
                        <a:pt x="22" y="125"/>
                        <a:pt x="22" y="125"/>
                        <a:pt x="22" y="125"/>
                      </a:cubicBezTo>
                      <a:cubicBezTo>
                        <a:pt x="8" y="139"/>
                        <a:pt x="8" y="139"/>
                        <a:pt x="8" y="139"/>
                      </a:cubicBezTo>
                      <a:cubicBezTo>
                        <a:pt x="0" y="147"/>
                        <a:pt x="0" y="160"/>
                        <a:pt x="8" y="168"/>
                      </a:cubicBezTo>
                      <a:cubicBezTo>
                        <a:pt x="22" y="182"/>
                        <a:pt x="22" y="182"/>
                        <a:pt x="22" y="182"/>
                      </a:cubicBezTo>
                      <a:cubicBezTo>
                        <a:pt x="140" y="299"/>
                        <a:pt x="140" y="299"/>
                        <a:pt x="140" y="299"/>
                      </a:cubicBezTo>
                      <a:cubicBezTo>
                        <a:pt x="148" y="307"/>
                        <a:pt x="161" y="307"/>
                        <a:pt x="168" y="299"/>
                      </a:cubicBezTo>
                      <a:cubicBezTo>
                        <a:pt x="286" y="182"/>
                        <a:pt x="286" y="182"/>
                        <a:pt x="286" y="182"/>
                      </a:cubicBezTo>
                      <a:cubicBezTo>
                        <a:pt x="300" y="168"/>
                        <a:pt x="300" y="168"/>
                        <a:pt x="300" y="168"/>
                      </a:cubicBezTo>
                      <a:cubicBezTo>
                        <a:pt x="308" y="160"/>
                        <a:pt x="308" y="147"/>
                        <a:pt x="300" y="139"/>
                      </a:cubicBezTo>
                      <a:moveTo>
                        <a:pt x="140" y="210"/>
                      </a:moveTo>
                      <a:cubicBezTo>
                        <a:pt x="108" y="179"/>
                        <a:pt x="108" y="179"/>
                        <a:pt x="108" y="179"/>
                      </a:cubicBezTo>
                      <a:cubicBezTo>
                        <a:pt x="97" y="168"/>
                        <a:pt x="97" y="168"/>
                        <a:pt x="97" y="168"/>
                      </a:cubicBezTo>
                      <a:cubicBezTo>
                        <a:pt x="89" y="160"/>
                        <a:pt x="89" y="147"/>
                        <a:pt x="97" y="139"/>
                      </a:cubicBezTo>
                      <a:cubicBezTo>
                        <a:pt x="140" y="97"/>
                        <a:pt x="140" y="97"/>
                        <a:pt x="140" y="97"/>
                      </a:cubicBezTo>
                      <a:cubicBezTo>
                        <a:pt x="148" y="89"/>
                        <a:pt x="161" y="89"/>
                        <a:pt x="168" y="97"/>
                      </a:cubicBezTo>
                      <a:cubicBezTo>
                        <a:pt x="211" y="139"/>
                        <a:pt x="211" y="139"/>
                        <a:pt x="211" y="139"/>
                      </a:cubicBezTo>
                      <a:cubicBezTo>
                        <a:pt x="219" y="147"/>
                        <a:pt x="219" y="160"/>
                        <a:pt x="211" y="168"/>
                      </a:cubicBezTo>
                      <a:cubicBezTo>
                        <a:pt x="200" y="179"/>
                        <a:pt x="200" y="179"/>
                        <a:pt x="200" y="179"/>
                      </a:cubicBezTo>
                      <a:cubicBezTo>
                        <a:pt x="168" y="210"/>
                        <a:pt x="168" y="210"/>
                        <a:pt x="168" y="210"/>
                      </a:cubicBezTo>
                      <a:cubicBezTo>
                        <a:pt x="161" y="218"/>
                        <a:pt x="148" y="218"/>
                        <a:pt x="140" y="2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79" name="Freeform 8">
                  <a:extLst>
                    <a:ext uri="{FF2B5EF4-FFF2-40B4-BE49-F238E27FC236}">
                      <a16:creationId xmlns:a16="http://schemas.microsoft.com/office/drawing/2014/main" id="{C3EFE875-4BE3-4013-8295-98626F34A64F}"/>
                    </a:ext>
                  </a:extLst>
                </p:cNvPr>
                <p:cNvSpPr>
                  <a:spLocks/>
                </p:cNvSpPr>
                <p:nvPr/>
              </p:nvSpPr>
              <p:spPr bwMode="auto">
                <a:xfrm>
                  <a:off x="3017" y="2247"/>
                  <a:ext cx="52" cy="53"/>
                </a:xfrm>
                <a:custGeom>
                  <a:avLst/>
                  <a:gdLst>
                    <a:gd name="T0" fmla="*/ 79 w 130"/>
                    <a:gd name="T1" fmla="*/ 122 h 129"/>
                    <a:gd name="T2" fmla="*/ 122 w 130"/>
                    <a:gd name="T3" fmla="*/ 79 h 129"/>
                    <a:gd name="T4" fmla="*/ 122 w 130"/>
                    <a:gd name="T5" fmla="*/ 50 h 129"/>
                    <a:gd name="T6" fmla="*/ 79 w 130"/>
                    <a:gd name="T7" fmla="*/ 8 h 129"/>
                    <a:gd name="T8" fmla="*/ 51 w 130"/>
                    <a:gd name="T9" fmla="*/ 8 h 129"/>
                    <a:gd name="T10" fmla="*/ 8 w 130"/>
                    <a:gd name="T11" fmla="*/ 50 h 129"/>
                    <a:gd name="T12" fmla="*/ 8 w 130"/>
                    <a:gd name="T13" fmla="*/ 79 h 129"/>
                    <a:gd name="T14" fmla="*/ 51 w 130"/>
                    <a:gd name="T15" fmla="*/ 122 h 129"/>
                    <a:gd name="T16" fmla="*/ 79 w 130"/>
                    <a:gd name="T17" fmla="*/ 1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122"/>
                      </a:moveTo>
                      <a:cubicBezTo>
                        <a:pt x="122" y="79"/>
                        <a:pt x="122" y="79"/>
                        <a:pt x="122" y="79"/>
                      </a:cubicBezTo>
                      <a:cubicBezTo>
                        <a:pt x="130" y="71"/>
                        <a:pt x="130" y="58"/>
                        <a:pt x="122" y="50"/>
                      </a:cubicBezTo>
                      <a:cubicBezTo>
                        <a:pt x="79" y="8"/>
                        <a:pt x="79" y="8"/>
                        <a:pt x="79" y="8"/>
                      </a:cubicBez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80" name="Freeform 9">
                  <a:extLst>
                    <a:ext uri="{FF2B5EF4-FFF2-40B4-BE49-F238E27FC236}">
                      <a16:creationId xmlns:a16="http://schemas.microsoft.com/office/drawing/2014/main" id="{307FCF7D-BFFE-46F3-A31A-63AA330C9E87}"/>
                    </a:ext>
                  </a:extLst>
                </p:cNvPr>
                <p:cNvSpPr>
                  <a:spLocks/>
                </p:cNvSpPr>
                <p:nvPr/>
              </p:nvSpPr>
              <p:spPr bwMode="auto">
                <a:xfrm>
                  <a:off x="2880" y="2176"/>
                  <a:ext cx="256" cy="170"/>
                </a:xfrm>
                <a:custGeom>
                  <a:avLst/>
                  <a:gdLst>
                    <a:gd name="T0" fmla="*/ 562 w 638"/>
                    <a:gd name="T1" fmla="*/ 413 h 413"/>
                    <a:gd name="T2" fmla="*/ 549 w 638"/>
                    <a:gd name="T3" fmla="*/ 413 h 413"/>
                    <a:gd name="T4" fmla="*/ 549 w 638"/>
                    <a:gd name="T5" fmla="*/ 388 h 413"/>
                    <a:gd name="T6" fmla="*/ 562 w 638"/>
                    <a:gd name="T7" fmla="*/ 388 h 413"/>
                    <a:gd name="T8" fmla="*/ 612 w 638"/>
                    <a:gd name="T9" fmla="*/ 338 h 413"/>
                    <a:gd name="T10" fmla="*/ 612 w 638"/>
                    <a:gd name="T11" fmla="*/ 75 h 413"/>
                    <a:gd name="T12" fmla="*/ 562 w 638"/>
                    <a:gd name="T13" fmla="*/ 26 h 413"/>
                    <a:gd name="T14" fmla="*/ 75 w 638"/>
                    <a:gd name="T15" fmla="*/ 26 h 413"/>
                    <a:gd name="T16" fmla="*/ 25 w 638"/>
                    <a:gd name="T17" fmla="*/ 75 h 413"/>
                    <a:gd name="T18" fmla="*/ 25 w 638"/>
                    <a:gd name="T19" fmla="*/ 338 h 413"/>
                    <a:gd name="T20" fmla="*/ 75 w 638"/>
                    <a:gd name="T21" fmla="*/ 388 h 413"/>
                    <a:gd name="T22" fmla="*/ 88 w 638"/>
                    <a:gd name="T23" fmla="*/ 388 h 413"/>
                    <a:gd name="T24" fmla="*/ 88 w 638"/>
                    <a:gd name="T25" fmla="*/ 413 h 413"/>
                    <a:gd name="T26" fmla="*/ 75 w 638"/>
                    <a:gd name="T27" fmla="*/ 413 h 413"/>
                    <a:gd name="T28" fmla="*/ 0 w 638"/>
                    <a:gd name="T29" fmla="*/ 338 h 413"/>
                    <a:gd name="T30" fmla="*/ 0 w 638"/>
                    <a:gd name="T31" fmla="*/ 75 h 413"/>
                    <a:gd name="T32" fmla="*/ 75 w 638"/>
                    <a:gd name="T33" fmla="*/ 0 h 413"/>
                    <a:gd name="T34" fmla="*/ 562 w 638"/>
                    <a:gd name="T35" fmla="*/ 0 h 413"/>
                    <a:gd name="T36" fmla="*/ 638 w 638"/>
                    <a:gd name="T37" fmla="*/ 75 h 413"/>
                    <a:gd name="T38" fmla="*/ 638 w 638"/>
                    <a:gd name="T39" fmla="*/ 338 h 413"/>
                    <a:gd name="T40" fmla="*/ 562 w 638"/>
                    <a:gd name="T4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8" h="413">
                      <a:moveTo>
                        <a:pt x="562" y="413"/>
                      </a:moveTo>
                      <a:cubicBezTo>
                        <a:pt x="549" y="413"/>
                        <a:pt x="549" y="413"/>
                        <a:pt x="549" y="413"/>
                      </a:cubicBezTo>
                      <a:cubicBezTo>
                        <a:pt x="549" y="388"/>
                        <a:pt x="549" y="388"/>
                        <a:pt x="549" y="388"/>
                      </a:cubicBezTo>
                      <a:cubicBezTo>
                        <a:pt x="562" y="388"/>
                        <a:pt x="562" y="388"/>
                        <a:pt x="562" y="388"/>
                      </a:cubicBezTo>
                      <a:cubicBezTo>
                        <a:pt x="590" y="388"/>
                        <a:pt x="612" y="365"/>
                        <a:pt x="612" y="338"/>
                      </a:cubicBezTo>
                      <a:cubicBezTo>
                        <a:pt x="612" y="75"/>
                        <a:pt x="612" y="75"/>
                        <a:pt x="612" y="75"/>
                      </a:cubicBezTo>
                      <a:cubicBezTo>
                        <a:pt x="612" y="48"/>
                        <a:pt x="590" y="26"/>
                        <a:pt x="562" y="26"/>
                      </a:cubicBezTo>
                      <a:cubicBezTo>
                        <a:pt x="75" y="26"/>
                        <a:pt x="75" y="26"/>
                        <a:pt x="75" y="26"/>
                      </a:cubicBezTo>
                      <a:cubicBezTo>
                        <a:pt x="47" y="26"/>
                        <a:pt x="25" y="48"/>
                        <a:pt x="25" y="75"/>
                      </a:cubicBezTo>
                      <a:cubicBezTo>
                        <a:pt x="25" y="338"/>
                        <a:pt x="25" y="338"/>
                        <a:pt x="25" y="338"/>
                      </a:cubicBezTo>
                      <a:cubicBezTo>
                        <a:pt x="25" y="365"/>
                        <a:pt x="47" y="388"/>
                        <a:pt x="75" y="388"/>
                      </a:cubicBezTo>
                      <a:cubicBezTo>
                        <a:pt x="88" y="388"/>
                        <a:pt x="88" y="388"/>
                        <a:pt x="88" y="388"/>
                      </a:cubicBezTo>
                      <a:cubicBezTo>
                        <a:pt x="88" y="413"/>
                        <a:pt x="88" y="413"/>
                        <a:pt x="88" y="413"/>
                      </a:cubicBezTo>
                      <a:cubicBezTo>
                        <a:pt x="75" y="413"/>
                        <a:pt x="75" y="413"/>
                        <a:pt x="75" y="413"/>
                      </a:cubicBezTo>
                      <a:cubicBezTo>
                        <a:pt x="33" y="413"/>
                        <a:pt x="0" y="380"/>
                        <a:pt x="0" y="338"/>
                      </a:cubicBezTo>
                      <a:cubicBezTo>
                        <a:pt x="0" y="75"/>
                        <a:pt x="0" y="75"/>
                        <a:pt x="0" y="75"/>
                      </a:cubicBezTo>
                      <a:cubicBezTo>
                        <a:pt x="0" y="34"/>
                        <a:pt x="33" y="0"/>
                        <a:pt x="75" y="0"/>
                      </a:cubicBezTo>
                      <a:cubicBezTo>
                        <a:pt x="562" y="0"/>
                        <a:pt x="562" y="0"/>
                        <a:pt x="562" y="0"/>
                      </a:cubicBezTo>
                      <a:cubicBezTo>
                        <a:pt x="604" y="0"/>
                        <a:pt x="638" y="34"/>
                        <a:pt x="638" y="75"/>
                      </a:cubicBezTo>
                      <a:cubicBezTo>
                        <a:pt x="638" y="338"/>
                        <a:pt x="638" y="338"/>
                        <a:pt x="638" y="338"/>
                      </a:cubicBezTo>
                      <a:cubicBezTo>
                        <a:pt x="638" y="380"/>
                        <a:pt x="604" y="413"/>
                        <a:pt x="562" y="4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grpSp>
        </p:grpSp>
        <p:grpSp>
          <p:nvGrpSpPr>
            <p:cNvPr id="61" name="Group 60">
              <a:extLst>
                <a:ext uri="{FF2B5EF4-FFF2-40B4-BE49-F238E27FC236}">
                  <a16:creationId xmlns:a16="http://schemas.microsoft.com/office/drawing/2014/main" id="{D238121A-F943-42AB-8B04-23A2A50E8CA0}"/>
                </a:ext>
              </a:extLst>
            </p:cNvPr>
            <p:cNvGrpSpPr/>
            <p:nvPr/>
          </p:nvGrpSpPr>
          <p:grpSpPr>
            <a:xfrm>
              <a:off x="9838892" y="5760811"/>
              <a:ext cx="520932" cy="520932"/>
              <a:chOff x="9838892" y="5760811"/>
              <a:chExt cx="520932" cy="520932"/>
            </a:xfrm>
          </p:grpSpPr>
          <p:sp>
            <p:nvSpPr>
              <p:cNvPr id="67" name="Oval 66">
                <a:extLst>
                  <a:ext uri="{FF2B5EF4-FFF2-40B4-BE49-F238E27FC236}">
                    <a16:creationId xmlns:a16="http://schemas.microsoft.com/office/drawing/2014/main" id="{A7497115-C924-4B3F-99DB-788AB8A1FB07}"/>
                  </a:ext>
                </a:extLst>
              </p:cNvPr>
              <p:cNvSpPr/>
              <p:nvPr/>
            </p:nvSpPr>
            <p:spPr bwMode="auto">
              <a:xfrm>
                <a:off x="9838892" y="5760811"/>
                <a:ext cx="520932"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1A1A1A"/>
                  </a:solidFill>
                  <a:latin typeface="Segoe UI"/>
                  <a:cs typeface="Segoe UI" pitchFamily="34" charset="0"/>
                </a:endParaRPr>
              </a:p>
            </p:txBody>
          </p:sp>
          <p:grpSp>
            <p:nvGrpSpPr>
              <p:cNvPr id="68" name="Group 12">
                <a:extLst>
                  <a:ext uri="{FF2B5EF4-FFF2-40B4-BE49-F238E27FC236}">
                    <a16:creationId xmlns:a16="http://schemas.microsoft.com/office/drawing/2014/main" id="{A73A4B4F-FD22-48E3-9DC0-9293EDCBBE3C}"/>
                  </a:ext>
                </a:extLst>
              </p:cNvPr>
              <p:cNvGrpSpPr>
                <a:grpSpLocks noChangeAspect="1"/>
              </p:cNvGrpSpPr>
              <p:nvPr/>
            </p:nvGrpSpPr>
            <p:grpSpPr bwMode="auto">
              <a:xfrm>
                <a:off x="9979394" y="5930142"/>
                <a:ext cx="239928" cy="182271"/>
                <a:chOff x="4543" y="2176"/>
                <a:chExt cx="258" cy="196"/>
              </a:xfrm>
              <a:solidFill>
                <a:srgbClr val="FFC000"/>
              </a:solidFill>
            </p:grpSpPr>
            <p:sp>
              <p:nvSpPr>
                <p:cNvPr id="69" name="Freeform 13">
                  <a:extLst>
                    <a:ext uri="{FF2B5EF4-FFF2-40B4-BE49-F238E27FC236}">
                      <a16:creationId xmlns:a16="http://schemas.microsoft.com/office/drawing/2014/main" id="{94C39F42-5570-47BA-9C0A-915F47ECA0BD}"/>
                    </a:ext>
                  </a:extLst>
                </p:cNvPr>
                <p:cNvSpPr>
                  <a:spLocks/>
                </p:cNvSpPr>
                <p:nvPr/>
              </p:nvSpPr>
              <p:spPr bwMode="auto">
                <a:xfrm>
                  <a:off x="4543" y="2176"/>
                  <a:ext cx="258" cy="170"/>
                </a:xfrm>
                <a:custGeom>
                  <a:avLst/>
                  <a:gdLst>
                    <a:gd name="T0" fmla="*/ 635 w 720"/>
                    <a:gd name="T1" fmla="*/ 467 h 467"/>
                    <a:gd name="T2" fmla="*/ 620 w 720"/>
                    <a:gd name="T3" fmla="*/ 467 h 467"/>
                    <a:gd name="T4" fmla="*/ 620 w 720"/>
                    <a:gd name="T5" fmla="*/ 438 h 467"/>
                    <a:gd name="T6" fmla="*/ 635 w 720"/>
                    <a:gd name="T7" fmla="*/ 438 h 467"/>
                    <a:gd name="T8" fmla="*/ 691 w 720"/>
                    <a:gd name="T9" fmla="*/ 382 h 467"/>
                    <a:gd name="T10" fmla="*/ 691 w 720"/>
                    <a:gd name="T11" fmla="*/ 85 h 467"/>
                    <a:gd name="T12" fmla="*/ 635 w 720"/>
                    <a:gd name="T13" fmla="*/ 29 h 467"/>
                    <a:gd name="T14" fmla="*/ 85 w 720"/>
                    <a:gd name="T15" fmla="*/ 29 h 467"/>
                    <a:gd name="T16" fmla="*/ 29 w 720"/>
                    <a:gd name="T17" fmla="*/ 85 h 467"/>
                    <a:gd name="T18" fmla="*/ 29 w 720"/>
                    <a:gd name="T19" fmla="*/ 382 h 467"/>
                    <a:gd name="T20" fmla="*/ 85 w 720"/>
                    <a:gd name="T21" fmla="*/ 438 h 467"/>
                    <a:gd name="T22" fmla="*/ 99 w 720"/>
                    <a:gd name="T23" fmla="*/ 438 h 467"/>
                    <a:gd name="T24" fmla="*/ 99 w 720"/>
                    <a:gd name="T25" fmla="*/ 467 h 467"/>
                    <a:gd name="T26" fmla="*/ 85 w 720"/>
                    <a:gd name="T27" fmla="*/ 467 h 467"/>
                    <a:gd name="T28" fmla="*/ 0 w 720"/>
                    <a:gd name="T29" fmla="*/ 382 h 467"/>
                    <a:gd name="T30" fmla="*/ 0 w 720"/>
                    <a:gd name="T31" fmla="*/ 85 h 467"/>
                    <a:gd name="T32" fmla="*/ 85 w 720"/>
                    <a:gd name="T33" fmla="*/ 0 h 467"/>
                    <a:gd name="T34" fmla="*/ 635 w 720"/>
                    <a:gd name="T35" fmla="*/ 0 h 467"/>
                    <a:gd name="T36" fmla="*/ 720 w 720"/>
                    <a:gd name="T37" fmla="*/ 85 h 467"/>
                    <a:gd name="T38" fmla="*/ 720 w 720"/>
                    <a:gd name="T39" fmla="*/ 382 h 467"/>
                    <a:gd name="T40" fmla="*/ 635 w 720"/>
                    <a:gd name="T41"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0" h="467">
                      <a:moveTo>
                        <a:pt x="635" y="467"/>
                      </a:moveTo>
                      <a:cubicBezTo>
                        <a:pt x="620" y="467"/>
                        <a:pt x="620" y="467"/>
                        <a:pt x="620" y="467"/>
                      </a:cubicBezTo>
                      <a:cubicBezTo>
                        <a:pt x="620" y="438"/>
                        <a:pt x="620" y="438"/>
                        <a:pt x="620" y="438"/>
                      </a:cubicBezTo>
                      <a:cubicBezTo>
                        <a:pt x="635" y="438"/>
                        <a:pt x="635" y="438"/>
                        <a:pt x="635" y="438"/>
                      </a:cubicBezTo>
                      <a:cubicBezTo>
                        <a:pt x="666" y="438"/>
                        <a:pt x="691" y="413"/>
                        <a:pt x="691" y="382"/>
                      </a:cubicBezTo>
                      <a:cubicBezTo>
                        <a:pt x="691" y="85"/>
                        <a:pt x="691" y="85"/>
                        <a:pt x="691" y="85"/>
                      </a:cubicBezTo>
                      <a:cubicBezTo>
                        <a:pt x="691" y="54"/>
                        <a:pt x="666" y="29"/>
                        <a:pt x="635" y="29"/>
                      </a:cubicBezTo>
                      <a:cubicBezTo>
                        <a:pt x="85" y="29"/>
                        <a:pt x="85" y="29"/>
                        <a:pt x="85" y="29"/>
                      </a:cubicBezTo>
                      <a:cubicBezTo>
                        <a:pt x="54" y="29"/>
                        <a:pt x="29" y="54"/>
                        <a:pt x="29" y="85"/>
                      </a:cubicBezTo>
                      <a:cubicBezTo>
                        <a:pt x="29" y="382"/>
                        <a:pt x="29" y="382"/>
                        <a:pt x="29" y="382"/>
                      </a:cubicBezTo>
                      <a:cubicBezTo>
                        <a:pt x="29" y="413"/>
                        <a:pt x="54" y="438"/>
                        <a:pt x="85" y="438"/>
                      </a:cubicBezTo>
                      <a:cubicBezTo>
                        <a:pt x="99" y="438"/>
                        <a:pt x="99" y="438"/>
                        <a:pt x="99" y="438"/>
                      </a:cubicBezTo>
                      <a:cubicBezTo>
                        <a:pt x="99" y="467"/>
                        <a:pt x="99" y="467"/>
                        <a:pt x="99" y="467"/>
                      </a:cubicBezTo>
                      <a:cubicBezTo>
                        <a:pt x="85" y="467"/>
                        <a:pt x="85" y="467"/>
                        <a:pt x="85" y="467"/>
                      </a:cubicBezTo>
                      <a:cubicBezTo>
                        <a:pt x="38" y="467"/>
                        <a:pt x="0" y="429"/>
                        <a:pt x="0" y="382"/>
                      </a:cubicBezTo>
                      <a:cubicBezTo>
                        <a:pt x="0" y="85"/>
                        <a:pt x="0" y="85"/>
                        <a:pt x="0" y="85"/>
                      </a:cubicBezTo>
                      <a:cubicBezTo>
                        <a:pt x="0" y="38"/>
                        <a:pt x="38" y="0"/>
                        <a:pt x="85" y="0"/>
                      </a:cubicBezTo>
                      <a:cubicBezTo>
                        <a:pt x="635" y="0"/>
                        <a:pt x="635" y="0"/>
                        <a:pt x="635" y="0"/>
                      </a:cubicBezTo>
                      <a:cubicBezTo>
                        <a:pt x="682" y="0"/>
                        <a:pt x="720" y="38"/>
                        <a:pt x="720" y="85"/>
                      </a:cubicBezTo>
                      <a:cubicBezTo>
                        <a:pt x="720" y="382"/>
                        <a:pt x="720" y="382"/>
                        <a:pt x="720" y="382"/>
                      </a:cubicBezTo>
                      <a:cubicBezTo>
                        <a:pt x="720" y="429"/>
                        <a:pt x="682" y="467"/>
                        <a:pt x="635" y="4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70" name="Freeform 14">
                  <a:extLst>
                    <a:ext uri="{FF2B5EF4-FFF2-40B4-BE49-F238E27FC236}">
                      <a16:creationId xmlns:a16="http://schemas.microsoft.com/office/drawing/2014/main" id="{86114B07-0415-49AC-9031-93D919181494}"/>
                    </a:ext>
                  </a:extLst>
                </p:cNvPr>
                <p:cNvSpPr>
                  <a:spLocks/>
                </p:cNvSpPr>
                <p:nvPr/>
              </p:nvSpPr>
              <p:spPr bwMode="auto">
                <a:xfrm>
                  <a:off x="4591" y="2311"/>
                  <a:ext cx="28" cy="61"/>
                </a:xfrm>
                <a:custGeom>
                  <a:avLst/>
                  <a:gdLst>
                    <a:gd name="T0" fmla="*/ 40 w 79"/>
                    <a:gd name="T1" fmla="*/ 169 h 169"/>
                    <a:gd name="T2" fmla="*/ 0 w 79"/>
                    <a:gd name="T3" fmla="*/ 130 h 169"/>
                    <a:gd name="T4" fmla="*/ 0 w 79"/>
                    <a:gd name="T5" fmla="*/ 39 h 169"/>
                    <a:gd name="T6" fmla="*/ 40 w 79"/>
                    <a:gd name="T7" fmla="*/ 0 h 169"/>
                    <a:gd name="T8" fmla="*/ 40 w 79"/>
                    <a:gd name="T9" fmla="*/ 0 h 169"/>
                    <a:gd name="T10" fmla="*/ 79 w 79"/>
                    <a:gd name="T11" fmla="*/ 39 h 169"/>
                    <a:gd name="T12" fmla="*/ 79 w 79"/>
                    <a:gd name="T13" fmla="*/ 130 h 169"/>
                    <a:gd name="T14" fmla="*/ 40 w 79"/>
                    <a:gd name="T15" fmla="*/ 16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69">
                      <a:moveTo>
                        <a:pt x="40" y="169"/>
                      </a:moveTo>
                      <a:cubicBezTo>
                        <a:pt x="18" y="169"/>
                        <a:pt x="0" y="152"/>
                        <a:pt x="0" y="130"/>
                      </a:cubicBezTo>
                      <a:cubicBezTo>
                        <a:pt x="0" y="39"/>
                        <a:pt x="0" y="39"/>
                        <a:pt x="0" y="39"/>
                      </a:cubicBezTo>
                      <a:cubicBezTo>
                        <a:pt x="0" y="17"/>
                        <a:pt x="18" y="0"/>
                        <a:pt x="40" y="0"/>
                      </a:cubicBezTo>
                      <a:cubicBezTo>
                        <a:pt x="40" y="0"/>
                        <a:pt x="40" y="0"/>
                        <a:pt x="40" y="0"/>
                      </a:cubicBezTo>
                      <a:cubicBezTo>
                        <a:pt x="62" y="0"/>
                        <a:pt x="79" y="17"/>
                        <a:pt x="79" y="39"/>
                      </a:cubicBezTo>
                      <a:cubicBezTo>
                        <a:pt x="79" y="130"/>
                        <a:pt x="79" y="130"/>
                        <a:pt x="79" y="130"/>
                      </a:cubicBezTo>
                      <a:cubicBezTo>
                        <a:pt x="79" y="152"/>
                        <a:pt x="62" y="169"/>
                        <a:pt x="40"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71" name="Freeform 15">
                  <a:extLst>
                    <a:ext uri="{FF2B5EF4-FFF2-40B4-BE49-F238E27FC236}">
                      <a16:creationId xmlns:a16="http://schemas.microsoft.com/office/drawing/2014/main" id="{A899C86D-76D3-4E64-99C4-C248B8F91F32}"/>
                    </a:ext>
                  </a:extLst>
                </p:cNvPr>
                <p:cNvSpPr>
                  <a:spLocks/>
                </p:cNvSpPr>
                <p:nvPr/>
              </p:nvSpPr>
              <p:spPr bwMode="auto">
                <a:xfrm>
                  <a:off x="4635" y="2259"/>
                  <a:ext cx="29" cy="113"/>
                </a:xfrm>
                <a:custGeom>
                  <a:avLst/>
                  <a:gdLst>
                    <a:gd name="T0" fmla="*/ 40 w 79"/>
                    <a:gd name="T1" fmla="*/ 312 h 312"/>
                    <a:gd name="T2" fmla="*/ 0 w 79"/>
                    <a:gd name="T3" fmla="*/ 273 h 312"/>
                    <a:gd name="T4" fmla="*/ 0 w 79"/>
                    <a:gd name="T5" fmla="*/ 40 h 312"/>
                    <a:gd name="T6" fmla="*/ 40 w 79"/>
                    <a:gd name="T7" fmla="*/ 0 h 312"/>
                    <a:gd name="T8" fmla="*/ 79 w 79"/>
                    <a:gd name="T9" fmla="*/ 40 h 312"/>
                    <a:gd name="T10" fmla="*/ 79 w 79"/>
                    <a:gd name="T11" fmla="*/ 273 h 312"/>
                    <a:gd name="T12" fmla="*/ 40 w 79"/>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79" h="312">
                      <a:moveTo>
                        <a:pt x="40" y="312"/>
                      </a:moveTo>
                      <a:cubicBezTo>
                        <a:pt x="18" y="312"/>
                        <a:pt x="0" y="295"/>
                        <a:pt x="0" y="273"/>
                      </a:cubicBezTo>
                      <a:cubicBezTo>
                        <a:pt x="0" y="40"/>
                        <a:pt x="0" y="40"/>
                        <a:pt x="0" y="40"/>
                      </a:cubicBezTo>
                      <a:cubicBezTo>
                        <a:pt x="0" y="18"/>
                        <a:pt x="18" y="0"/>
                        <a:pt x="40" y="0"/>
                      </a:cubicBezTo>
                      <a:cubicBezTo>
                        <a:pt x="62" y="0"/>
                        <a:pt x="79" y="18"/>
                        <a:pt x="79" y="40"/>
                      </a:cubicBezTo>
                      <a:cubicBezTo>
                        <a:pt x="79" y="273"/>
                        <a:pt x="79" y="273"/>
                        <a:pt x="79" y="273"/>
                      </a:cubicBezTo>
                      <a:cubicBezTo>
                        <a:pt x="79" y="295"/>
                        <a:pt x="62" y="312"/>
                        <a:pt x="40" y="3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72" name="Freeform 16">
                  <a:extLst>
                    <a:ext uri="{FF2B5EF4-FFF2-40B4-BE49-F238E27FC236}">
                      <a16:creationId xmlns:a16="http://schemas.microsoft.com/office/drawing/2014/main" id="{5FEA51FB-0920-47E5-9CA5-9A2A3CE3B684}"/>
                    </a:ext>
                  </a:extLst>
                </p:cNvPr>
                <p:cNvSpPr>
                  <a:spLocks/>
                </p:cNvSpPr>
                <p:nvPr/>
              </p:nvSpPr>
              <p:spPr bwMode="auto">
                <a:xfrm>
                  <a:off x="4724" y="2223"/>
                  <a:ext cx="29" cy="149"/>
                </a:xfrm>
                <a:custGeom>
                  <a:avLst/>
                  <a:gdLst>
                    <a:gd name="T0" fmla="*/ 40 w 79"/>
                    <a:gd name="T1" fmla="*/ 409 h 409"/>
                    <a:gd name="T2" fmla="*/ 0 w 79"/>
                    <a:gd name="T3" fmla="*/ 370 h 409"/>
                    <a:gd name="T4" fmla="*/ 0 w 79"/>
                    <a:gd name="T5" fmla="*/ 39 h 409"/>
                    <a:gd name="T6" fmla="*/ 40 w 79"/>
                    <a:gd name="T7" fmla="*/ 0 h 409"/>
                    <a:gd name="T8" fmla="*/ 79 w 79"/>
                    <a:gd name="T9" fmla="*/ 39 h 409"/>
                    <a:gd name="T10" fmla="*/ 79 w 79"/>
                    <a:gd name="T11" fmla="*/ 370 h 409"/>
                    <a:gd name="T12" fmla="*/ 40 w 79"/>
                    <a:gd name="T13" fmla="*/ 409 h 409"/>
                  </a:gdLst>
                  <a:ahLst/>
                  <a:cxnLst>
                    <a:cxn ang="0">
                      <a:pos x="T0" y="T1"/>
                    </a:cxn>
                    <a:cxn ang="0">
                      <a:pos x="T2" y="T3"/>
                    </a:cxn>
                    <a:cxn ang="0">
                      <a:pos x="T4" y="T5"/>
                    </a:cxn>
                    <a:cxn ang="0">
                      <a:pos x="T6" y="T7"/>
                    </a:cxn>
                    <a:cxn ang="0">
                      <a:pos x="T8" y="T9"/>
                    </a:cxn>
                    <a:cxn ang="0">
                      <a:pos x="T10" y="T11"/>
                    </a:cxn>
                    <a:cxn ang="0">
                      <a:pos x="T12" y="T13"/>
                    </a:cxn>
                  </a:cxnLst>
                  <a:rect l="0" t="0" r="r" b="b"/>
                  <a:pathLst>
                    <a:path w="79" h="409">
                      <a:moveTo>
                        <a:pt x="40" y="409"/>
                      </a:moveTo>
                      <a:cubicBezTo>
                        <a:pt x="18" y="409"/>
                        <a:pt x="0" y="392"/>
                        <a:pt x="0" y="370"/>
                      </a:cubicBezTo>
                      <a:cubicBezTo>
                        <a:pt x="0" y="39"/>
                        <a:pt x="0" y="39"/>
                        <a:pt x="0" y="39"/>
                      </a:cubicBezTo>
                      <a:cubicBezTo>
                        <a:pt x="0" y="18"/>
                        <a:pt x="18" y="0"/>
                        <a:pt x="40" y="0"/>
                      </a:cubicBezTo>
                      <a:cubicBezTo>
                        <a:pt x="61" y="0"/>
                        <a:pt x="79" y="18"/>
                        <a:pt x="79" y="39"/>
                      </a:cubicBezTo>
                      <a:cubicBezTo>
                        <a:pt x="79" y="370"/>
                        <a:pt x="79" y="370"/>
                        <a:pt x="79" y="370"/>
                      </a:cubicBezTo>
                      <a:cubicBezTo>
                        <a:pt x="79" y="392"/>
                        <a:pt x="61" y="409"/>
                        <a:pt x="40" y="4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73" name="Freeform 17">
                  <a:extLst>
                    <a:ext uri="{FF2B5EF4-FFF2-40B4-BE49-F238E27FC236}">
                      <a16:creationId xmlns:a16="http://schemas.microsoft.com/office/drawing/2014/main" id="{C4B04B40-1C01-430F-93D0-9A0382DB6D04}"/>
                    </a:ext>
                  </a:extLst>
                </p:cNvPr>
                <p:cNvSpPr>
                  <a:spLocks/>
                </p:cNvSpPr>
                <p:nvPr/>
              </p:nvSpPr>
              <p:spPr bwMode="auto">
                <a:xfrm>
                  <a:off x="4680" y="2280"/>
                  <a:ext cx="28" cy="92"/>
                </a:xfrm>
                <a:custGeom>
                  <a:avLst/>
                  <a:gdLst>
                    <a:gd name="T0" fmla="*/ 40 w 79"/>
                    <a:gd name="T1" fmla="*/ 252 h 252"/>
                    <a:gd name="T2" fmla="*/ 0 w 79"/>
                    <a:gd name="T3" fmla="*/ 213 h 252"/>
                    <a:gd name="T4" fmla="*/ 0 w 79"/>
                    <a:gd name="T5" fmla="*/ 40 h 252"/>
                    <a:gd name="T6" fmla="*/ 40 w 79"/>
                    <a:gd name="T7" fmla="*/ 0 h 252"/>
                    <a:gd name="T8" fmla="*/ 79 w 79"/>
                    <a:gd name="T9" fmla="*/ 40 h 252"/>
                    <a:gd name="T10" fmla="*/ 79 w 79"/>
                    <a:gd name="T11" fmla="*/ 213 h 252"/>
                    <a:gd name="T12" fmla="*/ 40 w 79"/>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79" h="252">
                      <a:moveTo>
                        <a:pt x="40" y="252"/>
                      </a:moveTo>
                      <a:cubicBezTo>
                        <a:pt x="18" y="252"/>
                        <a:pt x="0" y="235"/>
                        <a:pt x="0" y="213"/>
                      </a:cubicBezTo>
                      <a:cubicBezTo>
                        <a:pt x="0" y="40"/>
                        <a:pt x="0" y="40"/>
                        <a:pt x="0" y="40"/>
                      </a:cubicBezTo>
                      <a:cubicBezTo>
                        <a:pt x="0" y="18"/>
                        <a:pt x="18" y="0"/>
                        <a:pt x="40" y="0"/>
                      </a:cubicBezTo>
                      <a:cubicBezTo>
                        <a:pt x="61" y="0"/>
                        <a:pt x="79" y="18"/>
                        <a:pt x="79" y="40"/>
                      </a:cubicBezTo>
                      <a:cubicBezTo>
                        <a:pt x="79" y="213"/>
                        <a:pt x="79" y="213"/>
                        <a:pt x="79" y="213"/>
                      </a:cubicBezTo>
                      <a:cubicBezTo>
                        <a:pt x="79" y="235"/>
                        <a:pt x="62" y="252"/>
                        <a:pt x="40" y="2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grpSp>
        </p:grpSp>
        <p:grpSp>
          <p:nvGrpSpPr>
            <p:cNvPr id="62" name="Group 61">
              <a:extLst>
                <a:ext uri="{FF2B5EF4-FFF2-40B4-BE49-F238E27FC236}">
                  <a16:creationId xmlns:a16="http://schemas.microsoft.com/office/drawing/2014/main" id="{660728DC-1B1B-4683-9F13-6E357EC5C9D6}"/>
                </a:ext>
              </a:extLst>
            </p:cNvPr>
            <p:cNvGrpSpPr/>
            <p:nvPr/>
          </p:nvGrpSpPr>
          <p:grpSpPr>
            <a:xfrm>
              <a:off x="11097977" y="5748734"/>
              <a:ext cx="520931" cy="520932"/>
              <a:chOff x="11097977" y="5748734"/>
              <a:chExt cx="520931" cy="520932"/>
            </a:xfrm>
          </p:grpSpPr>
          <p:sp>
            <p:nvSpPr>
              <p:cNvPr id="63" name="Oval 62">
                <a:extLst>
                  <a:ext uri="{FF2B5EF4-FFF2-40B4-BE49-F238E27FC236}">
                    <a16:creationId xmlns:a16="http://schemas.microsoft.com/office/drawing/2014/main" id="{CF182DBD-2C92-483D-9798-EA73509A05AC}"/>
                  </a:ext>
                </a:extLst>
              </p:cNvPr>
              <p:cNvSpPr/>
              <p:nvPr/>
            </p:nvSpPr>
            <p:spPr bwMode="auto">
              <a:xfrm>
                <a:off x="11097977" y="5748734"/>
                <a:ext cx="520931"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1A1A1A"/>
                  </a:solidFill>
                  <a:latin typeface="Segoe UI"/>
                  <a:cs typeface="Segoe UI" pitchFamily="34" charset="0"/>
                </a:endParaRPr>
              </a:p>
            </p:txBody>
          </p:sp>
          <p:grpSp>
            <p:nvGrpSpPr>
              <p:cNvPr id="64" name="Group 63">
                <a:extLst>
                  <a:ext uri="{FF2B5EF4-FFF2-40B4-BE49-F238E27FC236}">
                    <a16:creationId xmlns:a16="http://schemas.microsoft.com/office/drawing/2014/main" id="{59294AB9-3735-44CE-969B-40B8408BBCCC}"/>
                  </a:ext>
                </a:extLst>
              </p:cNvPr>
              <p:cNvGrpSpPr/>
              <p:nvPr/>
            </p:nvGrpSpPr>
            <p:grpSpPr>
              <a:xfrm>
                <a:off x="11228423" y="5910420"/>
                <a:ext cx="260039" cy="197562"/>
                <a:chOff x="-1146792" y="678443"/>
                <a:chExt cx="1017587" cy="773113"/>
              </a:xfrm>
              <a:solidFill>
                <a:srgbClr val="287EFF"/>
              </a:solidFill>
            </p:grpSpPr>
            <p:sp>
              <p:nvSpPr>
                <p:cNvPr id="65" name="Freeform 5">
                  <a:extLst>
                    <a:ext uri="{FF2B5EF4-FFF2-40B4-BE49-F238E27FC236}">
                      <a16:creationId xmlns:a16="http://schemas.microsoft.com/office/drawing/2014/main" id="{0786F756-3161-44B4-9883-B7717BE40054}"/>
                    </a:ext>
                  </a:extLst>
                </p:cNvPr>
                <p:cNvSpPr>
                  <a:spLocks/>
                </p:cNvSpPr>
                <p:nvPr/>
              </p:nvSpPr>
              <p:spPr bwMode="auto">
                <a:xfrm>
                  <a:off x="-1146792" y="678443"/>
                  <a:ext cx="1017587" cy="669925"/>
                </a:xfrm>
                <a:custGeom>
                  <a:avLst/>
                  <a:gdLst>
                    <a:gd name="T0" fmla="*/ 30 w 737"/>
                    <a:gd name="T1" fmla="*/ 326 h 478"/>
                    <a:gd name="T2" fmla="*/ 30 w 737"/>
                    <a:gd name="T3" fmla="*/ 87 h 478"/>
                    <a:gd name="T4" fmla="*/ 87 w 737"/>
                    <a:gd name="T5" fmla="*/ 30 h 478"/>
                    <a:gd name="T6" fmla="*/ 650 w 737"/>
                    <a:gd name="T7" fmla="*/ 30 h 478"/>
                    <a:gd name="T8" fmla="*/ 707 w 737"/>
                    <a:gd name="T9" fmla="*/ 87 h 478"/>
                    <a:gd name="T10" fmla="*/ 707 w 737"/>
                    <a:gd name="T11" fmla="*/ 391 h 478"/>
                    <a:gd name="T12" fmla="*/ 650 w 737"/>
                    <a:gd name="T13" fmla="*/ 448 h 478"/>
                    <a:gd name="T14" fmla="*/ 390 w 737"/>
                    <a:gd name="T15" fmla="*/ 448 h 478"/>
                    <a:gd name="T16" fmla="*/ 390 w 737"/>
                    <a:gd name="T17" fmla="*/ 478 h 478"/>
                    <a:gd name="T18" fmla="*/ 650 w 737"/>
                    <a:gd name="T19" fmla="*/ 478 h 478"/>
                    <a:gd name="T20" fmla="*/ 737 w 737"/>
                    <a:gd name="T21" fmla="*/ 391 h 478"/>
                    <a:gd name="T22" fmla="*/ 737 w 737"/>
                    <a:gd name="T23" fmla="*/ 87 h 478"/>
                    <a:gd name="T24" fmla="*/ 650 w 737"/>
                    <a:gd name="T25" fmla="*/ 0 h 478"/>
                    <a:gd name="T26" fmla="*/ 87 w 737"/>
                    <a:gd name="T27" fmla="*/ 0 h 478"/>
                    <a:gd name="T28" fmla="*/ 0 w 737"/>
                    <a:gd name="T29" fmla="*/ 87 h 478"/>
                    <a:gd name="T30" fmla="*/ 0 w 737"/>
                    <a:gd name="T31" fmla="*/ 326 h 478"/>
                    <a:gd name="T32" fmla="*/ 30 w 737"/>
                    <a:gd name="T33" fmla="*/ 32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7" h="478">
                      <a:moveTo>
                        <a:pt x="30" y="326"/>
                      </a:moveTo>
                      <a:cubicBezTo>
                        <a:pt x="30" y="87"/>
                        <a:pt x="30" y="87"/>
                        <a:pt x="30" y="87"/>
                      </a:cubicBezTo>
                      <a:cubicBezTo>
                        <a:pt x="30" y="56"/>
                        <a:pt x="55" y="30"/>
                        <a:pt x="87" y="30"/>
                      </a:cubicBezTo>
                      <a:cubicBezTo>
                        <a:pt x="650" y="30"/>
                        <a:pt x="650" y="30"/>
                        <a:pt x="650" y="30"/>
                      </a:cubicBezTo>
                      <a:cubicBezTo>
                        <a:pt x="682" y="30"/>
                        <a:pt x="707" y="56"/>
                        <a:pt x="707" y="87"/>
                      </a:cubicBezTo>
                      <a:cubicBezTo>
                        <a:pt x="707" y="391"/>
                        <a:pt x="707" y="391"/>
                        <a:pt x="707" y="391"/>
                      </a:cubicBezTo>
                      <a:cubicBezTo>
                        <a:pt x="707" y="423"/>
                        <a:pt x="682" y="448"/>
                        <a:pt x="650" y="448"/>
                      </a:cubicBezTo>
                      <a:cubicBezTo>
                        <a:pt x="390" y="448"/>
                        <a:pt x="390" y="448"/>
                        <a:pt x="390" y="448"/>
                      </a:cubicBezTo>
                      <a:cubicBezTo>
                        <a:pt x="390" y="478"/>
                        <a:pt x="390" y="478"/>
                        <a:pt x="390" y="478"/>
                      </a:cubicBezTo>
                      <a:cubicBezTo>
                        <a:pt x="650" y="478"/>
                        <a:pt x="650" y="478"/>
                        <a:pt x="650" y="478"/>
                      </a:cubicBezTo>
                      <a:cubicBezTo>
                        <a:pt x="698" y="478"/>
                        <a:pt x="737" y="439"/>
                        <a:pt x="737" y="391"/>
                      </a:cubicBezTo>
                      <a:cubicBezTo>
                        <a:pt x="737" y="87"/>
                        <a:pt x="737" y="87"/>
                        <a:pt x="737" y="87"/>
                      </a:cubicBezTo>
                      <a:cubicBezTo>
                        <a:pt x="737" y="39"/>
                        <a:pt x="698" y="0"/>
                        <a:pt x="650" y="0"/>
                      </a:cubicBezTo>
                      <a:cubicBezTo>
                        <a:pt x="87" y="0"/>
                        <a:pt x="87" y="0"/>
                        <a:pt x="87" y="0"/>
                      </a:cubicBezTo>
                      <a:cubicBezTo>
                        <a:pt x="39" y="0"/>
                        <a:pt x="0" y="39"/>
                        <a:pt x="0" y="87"/>
                      </a:cubicBezTo>
                      <a:cubicBezTo>
                        <a:pt x="0" y="326"/>
                        <a:pt x="0" y="326"/>
                        <a:pt x="0" y="326"/>
                      </a:cubicBezTo>
                      <a:lnTo>
                        <a:pt x="30"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5870">
                    <a:defRPr/>
                  </a:pPr>
                  <a:endParaRPr lang="en-US" sz="1958">
                    <a:solidFill>
                      <a:srgbClr val="1A1A1A"/>
                    </a:solidFill>
                    <a:latin typeface="Segoe UI"/>
                  </a:endParaRPr>
                </a:p>
              </p:txBody>
            </p:sp>
            <p:sp>
              <p:nvSpPr>
                <p:cNvPr id="66" name="Freeform 6">
                  <a:extLst>
                    <a:ext uri="{FF2B5EF4-FFF2-40B4-BE49-F238E27FC236}">
                      <a16:creationId xmlns:a16="http://schemas.microsoft.com/office/drawing/2014/main" id="{7644160A-38BC-4DCE-AC29-DCF45487C4A3}"/>
                    </a:ext>
                  </a:extLst>
                </p:cNvPr>
                <p:cNvSpPr>
                  <a:spLocks noEditPoints="1"/>
                </p:cNvSpPr>
                <p:nvPr/>
              </p:nvSpPr>
              <p:spPr bwMode="auto">
                <a:xfrm>
                  <a:off x="-1146792" y="845131"/>
                  <a:ext cx="777875" cy="606425"/>
                </a:xfrm>
                <a:custGeom>
                  <a:avLst/>
                  <a:gdLst>
                    <a:gd name="T0" fmla="*/ 391 w 564"/>
                    <a:gd name="T1" fmla="*/ 147 h 433"/>
                    <a:gd name="T2" fmla="*/ 417 w 564"/>
                    <a:gd name="T3" fmla="*/ 173 h 433"/>
                    <a:gd name="T4" fmla="*/ 538 w 564"/>
                    <a:gd name="T5" fmla="*/ 173 h 433"/>
                    <a:gd name="T6" fmla="*/ 564 w 564"/>
                    <a:gd name="T7" fmla="*/ 147 h 433"/>
                    <a:gd name="T8" fmla="*/ 564 w 564"/>
                    <a:gd name="T9" fmla="*/ 26 h 433"/>
                    <a:gd name="T10" fmla="*/ 538 w 564"/>
                    <a:gd name="T11" fmla="*/ 0 h 433"/>
                    <a:gd name="T12" fmla="*/ 417 w 564"/>
                    <a:gd name="T13" fmla="*/ 0 h 433"/>
                    <a:gd name="T14" fmla="*/ 391 w 564"/>
                    <a:gd name="T15" fmla="*/ 26 h 433"/>
                    <a:gd name="T16" fmla="*/ 391 w 564"/>
                    <a:gd name="T17" fmla="*/ 65 h 433"/>
                    <a:gd name="T18" fmla="*/ 342 w 564"/>
                    <a:gd name="T19" fmla="*/ 65 h 433"/>
                    <a:gd name="T20" fmla="*/ 297 w 564"/>
                    <a:gd name="T21" fmla="*/ 97 h 433"/>
                    <a:gd name="T22" fmla="*/ 223 w 564"/>
                    <a:gd name="T23" fmla="*/ 322 h 433"/>
                    <a:gd name="T24" fmla="*/ 219 w 564"/>
                    <a:gd name="T25" fmla="*/ 325 h 433"/>
                    <a:gd name="T26" fmla="*/ 173 w 564"/>
                    <a:gd name="T27" fmla="*/ 325 h 433"/>
                    <a:gd name="T28" fmla="*/ 173 w 564"/>
                    <a:gd name="T29" fmla="*/ 286 h 433"/>
                    <a:gd name="T30" fmla="*/ 147 w 564"/>
                    <a:gd name="T31" fmla="*/ 260 h 433"/>
                    <a:gd name="T32" fmla="*/ 26 w 564"/>
                    <a:gd name="T33" fmla="*/ 260 h 433"/>
                    <a:gd name="T34" fmla="*/ 0 w 564"/>
                    <a:gd name="T35" fmla="*/ 286 h 433"/>
                    <a:gd name="T36" fmla="*/ 0 w 564"/>
                    <a:gd name="T37" fmla="*/ 407 h 433"/>
                    <a:gd name="T38" fmla="*/ 26 w 564"/>
                    <a:gd name="T39" fmla="*/ 433 h 433"/>
                    <a:gd name="T40" fmla="*/ 147 w 564"/>
                    <a:gd name="T41" fmla="*/ 433 h 433"/>
                    <a:gd name="T42" fmla="*/ 173 w 564"/>
                    <a:gd name="T43" fmla="*/ 407 h 433"/>
                    <a:gd name="T44" fmla="*/ 173 w 564"/>
                    <a:gd name="T45" fmla="*/ 368 h 433"/>
                    <a:gd name="T46" fmla="*/ 219 w 564"/>
                    <a:gd name="T47" fmla="*/ 368 h 433"/>
                    <a:gd name="T48" fmla="*/ 264 w 564"/>
                    <a:gd name="T49" fmla="*/ 336 h 433"/>
                    <a:gd name="T50" fmla="*/ 338 w 564"/>
                    <a:gd name="T51" fmla="*/ 111 h 433"/>
                    <a:gd name="T52" fmla="*/ 342 w 564"/>
                    <a:gd name="T53" fmla="*/ 108 h 433"/>
                    <a:gd name="T54" fmla="*/ 391 w 564"/>
                    <a:gd name="T55" fmla="*/ 108 h 433"/>
                    <a:gd name="T56" fmla="*/ 391 w 564"/>
                    <a:gd name="T57" fmla="*/ 147 h 433"/>
                    <a:gd name="T58" fmla="*/ 129 w 564"/>
                    <a:gd name="T59" fmla="*/ 390 h 433"/>
                    <a:gd name="T60" fmla="*/ 43 w 564"/>
                    <a:gd name="T61" fmla="*/ 390 h 433"/>
                    <a:gd name="T62" fmla="*/ 43 w 564"/>
                    <a:gd name="T63" fmla="*/ 303 h 433"/>
                    <a:gd name="T64" fmla="*/ 129 w 564"/>
                    <a:gd name="T65" fmla="*/ 303 h 433"/>
                    <a:gd name="T66" fmla="*/ 129 w 564"/>
                    <a:gd name="T67" fmla="*/ 39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4" h="433">
                      <a:moveTo>
                        <a:pt x="391" y="147"/>
                      </a:moveTo>
                      <a:cubicBezTo>
                        <a:pt x="391" y="162"/>
                        <a:pt x="403" y="173"/>
                        <a:pt x="417" y="173"/>
                      </a:cubicBezTo>
                      <a:cubicBezTo>
                        <a:pt x="538" y="173"/>
                        <a:pt x="538" y="173"/>
                        <a:pt x="538" y="173"/>
                      </a:cubicBezTo>
                      <a:cubicBezTo>
                        <a:pt x="552" y="173"/>
                        <a:pt x="564" y="162"/>
                        <a:pt x="564" y="147"/>
                      </a:cubicBezTo>
                      <a:cubicBezTo>
                        <a:pt x="564" y="26"/>
                        <a:pt x="564" y="26"/>
                        <a:pt x="564" y="26"/>
                      </a:cubicBezTo>
                      <a:cubicBezTo>
                        <a:pt x="564" y="11"/>
                        <a:pt x="552" y="0"/>
                        <a:pt x="538" y="0"/>
                      </a:cubicBezTo>
                      <a:cubicBezTo>
                        <a:pt x="417" y="0"/>
                        <a:pt x="417" y="0"/>
                        <a:pt x="417" y="0"/>
                      </a:cubicBezTo>
                      <a:cubicBezTo>
                        <a:pt x="403" y="0"/>
                        <a:pt x="391" y="11"/>
                        <a:pt x="391" y="26"/>
                      </a:cubicBezTo>
                      <a:cubicBezTo>
                        <a:pt x="391" y="65"/>
                        <a:pt x="391" y="65"/>
                        <a:pt x="391" y="65"/>
                      </a:cubicBezTo>
                      <a:cubicBezTo>
                        <a:pt x="342" y="65"/>
                        <a:pt x="342" y="65"/>
                        <a:pt x="342" y="65"/>
                      </a:cubicBezTo>
                      <a:cubicBezTo>
                        <a:pt x="322" y="65"/>
                        <a:pt x="304" y="78"/>
                        <a:pt x="297" y="97"/>
                      </a:cubicBezTo>
                      <a:cubicBezTo>
                        <a:pt x="223" y="322"/>
                        <a:pt x="223" y="322"/>
                        <a:pt x="223" y="322"/>
                      </a:cubicBezTo>
                      <a:cubicBezTo>
                        <a:pt x="222" y="324"/>
                        <a:pt x="221" y="325"/>
                        <a:pt x="219" y="325"/>
                      </a:cubicBezTo>
                      <a:cubicBezTo>
                        <a:pt x="173" y="325"/>
                        <a:pt x="173" y="325"/>
                        <a:pt x="173" y="325"/>
                      </a:cubicBezTo>
                      <a:cubicBezTo>
                        <a:pt x="173" y="286"/>
                        <a:pt x="173" y="286"/>
                        <a:pt x="173" y="286"/>
                      </a:cubicBezTo>
                      <a:cubicBezTo>
                        <a:pt x="173" y="272"/>
                        <a:pt x="161" y="260"/>
                        <a:pt x="147" y="260"/>
                      </a:cubicBezTo>
                      <a:cubicBezTo>
                        <a:pt x="26" y="260"/>
                        <a:pt x="26" y="260"/>
                        <a:pt x="26" y="260"/>
                      </a:cubicBezTo>
                      <a:cubicBezTo>
                        <a:pt x="11" y="260"/>
                        <a:pt x="0" y="272"/>
                        <a:pt x="0" y="286"/>
                      </a:cubicBezTo>
                      <a:cubicBezTo>
                        <a:pt x="0" y="407"/>
                        <a:pt x="0" y="407"/>
                        <a:pt x="0" y="407"/>
                      </a:cubicBezTo>
                      <a:cubicBezTo>
                        <a:pt x="0" y="422"/>
                        <a:pt x="11" y="433"/>
                        <a:pt x="26" y="433"/>
                      </a:cubicBezTo>
                      <a:cubicBezTo>
                        <a:pt x="147" y="433"/>
                        <a:pt x="147" y="433"/>
                        <a:pt x="147" y="433"/>
                      </a:cubicBezTo>
                      <a:cubicBezTo>
                        <a:pt x="161" y="433"/>
                        <a:pt x="173" y="422"/>
                        <a:pt x="173" y="407"/>
                      </a:cubicBezTo>
                      <a:cubicBezTo>
                        <a:pt x="173" y="368"/>
                        <a:pt x="173" y="368"/>
                        <a:pt x="173" y="368"/>
                      </a:cubicBezTo>
                      <a:cubicBezTo>
                        <a:pt x="219" y="368"/>
                        <a:pt x="219" y="368"/>
                        <a:pt x="219" y="368"/>
                      </a:cubicBezTo>
                      <a:cubicBezTo>
                        <a:pt x="239" y="368"/>
                        <a:pt x="257" y="355"/>
                        <a:pt x="264" y="336"/>
                      </a:cubicBezTo>
                      <a:cubicBezTo>
                        <a:pt x="338" y="111"/>
                        <a:pt x="338" y="111"/>
                        <a:pt x="338" y="111"/>
                      </a:cubicBezTo>
                      <a:cubicBezTo>
                        <a:pt x="339" y="109"/>
                        <a:pt x="340" y="108"/>
                        <a:pt x="342" y="108"/>
                      </a:cubicBezTo>
                      <a:cubicBezTo>
                        <a:pt x="391" y="108"/>
                        <a:pt x="391" y="108"/>
                        <a:pt x="391" y="108"/>
                      </a:cubicBezTo>
                      <a:lnTo>
                        <a:pt x="391" y="147"/>
                      </a:lnTo>
                      <a:close/>
                      <a:moveTo>
                        <a:pt x="129" y="390"/>
                      </a:moveTo>
                      <a:cubicBezTo>
                        <a:pt x="43" y="390"/>
                        <a:pt x="43" y="390"/>
                        <a:pt x="43" y="390"/>
                      </a:cubicBezTo>
                      <a:cubicBezTo>
                        <a:pt x="43" y="303"/>
                        <a:pt x="43" y="303"/>
                        <a:pt x="43" y="303"/>
                      </a:cubicBezTo>
                      <a:cubicBezTo>
                        <a:pt x="129" y="303"/>
                        <a:pt x="129" y="303"/>
                        <a:pt x="129" y="303"/>
                      </a:cubicBezTo>
                      <a:lnTo>
                        <a:pt x="129"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5870">
                    <a:defRPr/>
                  </a:pPr>
                  <a:endParaRPr lang="en-US" sz="1958">
                    <a:solidFill>
                      <a:srgbClr val="1A1A1A"/>
                    </a:solidFill>
                    <a:latin typeface="Segoe UI"/>
                  </a:endParaRPr>
                </a:p>
              </p:txBody>
            </p:sp>
          </p:grpSp>
        </p:grpSp>
      </p:grpSp>
    </p:spTree>
    <p:extLst>
      <p:ext uri="{BB962C8B-B14F-4D97-AF65-F5344CB8AC3E}">
        <p14:creationId xmlns:p14="http://schemas.microsoft.com/office/powerpoint/2010/main" val="344481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A6965347-F7F1-4AC7-8641-6B0A814D04BF}"/>
              </a:ext>
            </a:extLst>
          </p:cNvPr>
          <p:cNvSpPr/>
          <p:nvPr/>
        </p:nvSpPr>
        <p:spPr bwMode="auto">
          <a:xfrm>
            <a:off x="0" y="1676405"/>
            <a:ext cx="6224584" cy="776685"/>
          </a:xfrm>
          <a:custGeom>
            <a:avLst/>
            <a:gdLst>
              <a:gd name="connsiteX0" fmla="*/ 0 w 6224584"/>
              <a:gd name="connsiteY0" fmla="*/ 0 h 776685"/>
              <a:gd name="connsiteX1" fmla="*/ 6142007 w 6224584"/>
              <a:gd name="connsiteY1" fmla="*/ 0 h 776685"/>
              <a:gd name="connsiteX2" fmla="*/ 6224584 w 6224584"/>
              <a:gd name="connsiteY2" fmla="*/ 82577 h 776685"/>
              <a:gd name="connsiteX3" fmla="*/ 6224584 w 6224584"/>
              <a:gd name="connsiteY3" fmla="*/ 776685 h 776685"/>
              <a:gd name="connsiteX4" fmla="*/ 0 w 6224584"/>
              <a:gd name="connsiteY4" fmla="*/ 776685 h 77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4584" h="776685">
                <a:moveTo>
                  <a:pt x="0" y="0"/>
                </a:moveTo>
                <a:lnTo>
                  <a:pt x="6142007" y="0"/>
                </a:lnTo>
                <a:cubicBezTo>
                  <a:pt x="6187613" y="0"/>
                  <a:pt x="6224584" y="36971"/>
                  <a:pt x="6224584" y="82577"/>
                </a:cubicBezTo>
                <a:lnTo>
                  <a:pt x="6224584" y="776685"/>
                </a:lnTo>
                <a:lnTo>
                  <a:pt x="0" y="776685"/>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3200" dirty="0">
                <a:solidFill>
                  <a:srgbClr val="FFFFFF"/>
                </a:solidFill>
                <a:latin typeface="Segoe UI Semibold" panose="020B0702040204020203" pitchFamily="34" charset="0"/>
                <a:ea typeface="Segoe UI" pitchFamily="34" charset="0"/>
                <a:cs typeface="Segoe UI Semibold" panose="020B0702040204020203" pitchFamily="34" charset="0"/>
              </a:rPr>
              <a:t>Opportunity</a:t>
            </a:r>
          </a:p>
        </p:txBody>
      </p:sp>
      <p:grpSp>
        <p:nvGrpSpPr>
          <p:cNvPr id="30" name="Group 29"/>
          <p:cNvGrpSpPr/>
          <p:nvPr/>
        </p:nvGrpSpPr>
        <p:grpSpPr>
          <a:xfrm>
            <a:off x="1474877" y="2720318"/>
            <a:ext cx="3274831" cy="3269240"/>
            <a:chOff x="9480106" y="3224993"/>
            <a:chExt cx="3211365" cy="3205882"/>
          </a:xfrm>
        </p:grpSpPr>
        <p:sp>
          <p:nvSpPr>
            <p:cNvPr id="31" name="Block Arc 30"/>
            <p:cNvSpPr/>
            <p:nvPr/>
          </p:nvSpPr>
          <p:spPr bwMode="auto">
            <a:xfrm rot="5400000">
              <a:off x="9490842" y="3235502"/>
              <a:ext cx="3195143" cy="3195143"/>
            </a:xfrm>
            <a:prstGeom prst="blockArc">
              <a:avLst>
                <a:gd name="adj1" fmla="val 10800000"/>
                <a:gd name="adj2" fmla="val 15085253"/>
                <a:gd name="adj3" fmla="val 8702"/>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3" name="Block Arc 32"/>
            <p:cNvSpPr/>
            <p:nvPr/>
          </p:nvSpPr>
          <p:spPr bwMode="auto">
            <a:xfrm rot="9725713">
              <a:off x="9490843" y="3235504"/>
              <a:ext cx="3195143" cy="3195143"/>
            </a:xfrm>
            <a:prstGeom prst="blockArc">
              <a:avLst>
                <a:gd name="adj1" fmla="val 10800000"/>
                <a:gd name="adj2" fmla="val 15085253"/>
                <a:gd name="adj3" fmla="val 8702"/>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4" name="Block Arc 33"/>
            <p:cNvSpPr/>
            <p:nvPr/>
          </p:nvSpPr>
          <p:spPr bwMode="auto">
            <a:xfrm rot="14073869">
              <a:off x="9496328" y="3230940"/>
              <a:ext cx="3195143" cy="3195143"/>
            </a:xfrm>
            <a:prstGeom prst="blockArc">
              <a:avLst>
                <a:gd name="adj1" fmla="val 10800000"/>
                <a:gd name="adj2" fmla="val 15085253"/>
                <a:gd name="adj3" fmla="val 8702"/>
              </a:avLst>
            </a:pr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 name="Block Arc 34"/>
            <p:cNvSpPr/>
            <p:nvPr/>
          </p:nvSpPr>
          <p:spPr bwMode="auto">
            <a:xfrm rot="18372289">
              <a:off x="9485359" y="3224993"/>
              <a:ext cx="3195143" cy="3195143"/>
            </a:xfrm>
            <a:prstGeom prst="blockArc">
              <a:avLst>
                <a:gd name="adj1" fmla="val 10800000"/>
                <a:gd name="adj2" fmla="val 15060150"/>
                <a:gd name="adj3" fmla="val 8792"/>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6" name="Block Arc 35"/>
            <p:cNvSpPr/>
            <p:nvPr/>
          </p:nvSpPr>
          <p:spPr bwMode="auto">
            <a:xfrm rot="1102317">
              <a:off x="9480106" y="3235732"/>
              <a:ext cx="3195143" cy="3195143"/>
            </a:xfrm>
            <a:prstGeom prst="blockArc">
              <a:avLst>
                <a:gd name="adj1" fmla="val 10800000"/>
                <a:gd name="adj2" fmla="val 15085253"/>
                <a:gd name="adj3" fmla="val 8702"/>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37" name="Oval 36"/>
          <p:cNvSpPr/>
          <p:nvPr/>
        </p:nvSpPr>
        <p:spPr bwMode="auto">
          <a:xfrm>
            <a:off x="1593105" y="2835263"/>
            <a:ext cx="3038375" cy="303837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The only thing harder than transformation is… failing to transform</a:t>
            </a:r>
          </a:p>
        </p:txBody>
      </p:sp>
      <p:sp>
        <p:nvSpPr>
          <p:cNvPr id="22" name="TextBox 21"/>
          <p:cNvSpPr txBox="1"/>
          <p:nvPr/>
        </p:nvSpPr>
        <p:spPr>
          <a:xfrm>
            <a:off x="1935050" y="3258809"/>
            <a:ext cx="2354484" cy="1874044"/>
          </a:xfrm>
          <a:prstGeom prst="rect">
            <a:avLst/>
          </a:prstGeom>
          <a:noFill/>
        </p:spPr>
        <p:txBody>
          <a:bodyPr wrap="square" lIns="186494" tIns="149196" rIns="186494" bIns="149196" rtlCol="0">
            <a:spAutoFit/>
          </a:bodyPr>
          <a:lstStyle/>
          <a:p>
            <a:pPr algn="ctr" defTabSz="932418">
              <a:lnSpc>
                <a:spcPct val="90000"/>
              </a:lnSpc>
              <a:spcAft>
                <a:spcPts val="612"/>
              </a:spcAft>
              <a:defRPr/>
            </a:pPr>
            <a:r>
              <a:rPr lang="en-US" sz="2400" b="1" dirty="0">
                <a:solidFill>
                  <a:srgbClr val="0078D7"/>
                </a:solidFill>
                <a:latin typeface="Segoe UI"/>
              </a:rPr>
              <a:t>$100 trillion</a:t>
            </a:r>
            <a:br>
              <a:rPr lang="en-US" sz="2400" b="1" dirty="0">
                <a:solidFill>
                  <a:srgbClr val="0078D7"/>
                </a:solidFill>
                <a:latin typeface="Segoe UI"/>
              </a:rPr>
            </a:br>
            <a:r>
              <a:rPr lang="en-US" sz="2400" b="1" dirty="0">
                <a:solidFill>
                  <a:srgbClr val="0078D7"/>
                </a:solidFill>
                <a:latin typeface="Segoe UI"/>
              </a:rPr>
              <a:t>opportunity</a:t>
            </a:r>
          </a:p>
          <a:p>
            <a:pPr algn="ctr" defTabSz="932418">
              <a:lnSpc>
                <a:spcPct val="90000"/>
              </a:lnSpc>
              <a:spcAft>
                <a:spcPts val="612"/>
              </a:spcAft>
              <a:defRPr/>
            </a:pPr>
            <a:r>
              <a:rPr lang="en-US" sz="2000" dirty="0">
                <a:latin typeface="Segoe UI"/>
              </a:rPr>
              <a:t>for society and industry over </a:t>
            </a:r>
            <a:br>
              <a:rPr lang="en-US" sz="2000" dirty="0">
                <a:latin typeface="Segoe UI"/>
              </a:rPr>
            </a:br>
            <a:r>
              <a:rPr lang="en-US" sz="2000" dirty="0">
                <a:latin typeface="Segoe UI"/>
              </a:rPr>
              <a:t>next 10 years</a:t>
            </a:r>
          </a:p>
        </p:txBody>
      </p:sp>
      <p:sp>
        <p:nvSpPr>
          <p:cNvPr id="23" name="TextBox 22"/>
          <p:cNvSpPr txBox="1"/>
          <p:nvPr/>
        </p:nvSpPr>
        <p:spPr>
          <a:xfrm>
            <a:off x="1758637" y="4930822"/>
            <a:ext cx="2707310" cy="495205"/>
          </a:xfrm>
          <a:prstGeom prst="rect">
            <a:avLst/>
          </a:prstGeom>
          <a:noFill/>
        </p:spPr>
        <p:txBody>
          <a:bodyPr wrap="square" lIns="186494" tIns="149196" rIns="186494" bIns="149196" rtlCol="0">
            <a:spAutoFit/>
          </a:bodyPr>
          <a:lstStyle/>
          <a:p>
            <a:pPr algn="ctr" defTabSz="932418">
              <a:lnSpc>
                <a:spcPct val="90000"/>
              </a:lnSpc>
              <a:spcAft>
                <a:spcPts val="612"/>
              </a:spcAft>
              <a:defRPr/>
            </a:pPr>
            <a:r>
              <a:rPr lang="en-US" sz="1400" dirty="0">
                <a:solidFill>
                  <a:srgbClr val="0078D7"/>
                </a:solidFill>
                <a:latin typeface="Segoe UI"/>
              </a:rPr>
              <a:t>- World Economic Forum</a:t>
            </a:r>
            <a:endParaRPr lang="en-US" sz="1050" dirty="0">
              <a:solidFill>
                <a:srgbClr val="0078D7"/>
              </a:solidFill>
              <a:latin typeface="Segoe UI"/>
            </a:endParaRPr>
          </a:p>
        </p:txBody>
      </p:sp>
      <p:grpSp>
        <p:nvGrpSpPr>
          <p:cNvPr id="24" name="Group 23">
            <a:extLst>
              <a:ext uri="{FF2B5EF4-FFF2-40B4-BE49-F238E27FC236}">
                <a16:creationId xmlns:a16="http://schemas.microsoft.com/office/drawing/2014/main" id="{7BA93B92-8024-487C-B4DE-7F422200193B}"/>
              </a:ext>
            </a:extLst>
          </p:cNvPr>
          <p:cNvGrpSpPr/>
          <p:nvPr/>
        </p:nvGrpSpPr>
        <p:grpSpPr>
          <a:xfrm>
            <a:off x="7801068" y="2707344"/>
            <a:ext cx="3274831" cy="3269240"/>
            <a:chOff x="9480106" y="3224993"/>
            <a:chExt cx="3211365" cy="3205882"/>
          </a:xfrm>
        </p:grpSpPr>
        <p:sp>
          <p:nvSpPr>
            <p:cNvPr id="25" name="Block Arc 24">
              <a:extLst>
                <a:ext uri="{FF2B5EF4-FFF2-40B4-BE49-F238E27FC236}">
                  <a16:creationId xmlns:a16="http://schemas.microsoft.com/office/drawing/2014/main" id="{66C67E6F-A76C-446D-B5C8-3408935BB70A}"/>
                </a:ext>
              </a:extLst>
            </p:cNvPr>
            <p:cNvSpPr/>
            <p:nvPr/>
          </p:nvSpPr>
          <p:spPr bwMode="auto">
            <a:xfrm rot="5400000">
              <a:off x="9490842" y="3235502"/>
              <a:ext cx="3195143" cy="3195143"/>
            </a:xfrm>
            <a:prstGeom prst="blockArc">
              <a:avLst>
                <a:gd name="adj1" fmla="val 10800000"/>
                <a:gd name="adj2" fmla="val 15085253"/>
                <a:gd name="adj3" fmla="val 8702"/>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 name="Block Arc 25">
              <a:extLst>
                <a:ext uri="{FF2B5EF4-FFF2-40B4-BE49-F238E27FC236}">
                  <a16:creationId xmlns:a16="http://schemas.microsoft.com/office/drawing/2014/main" id="{ED60386A-8C89-4D99-9737-AFB883B71174}"/>
                </a:ext>
              </a:extLst>
            </p:cNvPr>
            <p:cNvSpPr/>
            <p:nvPr/>
          </p:nvSpPr>
          <p:spPr bwMode="auto">
            <a:xfrm rot="9725713">
              <a:off x="9490843" y="3235504"/>
              <a:ext cx="3195143" cy="3195143"/>
            </a:xfrm>
            <a:prstGeom prst="blockArc">
              <a:avLst>
                <a:gd name="adj1" fmla="val 10800000"/>
                <a:gd name="adj2" fmla="val 15085253"/>
                <a:gd name="adj3" fmla="val 8702"/>
              </a:avLst>
            </a:prstGeom>
            <a:solidFill>
              <a:srgbClr val="A22C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7" name="Block Arc 26">
              <a:extLst>
                <a:ext uri="{FF2B5EF4-FFF2-40B4-BE49-F238E27FC236}">
                  <a16:creationId xmlns:a16="http://schemas.microsoft.com/office/drawing/2014/main" id="{0BDD6724-1E88-4F84-AB81-5F3A6D80DCD4}"/>
                </a:ext>
              </a:extLst>
            </p:cNvPr>
            <p:cNvSpPr/>
            <p:nvPr/>
          </p:nvSpPr>
          <p:spPr bwMode="auto">
            <a:xfrm rot="14073869">
              <a:off x="9496328" y="3230940"/>
              <a:ext cx="3195143" cy="3195143"/>
            </a:xfrm>
            <a:prstGeom prst="blockArc">
              <a:avLst>
                <a:gd name="adj1" fmla="val 10800000"/>
                <a:gd name="adj2" fmla="val 15085253"/>
                <a:gd name="adj3" fmla="val 8702"/>
              </a:avLst>
            </a:prstGeom>
            <a:solidFill>
              <a:srgbClr val="6C1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 name="Block Arc 27">
              <a:extLst>
                <a:ext uri="{FF2B5EF4-FFF2-40B4-BE49-F238E27FC236}">
                  <a16:creationId xmlns:a16="http://schemas.microsoft.com/office/drawing/2014/main" id="{1649A2D2-DA36-4ADE-B84D-D5005EA9FEDF}"/>
                </a:ext>
              </a:extLst>
            </p:cNvPr>
            <p:cNvSpPr/>
            <p:nvPr/>
          </p:nvSpPr>
          <p:spPr bwMode="auto">
            <a:xfrm rot="18372289">
              <a:off x="9485359" y="3224993"/>
              <a:ext cx="3195143" cy="3195143"/>
            </a:xfrm>
            <a:prstGeom prst="blockArc">
              <a:avLst>
                <a:gd name="adj1" fmla="val 10800000"/>
                <a:gd name="adj2" fmla="val 15060150"/>
                <a:gd name="adj3" fmla="val 8792"/>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8" name="Block Arc 37">
              <a:extLst>
                <a:ext uri="{FF2B5EF4-FFF2-40B4-BE49-F238E27FC236}">
                  <a16:creationId xmlns:a16="http://schemas.microsoft.com/office/drawing/2014/main" id="{88A1A0D2-D2F4-46EE-B55D-2EF4FD4F89DA}"/>
                </a:ext>
              </a:extLst>
            </p:cNvPr>
            <p:cNvSpPr/>
            <p:nvPr/>
          </p:nvSpPr>
          <p:spPr bwMode="auto">
            <a:xfrm rot="1102317">
              <a:off x="9480106" y="3235732"/>
              <a:ext cx="3195143" cy="3195143"/>
            </a:xfrm>
            <a:prstGeom prst="blockArc">
              <a:avLst>
                <a:gd name="adj1" fmla="val 10800000"/>
                <a:gd name="adj2" fmla="val 15085253"/>
                <a:gd name="adj3" fmla="val 8702"/>
              </a:avLst>
            </a:prstGeom>
            <a:solidFill>
              <a:srgbClr val="FE7F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39" name="Oval 38">
            <a:extLst>
              <a:ext uri="{FF2B5EF4-FFF2-40B4-BE49-F238E27FC236}">
                <a16:creationId xmlns:a16="http://schemas.microsoft.com/office/drawing/2014/main" id="{3EFA1E49-CC98-4F63-AC9B-67F35DD6AC8A}"/>
              </a:ext>
            </a:extLst>
          </p:cNvPr>
          <p:cNvSpPr/>
          <p:nvPr/>
        </p:nvSpPr>
        <p:spPr bwMode="auto">
          <a:xfrm>
            <a:off x="7919296" y="2822289"/>
            <a:ext cx="3038375" cy="303837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40" name="Picture 2" descr="Image result for azure fortune 500 logo">
            <a:extLst>
              <a:ext uri="{FF2B5EF4-FFF2-40B4-BE49-F238E27FC236}">
                <a16:creationId xmlns:a16="http://schemas.microsoft.com/office/drawing/2014/main" id="{A4F636CD-269B-418B-A47F-C1828F121B4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7708" b="-4860"/>
          <a:stretch/>
        </p:blipFill>
        <p:spPr bwMode="auto">
          <a:xfrm>
            <a:off x="8966888" y="2950158"/>
            <a:ext cx="943190" cy="881235"/>
          </a:xfrm>
          <a:prstGeom prst="roundRect">
            <a:avLst>
              <a:gd name="adj" fmla="val 15358"/>
            </a:avLst>
          </a:prstGeom>
          <a:solidFill>
            <a:schemeClr val="bg1"/>
          </a:solidFill>
        </p:spPr>
      </p:pic>
      <p:sp>
        <p:nvSpPr>
          <p:cNvPr id="41" name="TextBox 40">
            <a:extLst>
              <a:ext uri="{FF2B5EF4-FFF2-40B4-BE49-F238E27FC236}">
                <a16:creationId xmlns:a16="http://schemas.microsoft.com/office/drawing/2014/main" id="{B6196166-BFEB-48AB-8FD2-FD1E8382F0E0}"/>
              </a:ext>
            </a:extLst>
          </p:cNvPr>
          <p:cNvSpPr txBox="1"/>
          <p:nvPr/>
        </p:nvSpPr>
        <p:spPr>
          <a:xfrm>
            <a:off x="8261241" y="3727276"/>
            <a:ext cx="2354484" cy="1050382"/>
          </a:xfrm>
          <a:prstGeom prst="rect">
            <a:avLst/>
          </a:prstGeom>
          <a:noFill/>
        </p:spPr>
        <p:txBody>
          <a:bodyPr wrap="square" lIns="186494" tIns="149196" rIns="186494" bIns="149196" rtlCol="0">
            <a:spAutoFit/>
          </a:bodyPr>
          <a:lstStyle/>
          <a:p>
            <a:pPr algn="ctr" defTabSz="932418">
              <a:lnSpc>
                <a:spcPct val="90000"/>
              </a:lnSpc>
              <a:spcAft>
                <a:spcPts val="612"/>
              </a:spcAft>
              <a:defRPr/>
            </a:pPr>
            <a:r>
              <a:rPr lang="en-US" sz="2000" b="1" dirty="0">
                <a:solidFill>
                  <a:srgbClr val="D83B01"/>
                </a:solidFill>
                <a:latin typeface="Segoe UI"/>
              </a:rPr>
              <a:t>52% </a:t>
            </a:r>
            <a:r>
              <a:rPr lang="en-US" sz="1600" dirty="0">
                <a:latin typeface="Segoe UI"/>
              </a:rPr>
              <a:t>of companies in the Fortune 500 since 2000 are gone.</a:t>
            </a:r>
            <a:endParaRPr lang="en-US" sz="1400" dirty="0">
              <a:latin typeface="Segoe UI"/>
            </a:endParaRPr>
          </a:p>
        </p:txBody>
      </p:sp>
      <p:sp>
        <p:nvSpPr>
          <p:cNvPr id="42" name="TextBox 41">
            <a:extLst>
              <a:ext uri="{FF2B5EF4-FFF2-40B4-BE49-F238E27FC236}">
                <a16:creationId xmlns:a16="http://schemas.microsoft.com/office/drawing/2014/main" id="{CB1F73C5-B158-462A-A0B0-93ABCE9CC583}"/>
              </a:ext>
            </a:extLst>
          </p:cNvPr>
          <p:cNvSpPr txBox="1"/>
          <p:nvPr/>
        </p:nvSpPr>
        <p:spPr>
          <a:xfrm>
            <a:off x="8320190" y="4498974"/>
            <a:ext cx="2236587" cy="1309577"/>
          </a:xfrm>
          <a:prstGeom prst="rect">
            <a:avLst/>
          </a:prstGeom>
          <a:noFill/>
        </p:spPr>
        <p:txBody>
          <a:bodyPr wrap="square" lIns="186494" tIns="149196" rIns="186494" bIns="149196" rtlCol="0">
            <a:spAutoFit/>
          </a:bodyPr>
          <a:lstStyle/>
          <a:p>
            <a:pPr algn="ctr" defTabSz="932418">
              <a:lnSpc>
                <a:spcPct val="90000"/>
              </a:lnSpc>
              <a:spcAft>
                <a:spcPts val="612"/>
              </a:spcAft>
              <a:defRPr/>
            </a:pPr>
            <a:r>
              <a:rPr lang="en-US" sz="1400" dirty="0">
                <a:solidFill>
                  <a:srgbClr val="D83B01"/>
                </a:solidFill>
                <a:latin typeface="Segoe UI"/>
              </a:rPr>
              <a:t>….the majority of companies will not exist in a meaningful way 10 to 15 years from now.</a:t>
            </a:r>
            <a:endParaRPr lang="en-US" sz="1050" dirty="0">
              <a:solidFill>
                <a:srgbClr val="D83B01"/>
              </a:solidFill>
              <a:latin typeface="Segoe UI"/>
            </a:endParaRPr>
          </a:p>
        </p:txBody>
      </p:sp>
      <p:sp>
        <p:nvSpPr>
          <p:cNvPr id="51" name="Freeform: Shape 50">
            <a:extLst>
              <a:ext uri="{FF2B5EF4-FFF2-40B4-BE49-F238E27FC236}">
                <a16:creationId xmlns:a16="http://schemas.microsoft.com/office/drawing/2014/main" id="{CF235646-58CA-4345-B6FA-E3607B61CC1D}"/>
              </a:ext>
            </a:extLst>
          </p:cNvPr>
          <p:cNvSpPr/>
          <p:nvPr/>
        </p:nvSpPr>
        <p:spPr bwMode="auto">
          <a:xfrm flipH="1">
            <a:off x="6440491" y="1676405"/>
            <a:ext cx="5995984" cy="776685"/>
          </a:xfrm>
          <a:custGeom>
            <a:avLst/>
            <a:gdLst>
              <a:gd name="connsiteX0" fmla="*/ 5913407 w 5995984"/>
              <a:gd name="connsiteY0" fmla="*/ 0 h 776685"/>
              <a:gd name="connsiteX1" fmla="*/ 0 w 5995984"/>
              <a:gd name="connsiteY1" fmla="*/ 0 h 776685"/>
              <a:gd name="connsiteX2" fmla="*/ 0 w 5995984"/>
              <a:gd name="connsiteY2" fmla="*/ 776685 h 776685"/>
              <a:gd name="connsiteX3" fmla="*/ 5995984 w 5995984"/>
              <a:gd name="connsiteY3" fmla="*/ 776685 h 776685"/>
              <a:gd name="connsiteX4" fmla="*/ 5995984 w 5995984"/>
              <a:gd name="connsiteY4" fmla="*/ 82577 h 776685"/>
              <a:gd name="connsiteX5" fmla="*/ 5913407 w 5995984"/>
              <a:gd name="connsiteY5" fmla="*/ 0 h 77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5984" h="776685">
                <a:moveTo>
                  <a:pt x="5913407" y="0"/>
                </a:moveTo>
                <a:lnTo>
                  <a:pt x="0" y="0"/>
                </a:lnTo>
                <a:lnTo>
                  <a:pt x="0" y="776685"/>
                </a:lnTo>
                <a:lnTo>
                  <a:pt x="5995984" y="776685"/>
                </a:lnTo>
                <a:lnTo>
                  <a:pt x="5995984" y="82577"/>
                </a:lnTo>
                <a:cubicBezTo>
                  <a:pt x="5995984" y="36971"/>
                  <a:pt x="5959013" y="0"/>
                  <a:pt x="5913407" y="0"/>
                </a:cubicBezTo>
                <a:close/>
              </a:path>
            </a:pathLst>
          </a:cu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3200" dirty="0">
                <a:solidFill>
                  <a:srgbClr val="FFFFFF"/>
                </a:solidFill>
                <a:latin typeface="Segoe UI Semibold" panose="020B0702040204020203" pitchFamily="34" charset="0"/>
                <a:ea typeface="Segoe UI" pitchFamily="34" charset="0"/>
                <a:cs typeface="Segoe UI Semibold" panose="020B0702040204020203" pitchFamily="34" charset="0"/>
              </a:rPr>
              <a:t>Threat</a:t>
            </a:r>
          </a:p>
        </p:txBody>
      </p:sp>
      <p:grpSp>
        <p:nvGrpSpPr>
          <p:cNvPr id="7" name="Group 6">
            <a:extLst>
              <a:ext uri="{FF2B5EF4-FFF2-40B4-BE49-F238E27FC236}">
                <a16:creationId xmlns:a16="http://schemas.microsoft.com/office/drawing/2014/main" id="{8004B72A-61B9-4BA0-8131-0D5AE0A32B0B}"/>
              </a:ext>
            </a:extLst>
          </p:cNvPr>
          <p:cNvGrpSpPr/>
          <p:nvPr/>
        </p:nvGrpSpPr>
        <p:grpSpPr>
          <a:xfrm>
            <a:off x="-4" y="1676405"/>
            <a:ext cx="12436477" cy="4592632"/>
            <a:chOff x="-4" y="1676405"/>
            <a:chExt cx="12436477" cy="4592632"/>
          </a:xfrm>
        </p:grpSpPr>
        <p:sp>
          <p:nvSpPr>
            <p:cNvPr id="45" name="Arrow: Bent 44">
              <a:extLst>
                <a:ext uri="{FF2B5EF4-FFF2-40B4-BE49-F238E27FC236}">
                  <a16:creationId xmlns:a16="http://schemas.microsoft.com/office/drawing/2014/main" id="{E2B1EA81-F422-48F3-AC65-A22F75601EBD}"/>
                </a:ext>
              </a:extLst>
            </p:cNvPr>
            <p:cNvSpPr/>
            <p:nvPr/>
          </p:nvSpPr>
          <p:spPr bwMode="auto">
            <a:xfrm rot="5400000">
              <a:off x="1951328" y="-274927"/>
              <a:ext cx="2321925" cy="6224589"/>
            </a:xfrm>
            <a:prstGeom prst="bentArrow">
              <a:avLst>
                <a:gd name="adj1" fmla="val 25000"/>
                <a:gd name="adj2" fmla="val 0"/>
                <a:gd name="adj3" fmla="val 25000"/>
                <a:gd name="adj4" fmla="val 345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46" name="Arrow: Bent 45">
              <a:extLst>
                <a:ext uri="{FF2B5EF4-FFF2-40B4-BE49-F238E27FC236}">
                  <a16:creationId xmlns:a16="http://schemas.microsoft.com/office/drawing/2014/main" id="{94D8A48A-31F8-44CE-8CF9-C5A943C044E6}"/>
                </a:ext>
              </a:extLst>
            </p:cNvPr>
            <p:cNvSpPr/>
            <p:nvPr/>
          </p:nvSpPr>
          <p:spPr bwMode="auto">
            <a:xfrm rot="16200000">
              <a:off x="8169567" y="2002131"/>
              <a:ext cx="2321924" cy="6211888"/>
            </a:xfrm>
            <a:prstGeom prst="bentArrow">
              <a:avLst>
                <a:gd name="adj1" fmla="val 25000"/>
                <a:gd name="adj2" fmla="val 0"/>
                <a:gd name="adj3" fmla="val 25000"/>
                <a:gd name="adj4" fmla="val 345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3176405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up)">
                                      <p:cBhvr>
                                        <p:cTn id="11" dur="500"/>
                                        <p:tgtEl>
                                          <p:spTgt spid="4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500"/>
                                        <p:tgtEl>
                                          <p:spTgt spid="51"/>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2" grpId="0"/>
      <p:bldP spid="23" grpId="0"/>
      <p:bldP spid="41" grpId="0"/>
      <p:bldP spid="42" grpId="0"/>
      <p:bldP spid="5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7D250C1E-E255-487A-9E8C-C974522CB745}"/>
              </a:ext>
            </a:extLst>
          </p:cNvPr>
          <p:cNvSpPr txBox="1"/>
          <p:nvPr/>
        </p:nvSpPr>
        <p:spPr>
          <a:xfrm>
            <a:off x="5954003" y="372760"/>
            <a:ext cx="6211976" cy="2394518"/>
          </a:xfrm>
          <a:prstGeom prst="rect">
            <a:avLst/>
          </a:prstGeom>
          <a:solidFill>
            <a:schemeClr val="bg1">
              <a:alpha val="90000"/>
            </a:schemeClr>
          </a:solidFill>
        </p:spPr>
        <p:txBody>
          <a:bodyPr wrap="square" lIns="91427" tIns="186415" rIns="279662" bIns="186415" rtlCol="0" anchor="ctr">
            <a:noAutofit/>
          </a:bodyPr>
          <a:lstStyle/>
          <a:p>
            <a:pPr marL="71199" indent="-71199" defTabSz="931881">
              <a:spcAft>
                <a:spcPts val="1199"/>
              </a:spcAft>
              <a:defRPr/>
            </a:pPr>
            <a:endParaRPr lang="en-US" sz="1599" kern="0">
              <a:solidFill>
                <a:srgbClr val="008272"/>
              </a:solidFill>
              <a:latin typeface="Segoe UI"/>
              <a:cs typeface="Segoe UI Semibold" panose="020B0702040204020203" pitchFamily="34" charset="0"/>
            </a:endParaRPr>
          </a:p>
        </p:txBody>
      </p:sp>
      <p:sp>
        <p:nvSpPr>
          <p:cNvPr id="30" name="TextBox 29">
            <a:extLst>
              <a:ext uri="{FF2B5EF4-FFF2-40B4-BE49-F238E27FC236}">
                <a16:creationId xmlns:a16="http://schemas.microsoft.com/office/drawing/2014/main" id="{7A6D426D-A5B7-4A70-A7AA-96886B59D8F9}"/>
              </a:ext>
            </a:extLst>
          </p:cNvPr>
          <p:cNvSpPr txBox="1"/>
          <p:nvPr/>
        </p:nvSpPr>
        <p:spPr>
          <a:xfrm>
            <a:off x="5954003" y="372760"/>
            <a:ext cx="6211976" cy="2394518"/>
          </a:xfrm>
          <a:prstGeom prst="rect">
            <a:avLst/>
          </a:prstGeom>
          <a:solidFill>
            <a:schemeClr val="bg1">
              <a:alpha val="90000"/>
            </a:schemeClr>
          </a:solidFill>
        </p:spPr>
        <p:txBody>
          <a:bodyPr wrap="square" lIns="91427" tIns="186415" rIns="279662" bIns="186415" rtlCol="0" anchor="ctr">
            <a:noAutofit/>
          </a:bodyPr>
          <a:lstStyle/>
          <a:p>
            <a:pPr marL="71199" indent="-71199" defTabSz="931881">
              <a:spcAft>
                <a:spcPts val="1199"/>
              </a:spcAft>
              <a:defRPr/>
            </a:pPr>
            <a:endParaRPr lang="en-US" sz="1599" kern="0">
              <a:solidFill>
                <a:srgbClr val="008272"/>
              </a:solidFill>
              <a:latin typeface="Segoe UI"/>
              <a:cs typeface="Segoe UI Semibold" panose="020B0702040204020203" pitchFamily="34" charset="0"/>
            </a:endParaRPr>
          </a:p>
        </p:txBody>
      </p:sp>
      <p:sp>
        <p:nvSpPr>
          <p:cNvPr id="10" name="Rectangle 9">
            <a:extLst>
              <a:ext uri="{FF2B5EF4-FFF2-40B4-BE49-F238E27FC236}">
                <a16:creationId xmlns:a16="http://schemas.microsoft.com/office/drawing/2014/main" id="{D4B04B7B-6835-114C-91C1-9278DFAF025E}"/>
              </a:ext>
            </a:extLst>
          </p:cNvPr>
          <p:cNvSpPr/>
          <p:nvPr/>
        </p:nvSpPr>
        <p:spPr bwMode="auto">
          <a:xfrm>
            <a:off x="0" y="0"/>
            <a:ext cx="12434711" cy="3078163"/>
          </a:xfrm>
          <a:prstGeom prst="rect">
            <a:avLst/>
          </a:prstGeom>
          <a:gradFill flip="none" rotWithShape="1">
            <a:gsLst>
              <a:gs pos="0">
                <a:srgbClr val="261A1E"/>
              </a:gs>
              <a:gs pos="50000">
                <a:srgbClr val="667863"/>
              </a:gs>
              <a:gs pos="100000">
                <a:srgbClr val="786163"/>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025" name="Picture 1">
            <a:extLst>
              <a:ext uri="{FF2B5EF4-FFF2-40B4-BE49-F238E27FC236}">
                <a16:creationId xmlns:a16="http://schemas.microsoft.com/office/drawing/2014/main" id="{B7515AF8-DF77-8540-A5A5-BC6D74AC9A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41" t="11688" b="47386"/>
          <a:stretch/>
        </p:blipFill>
        <p:spPr bwMode="auto">
          <a:xfrm>
            <a:off x="5954003" y="-196470"/>
            <a:ext cx="6877849" cy="3274633"/>
          </a:xfrm>
          <a:prstGeom prst="rect">
            <a:avLst/>
          </a:prstGeom>
          <a:noFill/>
          <a:effectLst>
            <a:outerShdw blurRad="50800" dist="50800" dir="5400000" algn="ctr" rotWithShape="0">
              <a:srgbClr val="000000">
                <a:alpha val="58000"/>
              </a:srgbClr>
            </a:outerShdw>
            <a:softEdge rad="1270000"/>
          </a:effectLst>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37062068-C6BC-4EA5-92EB-F9ACC566C756}"/>
              </a:ext>
            </a:extLst>
          </p:cNvPr>
          <p:cNvSpPr/>
          <p:nvPr/>
        </p:nvSpPr>
        <p:spPr bwMode="auto">
          <a:xfrm flipH="1">
            <a:off x="4483099" y="3499049"/>
            <a:ext cx="7953374" cy="73866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t" anchorCtr="0" forceAA="0" compatLnSpc="1">
            <a:prstTxWarp prst="textNoShape">
              <a:avLst/>
            </a:prstTxWarp>
            <a:spAutoFit/>
          </a:bodyPr>
          <a:lstStyle/>
          <a:p>
            <a:pPr defTabSz="932472" fontAlgn="base">
              <a:spcBef>
                <a:spcPct val="0"/>
              </a:spcBef>
              <a:spcAft>
                <a:spcPct val="0"/>
              </a:spcAft>
            </a:pPr>
            <a:r>
              <a:rPr lang="en-US" sz="1800" dirty="0" err="1">
                <a:solidFill>
                  <a:srgbClr val="FFFFFF"/>
                </a:solidFill>
                <a:latin typeface="Segoe UI Semibold" panose="020B0702040204020203" pitchFamily="34" charset="0"/>
                <a:ea typeface="Segoe UI" pitchFamily="34" charset="0"/>
                <a:cs typeface="Segoe UI Semibold" panose="020B0702040204020203" pitchFamily="34" charset="0"/>
              </a:rPr>
              <a:t>Majans</a:t>
            </a:r>
            <a:r>
              <a:rPr lang="en-US" sz="1800" dirty="0">
                <a:solidFill>
                  <a:srgbClr val="FFFFFF"/>
                </a:solidFill>
                <a:latin typeface="Segoe UI Semibold" panose="020B0702040204020203" pitchFamily="34" charset="0"/>
                <a:ea typeface="Segoe UI" pitchFamily="34" charset="0"/>
                <a:cs typeface="Segoe UI Semibold" panose="020B0702040204020203" pitchFamily="34" charset="0"/>
              </a:rPr>
              <a:t> spices up operations with Dynamics 365; lays foundations </a:t>
            </a:r>
            <a:br>
              <a:rPr lang="en-US" sz="1800" dirty="0">
                <a:solidFill>
                  <a:srgbClr val="FFFFFF"/>
                </a:solidFill>
                <a:latin typeface="Segoe UI Semibold" panose="020B0702040204020203" pitchFamily="34" charset="0"/>
                <a:ea typeface="Segoe UI" pitchFamily="34" charset="0"/>
                <a:cs typeface="Segoe UI Semibold" panose="020B0702040204020203" pitchFamily="34" charset="0"/>
              </a:rPr>
            </a:br>
            <a:r>
              <a:rPr lang="en-US" sz="1800" dirty="0">
                <a:solidFill>
                  <a:srgbClr val="FFFFFF"/>
                </a:solidFill>
                <a:latin typeface="Segoe UI Semibold" panose="020B0702040204020203" pitchFamily="34" charset="0"/>
                <a:ea typeface="Segoe UI" pitchFamily="34" charset="0"/>
                <a:cs typeface="Segoe UI Semibold" panose="020B0702040204020203" pitchFamily="34" charset="0"/>
              </a:rPr>
              <a:t>for factory of the future</a:t>
            </a:r>
            <a:endParaRPr lang="en-GB" sz="1800" dirty="0" err="1">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65" name="Arrow: Bent 64">
            <a:extLst>
              <a:ext uri="{FF2B5EF4-FFF2-40B4-BE49-F238E27FC236}">
                <a16:creationId xmlns:a16="http://schemas.microsoft.com/office/drawing/2014/main" id="{74AFF1A3-B297-4F19-AA5B-5EA7524EA519}"/>
              </a:ext>
            </a:extLst>
          </p:cNvPr>
          <p:cNvSpPr/>
          <p:nvPr/>
        </p:nvSpPr>
        <p:spPr bwMode="auto">
          <a:xfrm flipH="1">
            <a:off x="1" y="3219449"/>
            <a:ext cx="4483099" cy="3775076"/>
          </a:xfrm>
          <a:prstGeom prst="bentArrow">
            <a:avLst>
              <a:gd name="adj1" fmla="val 25000"/>
              <a:gd name="adj2" fmla="val 0"/>
              <a:gd name="adj3" fmla="val 25000"/>
              <a:gd name="adj4" fmla="val 2767"/>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a:t>
            </a:r>
            <a:endParaRPr lang="en-GB" sz="2000" dirty="0" err="1">
              <a:solidFill>
                <a:srgbClr val="FFFFFF"/>
              </a:solidFill>
              <a:ea typeface="Segoe UI" pitchFamily="34" charset="0"/>
              <a:cs typeface="Segoe UI" pitchFamily="34" charset="0"/>
            </a:endParaRPr>
          </a:p>
        </p:txBody>
      </p:sp>
      <p:sp>
        <p:nvSpPr>
          <p:cNvPr id="66" name="Text Placeholder 17">
            <a:extLst>
              <a:ext uri="{FF2B5EF4-FFF2-40B4-BE49-F238E27FC236}">
                <a16:creationId xmlns:a16="http://schemas.microsoft.com/office/drawing/2014/main" id="{58F9CB29-79E5-4AEC-B1F3-549F5240D955}"/>
              </a:ext>
            </a:extLst>
          </p:cNvPr>
          <p:cNvSpPr txBox="1">
            <a:spLocks/>
          </p:cNvSpPr>
          <p:nvPr/>
        </p:nvSpPr>
        <p:spPr>
          <a:xfrm>
            <a:off x="594032" y="3413017"/>
            <a:ext cx="3471556" cy="1415772"/>
          </a:xfrm>
          <a:prstGeom prst="rect">
            <a:avLst/>
          </a:prstGeom>
        </p:spPr>
        <p:txBody>
          <a:bodyPr wrap="square" lIns="0" tIns="0" rIns="0" bIns="0">
            <a:spAutoFit/>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spcBef>
                <a:spcPts val="1200"/>
              </a:spcBef>
              <a:buNone/>
            </a:pPr>
            <a:r>
              <a:rPr lang="en-US" sz="1400" i="1" dirty="0">
                <a:latin typeface="Segoe UI Semibold" panose="020B0702040204020203" pitchFamily="34" charset="0"/>
                <a:cs typeface="Segoe UI Semibold" panose="020B0702040204020203" pitchFamily="34" charset="0"/>
              </a:rPr>
              <a:t>“The traditional approach in manufacturing involves collection of data on paper, whiteboards and legacy systems. As a business we’re asking, how do we use emerging toolkits to help us gain an edge.”</a:t>
            </a:r>
          </a:p>
          <a:p>
            <a:pPr marL="231775" lvl="1" indent="-231775">
              <a:spcBef>
                <a:spcPts val="1200"/>
              </a:spcBef>
              <a:buNone/>
            </a:pPr>
            <a:r>
              <a:rPr lang="en-US" sz="1200" dirty="0"/>
              <a:t>Amit </a:t>
            </a:r>
            <a:r>
              <a:rPr lang="en-US" sz="1200" dirty="0" err="1"/>
              <a:t>Raniga</a:t>
            </a:r>
            <a:r>
              <a:rPr lang="en-US" sz="1200" dirty="0"/>
              <a:t>: Director</a:t>
            </a:r>
          </a:p>
        </p:txBody>
      </p:sp>
      <p:sp>
        <p:nvSpPr>
          <p:cNvPr id="67" name="Text Placeholder 5">
            <a:extLst>
              <a:ext uri="{FF2B5EF4-FFF2-40B4-BE49-F238E27FC236}">
                <a16:creationId xmlns:a16="http://schemas.microsoft.com/office/drawing/2014/main" id="{7E3C8CC9-58B6-4093-AD47-8473E4F41487}"/>
              </a:ext>
            </a:extLst>
          </p:cNvPr>
          <p:cNvSpPr txBox="1">
            <a:spLocks/>
          </p:cNvSpPr>
          <p:nvPr/>
        </p:nvSpPr>
        <p:spPr>
          <a:xfrm>
            <a:off x="4428533" y="4290870"/>
            <a:ext cx="7180855" cy="1338828"/>
          </a:xfrm>
          <a:prstGeom prst="rect">
            <a:avLst/>
          </a:prstGeom>
        </p:spPr>
        <p:txBody>
          <a:bodyPr wrap="square" lIns="0" tIns="0" rIns="0" bIns="0">
            <a:spAutoFit/>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225425" lvl="3" indent="-225425">
              <a:buBlip>
                <a:blip r:embed="rId4"/>
              </a:buBlip>
            </a:pPr>
            <a:r>
              <a:rPr lang="en-US" sz="1500" dirty="0"/>
              <a:t>Replaced SAP Business One solution with Dynamics 365</a:t>
            </a:r>
          </a:p>
          <a:p>
            <a:pPr marL="225425" lvl="3" indent="-225425">
              <a:buBlip>
                <a:blip r:embed="rId4"/>
              </a:buBlip>
            </a:pPr>
            <a:r>
              <a:rPr lang="en-US" sz="1500" dirty="0"/>
              <a:t>Enabling last mile requirements for QA and production systems with PowerApps</a:t>
            </a:r>
          </a:p>
          <a:p>
            <a:pPr marL="225425" lvl="3" indent="-225425">
              <a:buBlip>
                <a:blip r:embed="rId4"/>
              </a:buBlip>
            </a:pPr>
            <a:r>
              <a:rPr lang="en-US" sz="1500" dirty="0"/>
              <a:t>Leveraging extensibility between Dynamics and Power Platform to enable LEAN</a:t>
            </a:r>
          </a:p>
          <a:p>
            <a:pPr marL="225425" lvl="3" indent="-225425">
              <a:buBlip>
                <a:blip r:embed="rId4"/>
              </a:buBlip>
            </a:pPr>
            <a:r>
              <a:rPr lang="en-US" sz="1500" dirty="0"/>
              <a:t>Leveraging Flow, </a:t>
            </a:r>
            <a:r>
              <a:rPr lang="en-US" sz="1500" dirty="0" err="1"/>
              <a:t>Sharepoint</a:t>
            </a:r>
            <a:r>
              <a:rPr lang="en-US" sz="1500" dirty="0"/>
              <a:t>, and </a:t>
            </a:r>
            <a:r>
              <a:rPr lang="en-US" sz="1500" dirty="0" err="1"/>
              <a:t>PowerBI</a:t>
            </a:r>
            <a:r>
              <a:rPr lang="en-US" sz="1500" dirty="0"/>
              <a:t> to visualize data generated from PowerApps</a:t>
            </a:r>
          </a:p>
        </p:txBody>
      </p:sp>
      <p:pic>
        <p:nvPicPr>
          <p:cNvPr id="68" name="Picture 67">
            <a:extLst>
              <a:ext uri="{FF2B5EF4-FFF2-40B4-BE49-F238E27FC236}">
                <a16:creationId xmlns:a16="http://schemas.microsoft.com/office/drawing/2014/main" id="{056BD35A-E247-4E36-9989-746191FFE0F3}"/>
              </a:ext>
            </a:extLst>
          </p:cNvPr>
          <p:cNvPicPr>
            <a:picLocks noChangeAspect="1"/>
          </p:cNvPicPr>
          <p:nvPr/>
        </p:nvPicPr>
        <p:blipFill>
          <a:blip r:embed="rId5"/>
          <a:stretch>
            <a:fillRect/>
          </a:stretch>
        </p:blipFill>
        <p:spPr>
          <a:xfrm>
            <a:off x="-268516" y="5106494"/>
            <a:ext cx="2910683" cy="1302877"/>
          </a:xfrm>
          <a:prstGeom prst="rect">
            <a:avLst/>
          </a:prstGeom>
        </p:spPr>
      </p:pic>
      <p:grpSp>
        <p:nvGrpSpPr>
          <p:cNvPr id="69" name="Group 68">
            <a:extLst>
              <a:ext uri="{FF2B5EF4-FFF2-40B4-BE49-F238E27FC236}">
                <a16:creationId xmlns:a16="http://schemas.microsoft.com/office/drawing/2014/main" id="{3376D381-2CE3-4797-8FEE-250F9381C9F7}"/>
              </a:ext>
            </a:extLst>
          </p:cNvPr>
          <p:cNvGrpSpPr/>
          <p:nvPr/>
        </p:nvGrpSpPr>
        <p:grpSpPr>
          <a:xfrm>
            <a:off x="9838892" y="5748734"/>
            <a:ext cx="1780016" cy="533009"/>
            <a:chOff x="9838892" y="5748734"/>
            <a:chExt cx="1780016" cy="533009"/>
          </a:xfrm>
        </p:grpSpPr>
        <p:grpSp>
          <p:nvGrpSpPr>
            <p:cNvPr id="70" name="Group 69">
              <a:extLst>
                <a:ext uri="{FF2B5EF4-FFF2-40B4-BE49-F238E27FC236}">
                  <a16:creationId xmlns:a16="http://schemas.microsoft.com/office/drawing/2014/main" id="{43B98433-6E9B-410F-944B-C879279D8439}"/>
                </a:ext>
              </a:extLst>
            </p:cNvPr>
            <p:cNvGrpSpPr/>
            <p:nvPr/>
          </p:nvGrpSpPr>
          <p:grpSpPr>
            <a:xfrm>
              <a:off x="10468436" y="5748735"/>
              <a:ext cx="520932" cy="520932"/>
              <a:chOff x="10468436" y="5748735"/>
              <a:chExt cx="520932" cy="520932"/>
            </a:xfrm>
          </p:grpSpPr>
          <p:sp>
            <p:nvSpPr>
              <p:cNvPr id="84" name="Oval 83">
                <a:extLst>
                  <a:ext uri="{FF2B5EF4-FFF2-40B4-BE49-F238E27FC236}">
                    <a16:creationId xmlns:a16="http://schemas.microsoft.com/office/drawing/2014/main" id="{51D16A1E-6418-4A26-8E4B-545F63ADC46D}"/>
                  </a:ext>
                </a:extLst>
              </p:cNvPr>
              <p:cNvSpPr/>
              <p:nvPr/>
            </p:nvSpPr>
            <p:spPr bwMode="auto">
              <a:xfrm>
                <a:off x="10468436" y="5748735"/>
                <a:ext cx="520932"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gradFill>
                    <a:gsLst>
                      <a:gs pos="0">
                        <a:srgbClr val="FFFFFF"/>
                      </a:gs>
                      <a:gs pos="100000">
                        <a:srgbClr val="FFFFFF"/>
                      </a:gs>
                    </a:gsLst>
                    <a:lin ang="5400000" scaled="0"/>
                  </a:gradFill>
                  <a:latin typeface="Segoe UI"/>
                  <a:cs typeface="Segoe UI" pitchFamily="34" charset="0"/>
                </a:endParaRPr>
              </a:p>
            </p:txBody>
          </p:sp>
          <p:grpSp>
            <p:nvGrpSpPr>
              <p:cNvPr id="85" name="Group 4">
                <a:extLst>
                  <a:ext uri="{FF2B5EF4-FFF2-40B4-BE49-F238E27FC236}">
                    <a16:creationId xmlns:a16="http://schemas.microsoft.com/office/drawing/2014/main" id="{15268FF1-DFA1-441A-9C4F-253ED1336C3F}"/>
                  </a:ext>
                </a:extLst>
              </p:cNvPr>
              <p:cNvGrpSpPr>
                <a:grpSpLocks noChangeAspect="1"/>
              </p:cNvGrpSpPr>
              <p:nvPr/>
            </p:nvGrpSpPr>
            <p:grpSpPr bwMode="auto">
              <a:xfrm>
                <a:off x="10609858" y="5917590"/>
                <a:ext cx="238067" cy="183200"/>
                <a:chOff x="2880" y="2176"/>
                <a:chExt cx="256" cy="197"/>
              </a:xfrm>
              <a:solidFill>
                <a:srgbClr val="5C005C"/>
              </a:solidFill>
            </p:grpSpPr>
            <p:sp>
              <p:nvSpPr>
                <p:cNvPr id="86" name="Freeform 5">
                  <a:extLst>
                    <a:ext uri="{FF2B5EF4-FFF2-40B4-BE49-F238E27FC236}">
                      <a16:creationId xmlns:a16="http://schemas.microsoft.com/office/drawing/2014/main" id="{E6AB42F7-13C4-48EF-B824-0D6F46472078}"/>
                    </a:ext>
                  </a:extLst>
                </p:cNvPr>
                <p:cNvSpPr>
                  <a:spLocks/>
                </p:cNvSpPr>
                <p:nvPr/>
              </p:nvSpPr>
              <p:spPr bwMode="auto">
                <a:xfrm>
                  <a:off x="3017" y="2320"/>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87" name="Freeform 6">
                  <a:extLst>
                    <a:ext uri="{FF2B5EF4-FFF2-40B4-BE49-F238E27FC236}">
                      <a16:creationId xmlns:a16="http://schemas.microsoft.com/office/drawing/2014/main" id="{1F584824-FBE8-4128-B5C1-6B712D5D6464}"/>
                    </a:ext>
                  </a:extLst>
                </p:cNvPr>
                <p:cNvSpPr>
                  <a:spLocks/>
                </p:cNvSpPr>
                <p:nvPr/>
              </p:nvSpPr>
              <p:spPr bwMode="auto">
                <a:xfrm>
                  <a:off x="3053" y="2283"/>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88" name="Freeform 7">
                  <a:extLst>
                    <a:ext uri="{FF2B5EF4-FFF2-40B4-BE49-F238E27FC236}">
                      <a16:creationId xmlns:a16="http://schemas.microsoft.com/office/drawing/2014/main" id="{999379F2-CF05-4752-AC9C-5F0E52847D98}"/>
                    </a:ext>
                  </a:extLst>
                </p:cNvPr>
                <p:cNvSpPr>
                  <a:spLocks noEditPoints="1"/>
                </p:cNvSpPr>
                <p:nvPr/>
              </p:nvSpPr>
              <p:spPr bwMode="auto">
                <a:xfrm>
                  <a:off x="2909" y="2247"/>
                  <a:ext cx="124" cy="126"/>
                </a:xfrm>
                <a:custGeom>
                  <a:avLst/>
                  <a:gdLst>
                    <a:gd name="T0" fmla="*/ 300 w 308"/>
                    <a:gd name="T1" fmla="*/ 139 h 307"/>
                    <a:gd name="T2" fmla="*/ 286 w 308"/>
                    <a:gd name="T3" fmla="*/ 125 h 307"/>
                    <a:gd name="T4" fmla="*/ 168 w 308"/>
                    <a:gd name="T5" fmla="*/ 8 h 307"/>
                    <a:gd name="T6" fmla="*/ 140 w 308"/>
                    <a:gd name="T7" fmla="*/ 8 h 307"/>
                    <a:gd name="T8" fmla="*/ 22 w 308"/>
                    <a:gd name="T9" fmla="*/ 125 h 307"/>
                    <a:gd name="T10" fmla="*/ 8 w 308"/>
                    <a:gd name="T11" fmla="*/ 139 h 307"/>
                    <a:gd name="T12" fmla="*/ 8 w 308"/>
                    <a:gd name="T13" fmla="*/ 168 h 307"/>
                    <a:gd name="T14" fmla="*/ 22 w 308"/>
                    <a:gd name="T15" fmla="*/ 182 h 307"/>
                    <a:gd name="T16" fmla="*/ 140 w 308"/>
                    <a:gd name="T17" fmla="*/ 299 h 307"/>
                    <a:gd name="T18" fmla="*/ 168 w 308"/>
                    <a:gd name="T19" fmla="*/ 299 h 307"/>
                    <a:gd name="T20" fmla="*/ 286 w 308"/>
                    <a:gd name="T21" fmla="*/ 182 h 307"/>
                    <a:gd name="T22" fmla="*/ 300 w 308"/>
                    <a:gd name="T23" fmla="*/ 168 h 307"/>
                    <a:gd name="T24" fmla="*/ 300 w 308"/>
                    <a:gd name="T25" fmla="*/ 139 h 307"/>
                    <a:gd name="T26" fmla="*/ 140 w 308"/>
                    <a:gd name="T27" fmla="*/ 210 h 307"/>
                    <a:gd name="T28" fmla="*/ 108 w 308"/>
                    <a:gd name="T29" fmla="*/ 179 h 307"/>
                    <a:gd name="T30" fmla="*/ 97 w 308"/>
                    <a:gd name="T31" fmla="*/ 168 h 307"/>
                    <a:gd name="T32" fmla="*/ 97 w 308"/>
                    <a:gd name="T33" fmla="*/ 139 h 307"/>
                    <a:gd name="T34" fmla="*/ 140 w 308"/>
                    <a:gd name="T35" fmla="*/ 97 h 307"/>
                    <a:gd name="T36" fmla="*/ 168 w 308"/>
                    <a:gd name="T37" fmla="*/ 97 h 307"/>
                    <a:gd name="T38" fmla="*/ 211 w 308"/>
                    <a:gd name="T39" fmla="*/ 139 h 307"/>
                    <a:gd name="T40" fmla="*/ 211 w 308"/>
                    <a:gd name="T41" fmla="*/ 168 h 307"/>
                    <a:gd name="T42" fmla="*/ 200 w 308"/>
                    <a:gd name="T43" fmla="*/ 179 h 307"/>
                    <a:gd name="T44" fmla="*/ 168 w 308"/>
                    <a:gd name="T45" fmla="*/ 210 h 307"/>
                    <a:gd name="T46" fmla="*/ 140 w 308"/>
                    <a:gd name="T47" fmla="*/ 2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8" h="307">
                      <a:moveTo>
                        <a:pt x="300" y="139"/>
                      </a:moveTo>
                      <a:cubicBezTo>
                        <a:pt x="286" y="125"/>
                        <a:pt x="286" y="125"/>
                        <a:pt x="286" y="125"/>
                      </a:cubicBezTo>
                      <a:cubicBezTo>
                        <a:pt x="168" y="8"/>
                        <a:pt x="168" y="8"/>
                        <a:pt x="168" y="8"/>
                      </a:cubicBezTo>
                      <a:cubicBezTo>
                        <a:pt x="161" y="0"/>
                        <a:pt x="148" y="0"/>
                        <a:pt x="140" y="8"/>
                      </a:cubicBezTo>
                      <a:cubicBezTo>
                        <a:pt x="22" y="125"/>
                        <a:pt x="22" y="125"/>
                        <a:pt x="22" y="125"/>
                      </a:cubicBezTo>
                      <a:cubicBezTo>
                        <a:pt x="8" y="139"/>
                        <a:pt x="8" y="139"/>
                        <a:pt x="8" y="139"/>
                      </a:cubicBezTo>
                      <a:cubicBezTo>
                        <a:pt x="0" y="147"/>
                        <a:pt x="0" y="160"/>
                        <a:pt x="8" y="168"/>
                      </a:cubicBezTo>
                      <a:cubicBezTo>
                        <a:pt x="22" y="182"/>
                        <a:pt x="22" y="182"/>
                        <a:pt x="22" y="182"/>
                      </a:cubicBezTo>
                      <a:cubicBezTo>
                        <a:pt x="140" y="299"/>
                        <a:pt x="140" y="299"/>
                        <a:pt x="140" y="299"/>
                      </a:cubicBezTo>
                      <a:cubicBezTo>
                        <a:pt x="148" y="307"/>
                        <a:pt x="161" y="307"/>
                        <a:pt x="168" y="299"/>
                      </a:cubicBezTo>
                      <a:cubicBezTo>
                        <a:pt x="286" y="182"/>
                        <a:pt x="286" y="182"/>
                        <a:pt x="286" y="182"/>
                      </a:cubicBezTo>
                      <a:cubicBezTo>
                        <a:pt x="300" y="168"/>
                        <a:pt x="300" y="168"/>
                        <a:pt x="300" y="168"/>
                      </a:cubicBezTo>
                      <a:cubicBezTo>
                        <a:pt x="308" y="160"/>
                        <a:pt x="308" y="147"/>
                        <a:pt x="300" y="139"/>
                      </a:cubicBezTo>
                      <a:moveTo>
                        <a:pt x="140" y="210"/>
                      </a:moveTo>
                      <a:cubicBezTo>
                        <a:pt x="108" y="179"/>
                        <a:pt x="108" y="179"/>
                        <a:pt x="108" y="179"/>
                      </a:cubicBezTo>
                      <a:cubicBezTo>
                        <a:pt x="97" y="168"/>
                        <a:pt x="97" y="168"/>
                        <a:pt x="97" y="168"/>
                      </a:cubicBezTo>
                      <a:cubicBezTo>
                        <a:pt x="89" y="160"/>
                        <a:pt x="89" y="147"/>
                        <a:pt x="97" y="139"/>
                      </a:cubicBezTo>
                      <a:cubicBezTo>
                        <a:pt x="140" y="97"/>
                        <a:pt x="140" y="97"/>
                        <a:pt x="140" y="97"/>
                      </a:cubicBezTo>
                      <a:cubicBezTo>
                        <a:pt x="148" y="89"/>
                        <a:pt x="161" y="89"/>
                        <a:pt x="168" y="97"/>
                      </a:cubicBezTo>
                      <a:cubicBezTo>
                        <a:pt x="211" y="139"/>
                        <a:pt x="211" y="139"/>
                        <a:pt x="211" y="139"/>
                      </a:cubicBezTo>
                      <a:cubicBezTo>
                        <a:pt x="219" y="147"/>
                        <a:pt x="219" y="160"/>
                        <a:pt x="211" y="168"/>
                      </a:cubicBezTo>
                      <a:cubicBezTo>
                        <a:pt x="200" y="179"/>
                        <a:pt x="200" y="179"/>
                        <a:pt x="200" y="179"/>
                      </a:cubicBezTo>
                      <a:cubicBezTo>
                        <a:pt x="168" y="210"/>
                        <a:pt x="168" y="210"/>
                        <a:pt x="168" y="210"/>
                      </a:cubicBezTo>
                      <a:cubicBezTo>
                        <a:pt x="161" y="218"/>
                        <a:pt x="148" y="218"/>
                        <a:pt x="140" y="2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89" name="Freeform 8">
                  <a:extLst>
                    <a:ext uri="{FF2B5EF4-FFF2-40B4-BE49-F238E27FC236}">
                      <a16:creationId xmlns:a16="http://schemas.microsoft.com/office/drawing/2014/main" id="{506019EC-ECE6-4FA4-B33B-2F6CCA4EE97E}"/>
                    </a:ext>
                  </a:extLst>
                </p:cNvPr>
                <p:cNvSpPr>
                  <a:spLocks/>
                </p:cNvSpPr>
                <p:nvPr/>
              </p:nvSpPr>
              <p:spPr bwMode="auto">
                <a:xfrm>
                  <a:off x="3017" y="2247"/>
                  <a:ext cx="52" cy="53"/>
                </a:xfrm>
                <a:custGeom>
                  <a:avLst/>
                  <a:gdLst>
                    <a:gd name="T0" fmla="*/ 79 w 130"/>
                    <a:gd name="T1" fmla="*/ 122 h 129"/>
                    <a:gd name="T2" fmla="*/ 122 w 130"/>
                    <a:gd name="T3" fmla="*/ 79 h 129"/>
                    <a:gd name="T4" fmla="*/ 122 w 130"/>
                    <a:gd name="T5" fmla="*/ 50 h 129"/>
                    <a:gd name="T6" fmla="*/ 79 w 130"/>
                    <a:gd name="T7" fmla="*/ 8 h 129"/>
                    <a:gd name="T8" fmla="*/ 51 w 130"/>
                    <a:gd name="T9" fmla="*/ 8 h 129"/>
                    <a:gd name="T10" fmla="*/ 8 w 130"/>
                    <a:gd name="T11" fmla="*/ 50 h 129"/>
                    <a:gd name="T12" fmla="*/ 8 w 130"/>
                    <a:gd name="T13" fmla="*/ 79 h 129"/>
                    <a:gd name="T14" fmla="*/ 51 w 130"/>
                    <a:gd name="T15" fmla="*/ 122 h 129"/>
                    <a:gd name="T16" fmla="*/ 79 w 130"/>
                    <a:gd name="T17" fmla="*/ 1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122"/>
                      </a:moveTo>
                      <a:cubicBezTo>
                        <a:pt x="122" y="79"/>
                        <a:pt x="122" y="79"/>
                        <a:pt x="122" y="79"/>
                      </a:cubicBezTo>
                      <a:cubicBezTo>
                        <a:pt x="130" y="71"/>
                        <a:pt x="130" y="58"/>
                        <a:pt x="122" y="50"/>
                      </a:cubicBezTo>
                      <a:cubicBezTo>
                        <a:pt x="79" y="8"/>
                        <a:pt x="79" y="8"/>
                        <a:pt x="79" y="8"/>
                      </a:cubicBez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90" name="Freeform 9">
                  <a:extLst>
                    <a:ext uri="{FF2B5EF4-FFF2-40B4-BE49-F238E27FC236}">
                      <a16:creationId xmlns:a16="http://schemas.microsoft.com/office/drawing/2014/main" id="{FD68CBA8-D7FC-4067-BC3F-57590F9B41B4}"/>
                    </a:ext>
                  </a:extLst>
                </p:cNvPr>
                <p:cNvSpPr>
                  <a:spLocks/>
                </p:cNvSpPr>
                <p:nvPr/>
              </p:nvSpPr>
              <p:spPr bwMode="auto">
                <a:xfrm>
                  <a:off x="2880" y="2176"/>
                  <a:ext cx="256" cy="170"/>
                </a:xfrm>
                <a:custGeom>
                  <a:avLst/>
                  <a:gdLst>
                    <a:gd name="T0" fmla="*/ 562 w 638"/>
                    <a:gd name="T1" fmla="*/ 413 h 413"/>
                    <a:gd name="T2" fmla="*/ 549 w 638"/>
                    <a:gd name="T3" fmla="*/ 413 h 413"/>
                    <a:gd name="T4" fmla="*/ 549 w 638"/>
                    <a:gd name="T5" fmla="*/ 388 h 413"/>
                    <a:gd name="T6" fmla="*/ 562 w 638"/>
                    <a:gd name="T7" fmla="*/ 388 h 413"/>
                    <a:gd name="T8" fmla="*/ 612 w 638"/>
                    <a:gd name="T9" fmla="*/ 338 h 413"/>
                    <a:gd name="T10" fmla="*/ 612 w 638"/>
                    <a:gd name="T11" fmla="*/ 75 h 413"/>
                    <a:gd name="T12" fmla="*/ 562 w 638"/>
                    <a:gd name="T13" fmla="*/ 26 h 413"/>
                    <a:gd name="T14" fmla="*/ 75 w 638"/>
                    <a:gd name="T15" fmla="*/ 26 h 413"/>
                    <a:gd name="T16" fmla="*/ 25 w 638"/>
                    <a:gd name="T17" fmla="*/ 75 h 413"/>
                    <a:gd name="T18" fmla="*/ 25 w 638"/>
                    <a:gd name="T19" fmla="*/ 338 h 413"/>
                    <a:gd name="T20" fmla="*/ 75 w 638"/>
                    <a:gd name="T21" fmla="*/ 388 h 413"/>
                    <a:gd name="T22" fmla="*/ 88 w 638"/>
                    <a:gd name="T23" fmla="*/ 388 h 413"/>
                    <a:gd name="T24" fmla="*/ 88 w 638"/>
                    <a:gd name="T25" fmla="*/ 413 h 413"/>
                    <a:gd name="T26" fmla="*/ 75 w 638"/>
                    <a:gd name="T27" fmla="*/ 413 h 413"/>
                    <a:gd name="T28" fmla="*/ 0 w 638"/>
                    <a:gd name="T29" fmla="*/ 338 h 413"/>
                    <a:gd name="T30" fmla="*/ 0 w 638"/>
                    <a:gd name="T31" fmla="*/ 75 h 413"/>
                    <a:gd name="T32" fmla="*/ 75 w 638"/>
                    <a:gd name="T33" fmla="*/ 0 h 413"/>
                    <a:gd name="T34" fmla="*/ 562 w 638"/>
                    <a:gd name="T35" fmla="*/ 0 h 413"/>
                    <a:gd name="T36" fmla="*/ 638 w 638"/>
                    <a:gd name="T37" fmla="*/ 75 h 413"/>
                    <a:gd name="T38" fmla="*/ 638 w 638"/>
                    <a:gd name="T39" fmla="*/ 338 h 413"/>
                    <a:gd name="T40" fmla="*/ 562 w 638"/>
                    <a:gd name="T4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8" h="413">
                      <a:moveTo>
                        <a:pt x="562" y="413"/>
                      </a:moveTo>
                      <a:cubicBezTo>
                        <a:pt x="549" y="413"/>
                        <a:pt x="549" y="413"/>
                        <a:pt x="549" y="413"/>
                      </a:cubicBezTo>
                      <a:cubicBezTo>
                        <a:pt x="549" y="388"/>
                        <a:pt x="549" y="388"/>
                        <a:pt x="549" y="388"/>
                      </a:cubicBezTo>
                      <a:cubicBezTo>
                        <a:pt x="562" y="388"/>
                        <a:pt x="562" y="388"/>
                        <a:pt x="562" y="388"/>
                      </a:cubicBezTo>
                      <a:cubicBezTo>
                        <a:pt x="590" y="388"/>
                        <a:pt x="612" y="365"/>
                        <a:pt x="612" y="338"/>
                      </a:cubicBezTo>
                      <a:cubicBezTo>
                        <a:pt x="612" y="75"/>
                        <a:pt x="612" y="75"/>
                        <a:pt x="612" y="75"/>
                      </a:cubicBezTo>
                      <a:cubicBezTo>
                        <a:pt x="612" y="48"/>
                        <a:pt x="590" y="26"/>
                        <a:pt x="562" y="26"/>
                      </a:cubicBezTo>
                      <a:cubicBezTo>
                        <a:pt x="75" y="26"/>
                        <a:pt x="75" y="26"/>
                        <a:pt x="75" y="26"/>
                      </a:cubicBezTo>
                      <a:cubicBezTo>
                        <a:pt x="47" y="26"/>
                        <a:pt x="25" y="48"/>
                        <a:pt x="25" y="75"/>
                      </a:cubicBezTo>
                      <a:cubicBezTo>
                        <a:pt x="25" y="338"/>
                        <a:pt x="25" y="338"/>
                        <a:pt x="25" y="338"/>
                      </a:cubicBezTo>
                      <a:cubicBezTo>
                        <a:pt x="25" y="365"/>
                        <a:pt x="47" y="388"/>
                        <a:pt x="75" y="388"/>
                      </a:cubicBezTo>
                      <a:cubicBezTo>
                        <a:pt x="88" y="388"/>
                        <a:pt x="88" y="388"/>
                        <a:pt x="88" y="388"/>
                      </a:cubicBezTo>
                      <a:cubicBezTo>
                        <a:pt x="88" y="413"/>
                        <a:pt x="88" y="413"/>
                        <a:pt x="88" y="413"/>
                      </a:cubicBezTo>
                      <a:cubicBezTo>
                        <a:pt x="75" y="413"/>
                        <a:pt x="75" y="413"/>
                        <a:pt x="75" y="413"/>
                      </a:cubicBezTo>
                      <a:cubicBezTo>
                        <a:pt x="33" y="413"/>
                        <a:pt x="0" y="380"/>
                        <a:pt x="0" y="338"/>
                      </a:cubicBezTo>
                      <a:cubicBezTo>
                        <a:pt x="0" y="75"/>
                        <a:pt x="0" y="75"/>
                        <a:pt x="0" y="75"/>
                      </a:cubicBezTo>
                      <a:cubicBezTo>
                        <a:pt x="0" y="34"/>
                        <a:pt x="33" y="0"/>
                        <a:pt x="75" y="0"/>
                      </a:cubicBezTo>
                      <a:cubicBezTo>
                        <a:pt x="562" y="0"/>
                        <a:pt x="562" y="0"/>
                        <a:pt x="562" y="0"/>
                      </a:cubicBezTo>
                      <a:cubicBezTo>
                        <a:pt x="604" y="0"/>
                        <a:pt x="638" y="34"/>
                        <a:pt x="638" y="75"/>
                      </a:cubicBezTo>
                      <a:cubicBezTo>
                        <a:pt x="638" y="338"/>
                        <a:pt x="638" y="338"/>
                        <a:pt x="638" y="338"/>
                      </a:cubicBezTo>
                      <a:cubicBezTo>
                        <a:pt x="638" y="380"/>
                        <a:pt x="604" y="413"/>
                        <a:pt x="562" y="4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grpSp>
        </p:grpSp>
        <p:grpSp>
          <p:nvGrpSpPr>
            <p:cNvPr id="71" name="Group 70">
              <a:extLst>
                <a:ext uri="{FF2B5EF4-FFF2-40B4-BE49-F238E27FC236}">
                  <a16:creationId xmlns:a16="http://schemas.microsoft.com/office/drawing/2014/main" id="{C08AE8E6-480E-4B2F-9A19-9B0524E1868A}"/>
                </a:ext>
              </a:extLst>
            </p:cNvPr>
            <p:cNvGrpSpPr/>
            <p:nvPr/>
          </p:nvGrpSpPr>
          <p:grpSpPr>
            <a:xfrm>
              <a:off x="9838892" y="5760811"/>
              <a:ext cx="520932" cy="520932"/>
              <a:chOff x="9838892" y="5760811"/>
              <a:chExt cx="520932" cy="520932"/>
            </a:xfrm>
          </p:grpSpPr>
          <p:sp>
            <p:nvSpPr>
              <p:cNvPr id="77" name="Oval 76">
                <a:extLst>
                  <a:ext uri="{FF2B5EF4-FFF2-40B4-BE49-F238E27FC236}">
                    <a16:creationId xmlns:a16="http://schemas.microsoft.com/office/drawing/2014/main" id="{67C4A354-9343-4512-84BF-599B32B9B0C9}"/>
                  </a:ext>
                </a:extLst>
              </p:cNvPr>
              <p:cNvSpPr/>
              <p:nvPr/>
            </p:nvSpPr>
            <p:spPr bwMode="auto">
              <a:xfrm>
                <a:off x="9838892" y="5760811"/>
                <a:ext cx="520932"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1A1A1A"/>
                  </a:solidFill>
                  <a:latin typeface="Segoe UI"/>
                  <a:cs typeface="Segoe UI" pitchFamily="34" charset="0"/>
                </a:endParaRPr>
              </a:p>
            </p:txBody>
          </p:sp>
          <p:grpSp>
            <p:nvGrpSpPr>
              <p:cNvPr id="78" name="Group 12">
                <a:extLst>
                  <a:ext uri="{FF2B5EF4-FFF2-40B4-BE49-F238E27FC236}">
                    <a16:creationId xmlns:a16="http://schemas.microsoft.com/office/drawing/2014/main" id="{4A6211B1-A2A1-4B01-8E60-62EB24B8AE1F}"/>
                  </a:ext>
                </a:extLst>
              </p:cNvPr>
              <p:cNvGrpSpPr>
                <a:grpSpLocks noChangeAspect="1"/>
              </p:cNvGrpSpPr>
              <p:nvPr/>
            </p:nvGrpSpPr>
            <p:grpSpPr bwMode="auto">
              <a:xfrm>
                <a:off x="9979394" y="5930142"/>
                <a:ext cx="239928" cy="182271"/>
                <a:chOff x="4543" y="2176"/>
                <a:chExt cx="258" cy="196"/>
              </a:xfrm>
              <a:solidFill>
                <a:srgbClr val="FFC000"/>
              </a:solidFill>
            </p:grpSpPr>
            <p:sp>
              <p:nvSpPr>
                <p:cNvPr id="79" name="Freeform 13">
                  <a:extLst>
                    <a:ext uri="{FF2B5EF4-FFF2-40B4-BE49-F238E27FC236}">
                      <a16:creationId xmlns:a16="http://schemas.microsoft.com/office/drawing/2014/main" id="{3845F4A9-5551-4D4C-8FA1-A2D8D9ADEA47}"/>
                    </a:ext>
                  </a:extLst>
                </p:cNvPr>
                <p:cNvSpPr>
                  <a:spLocks/>
                </p:cNvSpPr>
                <p:nvPr/>
              </p:nvSpPr>
              <p:spPr bwMode="auto">
                <a:xfrm>
                  <a:off x="4543" y="2176"/>
                  <a:ext cx="258" cy="170"/>
                </a:xfrm>
                <a:custGeom>
                  <a:avLst/>
                  <a:gdLst>
                    <a:gd name="T0" fmla="*/ 635 w 720"/>
                    <a:gd name="T1" fmla="*/ 467 h 467"/>
                    <a:gd name="T2" fmla="*/ 620 w 720"/>
                    <a:gd name="T3" fmla="*/ 467 h 467"/>
                    <a:gd name="T4" fmla="*/ 620 w 720"/>
                    <a:gd name="T5" fmla="*/ 438 h 467"/>
                    <a:gd name="T6" fmla="*/ 635 w 720"/>
                    <a:gd name="T7" fmla="*/ 438 h 467"/>
                    <a:gd name="T8" fmla="*/ 691 w 720"/>
                    <a:gd name="T9" fmla="*/ 382 h 467"/>
                    <a:gd name="T10" fmla="*/ 691 w 720"/>
                    <a:gd name="T11" fmla="*/ 85 h 467"/>
                    <a:gd name="T12" fmla="*/ 635 w 720"/>
                    <a:gd name="T13" fmla="*/ 29 h 467"/>
                    <a:gd name="T14" fmla="*/ 85 w 720"/>
                    <a:gd name="T15" fmla="*/ 29 h 467"/>
                    <a:gd name="T16" fmla="*/ 29 w 720"/>
                    <a:gd name="T17" fmla="*/ 85 h 467"/>
                    <a:gd name="T18" fmla="*/ 29 w 720"/>
                    <a:gd name="T19" fmla="*/ 382 h 467"/>
                    <a:gd name="T20" fmla="*/ 85 w 720"/>
                    <a:gd name="T21" fmla="*/ 438 h 467"/>
                    <a:gd name="T22" fmla="*/ 99 w 720"/>
                    <a:gd name="T23" fmla="*/ 438 h 467"/>
                    <a:gd name="T24" fmla="*/ 99 w 720"/>
                    <a:gd name="T25" fmla="*/ 467 h 467"/>
                    <a:gd name="T26" fmla="*/ 85 w 720"/>
                    <a:gd name="T27" fmla="*/ 467 h 467"/>
                    <a:gd name="T28" fmla="*/ 0 w 720"/>
                    <a:gd name="T29" fmla="*/ 382 h 467"/>
                    <a:gd name="T30" fmla="*/ 0 w 720"/>
                    <a:gd name="T31" fmla="*/ 85 h 467"/>
                    <a:gd name="T32" fmla="*/ 85 w 720"/>
                    <a:gd name="T33" fmla="*/ 0 h 467"/>
                    <a:gd name="T34" fmla="*/ 635 w 720"/>
                    <a:gd name="T35" fmla="*/ 0 h 467"/>
                    <a:gd name="T36" fmla="*/ 720 w 720"/>
                    <a:gd name="T37" fmla="*/ 85 h 467"/>
                    <a:gd name="T38" fmla="*/ 720 w 720"/>
                    <a:gd name="T39" fmla="*/ 382 h 467"/>
                    <a:gd name="T40" fmla="*/ 635 w 720"/>
                    <a:gd name="T41"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0" h="467">
                      <a:moveTo>
                        <a:pt x="635" y="467"/>
                      </a:moveTo>
                      <a:cubicBezTo>
                        <a:pt x="620" y="467"/>
                        <a:pt x="620" y="467"/>
                        <a:pt x="620" y="467"/>
                      </a:cubicBezTo>
                      <a:cubicBezTo>
                        <a:pt x="620" y="438"/>
                        <a:pt x="620" y="438"/>
                        <a:pt x="620" y="438"/>
                      </a:cubicBezTo>
                      <a:cubicBezTo>
                        <a:pt x="635" y="438"/>
                        <a:pt x="635" y="438"/>
                        <a:pt x="635" y="438"/>
                      </a:cubicBezTo>
                      <a:cubicBezTo>
                        <a:pt x="666" y="438"/>
                        <a:pt x="691" y="413"/>
                        <a:pt x="691" y="382"/>
                      </a:cubicBezTo>
                      <a:cubicBezTo>
                        <a:pt x="691" y="85"/>
                        <a:pt x="691" y="85"/>
                        <a:pt x="691" y="85"/>
                      </a:cubicBezTo>
                      <a:cubicBezTo>
                        <a:pt x="691" y="54"/>
                        <a:pt x="666" y="29"/>
                        <a:pt x="635" y="29"/>
                      </a:cubicBezTo>
                      <a:cubicBezTo>
                        <a:pt x="85" y="29"/>
                        <a:pt x="85" y="29"/>
                        <a:pt x="85" y="29"/>
                      </a:cubicBezTo>
                      <a:cubicBezTo>
                        <a:pt x="54" y="29"/>
                        <a:pt x="29" y="54"/>
                        <a:pt x="29" y="85"/>
                      </a:cubicBezTo>
                      <a:cubicBezTo>
                        <a:pt x="29" y="382"/>
                        <a:pt x="29" y="382"/>
                        <a:pt x="29" y="382"/>
                      </a:cubicBezTo>
                      <a:cubicBezTo>
                        <a:pt x="29" y="413"/>
                        <a:pt x="54" y="438"/>
                        <a:pt x="85" y="438"/>
                      </a:cubicBezTo>
                      <a:cubicBezTo>
                        <a:pt x="99" y="438"/>
                        <a:pt x="99" y="438"/>
                        <a:pt x="99" y="438"/>
                      </a:cubicBezTo>
                      <a:cubicBezTo>
                        <a:pt x="99" y="467"/>
                        <a:pt x="99" y="467"/>
                        <a:pt x="99" y="467"/>
                      </a:cubicBezTo>
                      <a:cubicBezTo>
                        <a:pt x="85" y="467"/>
                        <a:pt x="85" y="467"/>
                        <a:pt x="85" y="467"/>
                      </a:cubicBezTo>
                      <a:cubicBezTo>
                        <a:pt x="38" y="467"/>
                        <a:pt x="0" y="429"/>
                        <a:pt x="0" y="382"/>
                      </a:cubicBezTo>
                      <a:cubicBezTo>
                        <a:pt x="0" y="85"/>
                        <a:pt x="0" y="85"/>
                        <a:pt x="0" y="85"/>
                      </a:cubicBezTo>
                      <a:cubicBezTo>
                        <a:pt x="0" y="38"/>
                        <a:pt x="38" y="0"/>
                        <a:pt x="85" y="0"/>
                      </a:cubicBezTo>
                      <a:cubicBezTo>
                        <a:pt x="635" y="0"/>
                        <a:pt x="635" y="0"/>
                        <a:pt x="635" y="0"/>
                      </a:cubicBezTo>
                      <a:cubicBezTo>
                        <a:pt x="682" y="0"/>
                        <a:pt x="720" y="38"/>
                        <a:pt x="720" y="85"/>
                      </a:cubicBezTo>
                      <a:cubicBezTo>
                        <a:pt x="720" y="382"/>
                        <a:pt x="720" y="382"/>
                        <a:pt x="720" y="382"/>
                      </a:cubicBezTo>
                      <a:cubicBezTo>
                        <a:pt x="720" y="429"/>
                        <a:pt x="682" y="467"/>
                        <a:pt x="635" y="4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80" name="Freeform 14">
                  <a:extLst>
                    <a:ext uri="{FF2B5EF4-FFF2-40B4-BE49-F238E27FC236}">
                      <a16:creationId xmlns:a16="http://schemas.microsoft.com/office/drawing/2014/main" id="{13EEC886-CD03-48C3-91F2-CF8D2C1108FE}"/>
                    </a:ext>
                  </a:extLst>
                </p:cNvPr>
                <p:cNvSpPr>
                  <a:spLocks/>
                </p:cNvSpPr>
                <p:nvPr/>
              </p:nvSpPr>
              <p:spPr bwMode="auto">
                <a:xfrm>
                  <a:off x="4591" y="2311"/>
                  <a:ext cx="28" cy="61"/>
                </a:xfrm>
                <a:custGeom>
                  <a:avLst/>
                  <a:gdLst>
                    <a:gd name="T0" fmla="*/ 40 w 79"/>
                    <a:gd name="T1" fmla="*/ 169 h 169"/>
                    <a:gd name="T2" fmla="*/ 0 w 79"/>
                    <a:gd name="T3" fmla="*/ 130 h 169"/>
                    <a:gd name="T4" fmla="*/ 0 w 79"/>
                    <a:gd name="T5" fmla="*/ 39 h 169"/>
                    <a:gd name="T6" fmla="*/ 40 w 79"/>
                    <a:gd name="T7" fmla="*/ 0 h 169"/>
                    <a:gd name="T8" fmla="*/ 40 w 79"/>
                    <a:gd name="T9" fmla="*/ 0 h 169"/>
                    <a:gd name="T10" fmla="*/ 79 w 79"/>
                    <a:gd name="T11" fmla="*/ 39 h 169"/>
                    <a:gd name="T12" fmla="*/ 79 w 79"/>
                    <a:gd name="T13" fmla="*/ 130 h 169"/>
                    <a:gd name="T14" fmla="*/ 40 w 79"/>
                    <a:gd name="T15" fmla="*/ 16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69">
                      <a:moveTo>
                        <a:pt x="40" y="169"/>
                      </a:moveTo>
                      <a:cubicBezTo>
                        <a:pt x="18" y="169"/>
                        <a:pt x="0" y="152"/>
                        <a:pt x="0" y="130"/>
                      </a:cubicBezTo>
                      <a:cubicBezTo>
                        <a:pt x="0" y="39"/>
                        <a:pt x="0" y="39"/>
                        <a:pt x="0" y="39"/>
                      </a:cubicBezTo>
                      <a:cubicBezTo>
                        <a:pt x="0" y="17"/>
                        <a:pt x="18" y="0"/>
                        <a:pt x="40" y="0"/>
                      </a:cubicBezTo>
                      <a:cubicBezTo>
                        <a:pt x="40" y="0"/>
                        <a:pt x="40" y="0"/>
                        <a:pt x="40" y="0"/>
                      </a:cubicBezTo>
                      <a:cubicBezTo>
                        <a:pt x="62" y="0"/>
                        <a:pt x="79" y="17"/>
                        <a:pt x="79" y="39"/>
                      </a:cubicBezTo>
                      <a:cubicBezTo>
                        <a:pt x="79" y="130"/>
                        <a:pt x="79" y="130"/>
                        <a:pt x="79" y="130"/>
                      </a:cubicBezTo>
                      <a:cubicBezTo>
                        <a:pt x="79" y="152"/>
                        <a:pt x="62" y="169"/>
                        <a:pt x="40"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81" name="Freeform 15">
                  <a:extLst>
                    <a:ext uri="{FF2B5EF4-FFF2-40B4-BE49-F238E27FC236}">
                      <a16:creationId xmlns:a16="http://schemas.microsoft.com/office/drawing/2014/main" id="{87C96DAE-7948-412C-A063-1B4F279F0E82}"/>
                    </a:ext>
                  </a:extLst>
                </p:cNvPr>
                <p:cNvSpPr>
                  <a:spLocks/>
                </p:cNvSpPr>
                <p:nvPr/>
              </p:nvSpPr>
              <p:spPr bwMode="auto">
                <a:xfrm>
                  <a:off x="4635" y="2259"/>
                  <a:ext cx="29" cy="113"/>
                </a:xfrm>
                <a:custGeom>
                  <a:avLst/>
                  <a:gdLst>
                    <a:gd name="T0" fmla="*/ 40 w 79"/>
                    <a:gd name="T1" fmla="*/ 312 h 312"/>
                    <a:gd name="T2" fmla="*/ 0 w 79"/>
                    <a:gd name="T3" fmla="*/ 273 h 312"/>
                    <a:gd name="T4" fmla="*/ 0 w 79"/>
                    <a:gd name="T5" fmla="*/ 40 h 312"/>
                    <a:gd name="T6" fmla="*/ 40 w 79"/>
                    <a:gd name="T7" fmla="*/ 0 h 312"/>
                    <a:gd name="T8" fmla="*/ 79 w 79"/>
                    <a:gd name="T9" fmla="*/ 40 h 312"/>
                    <a:gd name="T10" fmla="*/ 79 w 79"/>
                    <a:gd name="T11" fmla="*/ 273 h 312"/>
                    <a:gd name="T12" fmla="*/ 40 w 79"/>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79" h="312">
                      <a:moveTo>
                        <a:pt x="40" y="312"/>
                      </a:moveTo>
                      <a:cubicBezTo>
                        <a:pt x="18" y="312"/>
                        <a:pt x="0" y="295"/>
                        <a:pt x="0" y="273"/>
                      </a:cubicBezTo>
                      <a:cubicBezTo>
                        <a:pt x="0" y="40"/>
                        <a:pt x="0" y="40"/>
                        <a:pt x="0" y="40"/>
                      </a:cubicBezTo>
                      <a:cubicBezTo>
                        <a:pt x="0" y="18"/>
                        <a:pt x="18" y="0"/>
                        <a:pt x="40" y="0"/>
                      </a:cubicBezTo>
                      <a:cubicBezTo>
                        <a:pt x="62" y="0"/>
                        <a:pt x="79" y="18"/>
                        <a:pt x="79" y="40"/>
                      </a:cubicBezTo>
                      <a:cubicBezTo>
                        <a:pt x="79" y="273"/>
                        <a:pt x="79" y="273"/>
                        <a:pt x="79" y="273"/>
                      </a:cubicBezTo>
                      <a:cubicBezTo>
                        <a:pt x="79" y="295"/>
                        <a:pt x="62" y="312"/>
                        <a:pt x="40" y="3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82" name="Freeform 16">
                  <a:extLst>
                    <a:ext uri="{FF2B5EF4-FFF2-40B4-BE49-F238E27FC236}">
                      <a16:creationId xmlns:a16="http://schemas.microsoft.com/office/drawing/2014/main" id="{A5AF5FC1-C740-4CAA-9295-172A89030911}"/>
                    </a:ext>
                  </a:extLst>
                </p:cNvPr>
                <p:cNvSpPr>
                  <a:spLocks/>
                </p:cNvSpPr>
                <p:nvPr/>
              </p:nvSpPr>
              <p:spPr bwMode="auto">
                <a:xfrm>
                  <a:off x="4724" y="2223"/>
                  <a:ext cx="29" cy="149"/>
                </a:xfrm>
                <a:custGeom>
                  <a:avLst/>
                  <a:gdLst>
                    <a:gd name="T0" fmla="*/ 40 w 79"/>
                    <a:gd name="T1" fmla="*/ 409 h 409"/>
                    <a:gd name="T2" fmla="*/ 0 w 79"/>
                    <a:gd name="T3" fmla="*/ 370 h 409"/>
                    <a:gd name="T4" fmla="*/ 0 w 79"/>
                    <a:gd name="T5" fmla="*/ 39 h 409"/>
                    <a:gd name="T6" fmla="*/ 40 w 79"/>
                    <a:gd name="T7" fmla="*/ 0 h 409"/>
                    <a:gd name="T8" fmla="*/ 79 w 79"/>
                    <a:gd name="T9" fmla="*/ 39 h 409"/>
                    <a:gd name="T10" fmla="*/ 79 w 79"/>
                    <a:gd name="T11" fmla="*/ 370 h 409"/>
                    <a:gd name="T12" fmla="*/ 40 w 79"/>
                    <a:gd name="T13" fmla="*/ 409 h 409"/>
                  </a:gdLst>
                  <a:ahLst/>
                  <a:cxnLst>
                    <a:cxn ang="0">
                      <a:pos x="T0" y="T1"/>
                    </a:cxn>
                    <a:cxn ang="0">
                      <a:pos x="T2" y="T3"/>
                    </a:cxn>
                    <a:cxn ang="0">
                      <a:pos x="T4" y="T5"/>
                    </a:cxn>
                    <a:cxn ang="0">
                      <a:pos x="T6" y="T7"/>
                    </a:cxn>
                    <a:cxn ang="0">
                      <a:pos x="T8" y="T9"/>
                    </a:cxn>
                    <a:cxn ang="0">
                      <a:pos x="T10" y="T11"/>
                    </a:cxn>
                    <a:cxn ang="0">
                      <a:pos x="T12" y="T13"/>
                    </a:cxn>
                  </a:cxnLst>
                  <a:rect l="0" t="0" r="r" b="b"/>
                  <a:pathLst>
                    <a:path w="79" h="409">
                      <a:moveTo>
                        <a:pt x="40" y="409"/>
                      </a:moveTo>
                      <a:cubicBezTo>
                        <a:pt x="18" y="409"/>
                        <a:pt x="0" y="392"/>
                        <a:pt x="0" y="370"/>
                      </a:cubicBezTo>
                      <a:cubicBezTo>
                        <a:pt x="0" y="39"/>
                        <a:pt x="0" y="39"/>
                        <a:pt x="0" y="39"/>
                      </a:cubicBezTo>
                      <a:cubicBezTo>
                        <a:pt x="0" y="18"/>
                        <a:pt x="18" y="0"/>
                        <a:pt x="40" y="0"/>
                      </a:cubicBezTo>
                      <a:cubicBezTo>
                        <a:pt x="61" y="0"/>
                        <a:pt x="79" y="18"/>
                        <a:pt x="79" y="39"/>
                      </a:cubicBezTo>
                      <a:cubicBezTo>
                        <a:pt x="79" y="370"/>
                        <a:pt x="79" y="370"/>
                        <a:pt x="79" y="370"/>
                      </a:cubicBezTo>
                      <a:cubicBezTo>
                        <a:pt x="79" y="392"/>
                        <a:pt x="61" y="409"/>
                        <a:pt x="40" y="4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83" name="Freeform 17">
                  <a:extLst>
                    <a:ext uri="{FF2B5EF4-FFF2-40B4-BE49-F238E27FC236}">
                      <a16:creationId xmlns:a16="http://schemas.microsoft.com/office/drawing/2014/main" id="{4D709C6E-99A4-438F-9241-92686F1C086D}"/>
                    </a:ext>
                  </a:extLst>
                </p:cNvPr>
                <p:cNvSpPr>
                  <a:spLocks/>
                </p:cNvSpPr>
                <p:nvPr/>
              </p:nvSpPr>
              <p:spPr bwMode="auto">
                <a:xfrm>
                  <a:off x="4680" y="2280"/>
                  <a:ext cx="28" cy="92"/>
                </a:xfrm>
                <a:custGeom>
                  <a:avLst/>
                  <a:gdLst>
                    <a:gd name="T0" fmla="*/ 40 w 79"/>
                    <a:gd name="T1" fmla="*/ 252 h 252"/>
                    <a:gd name="T2" fmla="*/ 0 w 79"/>
                    <a:gd name="T3" fmla="*/ 213 h 252"/>
                    <a:gd name="T4" fmla="*/ 0 w 79"/>
                    <a:gd name="T5" fmla="*/ 40 h 252"/>
                    <a:gd name="T6" fmla="*/ 40 w 79"/>
                    <a:gd name="T7" fmla="*/ 0 h 252"/>
                    <a:gd name="T8" fmla="*/ 79 w 79"/>
                    <a:gd name="T9" fmla="*/ 40 h 252"/>
                    <a:gd name="T10" fmla="*/ 79 w 79"/>
                    <a:gd name="T11" fmla="*/ 213 h 252"/>
                    <a:gd name="T12" fmla="*/ 40 w 79"/>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79" h="252">
                      <a:moveTo>
                        <a:pt x="40" y="252"/>
                      </a:moveTo>
                      <a:cubicBezTo>
                        <a:pt x="18" y="252"/>
                        <a:pt x="0" y="235"/>
                        <a:pt x="0" y="213"/>
                      </a:cubicBezTo>
                      <a:cubicBezTo>
                        <a:pt x="0" y="40"/>
                        <a:pt x="0" y="40"/>
                        <a:pt x="0" y="40"/>
                      </a:cubicBezTo>
                      <a:cubicBezTo>
                        <a:pt x="0" y="18"/>
                        <a:pt x="18" y="0"/>
                        <a:pt x="40" y="0"/>
                      </a:cubicBezTo>
                      <a:cubicBezTo>
                        <a:pt x="61" y="0"/>
                        <a:pt x="79" y="18"/>
                        <a:pt x="79" y="40"/>
                      </a:cubicBezTo>
                      <a:cubicBezTo>
                        <a:pt x="79" y="213"/>
                        <a:pt x="79" y="213"/>
                        <a:pt x="79" y="213"/>
                      </a:cubicBezTo>
                      <a:cubicBezTo>
                        <a:pt x="79" y="235"/>
                        <a:pt x="62" y="252"/>
                        <a:pt x="40" y="2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grpSp>
        </p:grpSp>
        <p:grpSp>
          <p:nvGrpSpPr>
            <p:cNvPr id="72" name="Group 71">
              <a:extLst>
                <a:ext uri="{FF2B5EF4-FFF2-40B4-BE49-F238E27FC236}">
                  <a16:creationId xmlns:a16="http://schemas.microsoft.com/office/drawing/2014/main" id="{5FD97B67-3DBC-41E2-B3C5-0D85B7826749}"/>
                </a:ext>
              </a:extLst>
            </p:cNvPr>
            <p:cNvGrpSpPr/>
            <p:nvPr/>
          </p:nvGrpSpPr>
          <p:grpSpPr>
            <a:xfrm>
              <a:off x="11097977" y="5748734"/>
              <a:ext cx="520931" cy="520932"/>
              <a:chOff x="11097977" y="5748734"/>
              <a:chExt cx="520931" cy="520932"/>
            </a:xfrm>
          </p:grpSpPr>
          <p:sp>
            <p:nvSpPr>
              <p:cNvPr id="73" name="Oval 72">
                <a:extLst>
                  <a:ext uri="{FF2B5EF4-FFF2-40B4-BE49-F238E27FC236}">
                    <a16:creationId xmlns:a16="http://schemas.microsoft.com/office/drawing/2014/main" id="{D0FE9A3F-E206-45A1-8223-23FAF31F12A2}"/>
                  </a:ext>
                </a:extLst>
              </p:cNvPr>
              <p:cNvSpPr/>
              <p:nvPr/>
            </p:nvSpPr>
            <p:spPr bwMode="auto">
              <a:xfrm>
                <a:off x="11097977" y="5748734"/>
                <a:ext cx="520931"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1A1A1A"/>
                  </a:solidFill>
                  <a:latin typeface="Segoe UI"/>
                  <a:cs typeface="Segoe UI" pitchFamily="34" charset="0"/>
                </a:endParaRPr>
              </a:p>
            </p:txBody>
          </p:sp>
          <p:grpSp>
            <p:nvGrpSpPr>
              <p:cNvPr id="74" name="Group 73">
                <a:extLst>
                  <a:ext uri="{FF2B5EF4-FFF2-40B4-BE49-F238E27FC236}">
                    <a16:creationId xmlns:a16="http://schemas.microsoft.com/office/drawing/2014/main" id="{E87D2E02-369B-4D51-B11E-3FF62479A27C}"/>
                  </a:ext>
                </a:extLst>
              </p:cNvPr>
              <p:cNvGrpSpPr/>
              <p:nvPr/>
            </p:nvGrpSpPr>
            <p:grpSpPr>
              <a:xfrm>
                <a:off x="11228423" y="5910420"/>
                <a:ext cx="260039" cy="197562"/>
                <a:chOff x="-1146792" y="678443"/>
                <a:chExt cx="1017587" cy="773113"/>
              </a:xfrm>
              <a:solidFill>
                <a:srgbClr val="287EFF"/>
              </a:solidFill>
            </p:grpSpPr>
            <p:sp>
              <p:nvSpPr>
                <p:cNvPr id="75" name="Freeform 5">
                  <a:extLst>
                    <a:ext uri="{FF2B5EF4-FFF2-40B4-BE49-F238E27FC236}">
                      <a16:creationId xmlns:a16="http://schemas.microsoft.com/office/drawing/2014/main" id="{DF2E8119-F28B-4D78-A630-89BEA720C68E}"/>
                    </a:ext>
                  </a:extLst>
                </p:cNvPr>
                <p:cNvSpPr>
                  <a:spLocks/>
                </p:cNvSpPr>
                <p:nvPr/>
              </p:nvSpPr>
              <p:spPr bwMode="auto">
                <a:xfrm>
                  <a:off x="-1146792" y="678443"/>
                  <a:ext cx="1017587" cy="669925"/>
                </a:xfrm>
                <a:custGeom>
                  <a:avLst/>
                  <a:gdLst>
                    <a:gd name="T0" fmla="*/ 30 w 737"/>
                    <a:gd name="T1" fmla="*/ 326 h 478"/>
                    <a:gd name="T2" fmla="*/ 30 w 737"/>
                    <a:gd name="T3" fmla="*/ 87 h 478"/>
                    <a:gd name="T4" fmla="*/ 87 w 737"/>
                    <a:gd name="T5" fmla="*/ 30 h 478"/>
                    <a:gd name="T6" fmla="*/ 650 w 737"/>
                    <a:gd name="T7" fmla="*/ 30 h 478"/>
                    <a:gd name="T8" fmla="*/ 707 w 737"/>
                    <a:gd name="T9" fmla="*/ 87 h 478"/>
                    <a:gd name="T10" fmla="*/ 707 w 737"/>
                    <a:gd name="T11" fmla="*/ 391 h 478"/>
                    <a:gd name="T12" fmla="*/ 650 w 737"/>
                    <a:gd name="T13" fmla="*/ 448 h 478"/>
                    <a:gd name="T14" fmla="*/ 390 w 737"/>
                    <a:gd name="T15" fmla="*/ 448 h 478"/>
                    <a:gd name="T16" fmla="*/ 390 w 737"/>
                    <a:gd name="T17" fmla="*/ 478 h 478"/>
                    <a:gd name="T18" fmla="*/ 650 w 737"/>
                    <a:gd name="T19" fmla="*/ 478 h 478"/>
                    <a:gd name="T20" fmla="*/ 737 w 737"/>
                    <a:gd name="T21" fmla="*/ 391 h 478"/>
                    <a:gd name="T22" fmla="*/ 737 w 737"/>
                    <a:gd name="T23" fmla="*/ 87 h 478"/>
                    <a:gd name="T24" fmla="*/ 650 w 737"/>
                    <a:gd name="T25" fmla="*/ 0 h 478"/>
                    <a:gd name="T26" fmla="*/ 87 w 737"/>
                    <a:gd name="T27" fmla="*/ 0 h 478"/>
                    <a:gd name="T28" fmla="*/ 0 w 737"/>
                    <a:gd name="T29" fmla="*/ 87 h 478"/>
                    <a:gd name="T30" fmla="*/ 0 w 737"/>
                    <a:gd name="T31" fmla="*/ 326 h 478"/>
                    <a:gd name="T32" fmla="*/ 30 w 737"/>
                    <a:gd name="T33" fmla="*/ 32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7" h="478">
                      <a:moveTo>
                        <a:pt x="30" y="326"/>
                      </a:moveTo>
                      <a:cubicBezTo>
                        <a:pt x="30" y="87"/>
                        <a:pt x="30" y="87"/>
                        <a:pt x="30" y="87"/>
                      </a:cubicBezTo>
                      <a:cubicBezTo>
                        <a:pt x="30" y="56"/>
                        <a:pt x="55" y="30"/>
                        <a:pt x="87" y="30"/>
                      </a:cubicBezTo>
                      <a:cubicBezTo>
                        <a:pt x="650" y="30"/>
                        <a:pt x="650" y="30"/>
                        <a:pt x="650" y="30"/>
                      </a:cubicBezTo>
                      <a:cubicBezTo>
                        <a:pt x="682" y="30"/>
                        <a:pt x="707" y="56"/>
                        <a:pt x="707" y="87"/>
                      </a:cubicBezTo>
                      <a:cubicBezTo>
                        <a:pt x="707" y="391"/>
                        <a:pt x="707" y="391"/>
                        <a:pt x="707" y="391"/>
                      </a:cubicBezTo>
                      <a:cubicBezTo>
                        <a:pt x="707" y="423"/>
                        <a:pt x="682" y="448"/>
                        <a:pt x="650" y="448"/>
                      </a:cubicBezTo>
                      <a:cubicBezTo>
                        <a:pt x="390" y="448"/>
                        <a:pt x="390" y="448"/>
                        <a:pt x="390" y="448"/>
                      </a:cubicBezTo>
                      <a:cubicBezTo>
                        <a:pt x="390" y="478"/>
                        <a:pt x="390" y="478"/>
                        <a:pt x="390" y="478"/>
                      </a:cubicBezTo>
                      <a:cubicBezTo>
                        <a:pt x="650" y="478"/>
                        <a:pt x="650" y="478"/>
                        <a:pt x="650" y="478"/>
                      </a:cubicBezTo>
                      <a:cubicBezTo>
                        <a:pt x="698" y="478"/>
                        <a:pt x="737" y="439"/>
                        <a:pt x="737" y="391"/>
                      </a:cubicBezTo>
                      <a:cubicBezTo>
                        <a:pt x="737" y="87"/>
                        <a:pt x="737" y="87"/>
                        <a:pt x="737" y="87"/>
                      </a:cubicBezTo>
                      <a:cubicBezTo>
                        <a:pt x="737" y="39"/>
                        <a:pt x="698" y="0"/>
                        <a:pt x="650" y="0"/>
                      </a:cubicBezTo>
                      <a:cubicBezTo>
                        <a:pt x="87" y="0"/>
                        <a:pt x="87" y="0"/>
                        <a:pt x="87" y="0"/>
                      </a:cubicBezTo>
                      <a:cubicBezTo>
                        <a:pt x="39" y="0"/>
                        <a:pt x="0" y="39"/>
                        <a:pt x="0" y="87"/>
                      </a:cubicBezTo>
                      <a:cubicBezTo>
                        <a:pt x="0" y="326"/>
                        <a:pt x="0" y="326"/>
                        <a:pt x="0" y="326"/>
                      </a:cubicBezTo>
                      <a:lnTo>
                        <a:pt x="30"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5870">
                    <a:defRPr/>
                  </a:pPr>
                  <a:endParaRPr lang="en-US" sz="1958">
                    <a:solidFill>
                      <a:srgbClr val="1A1A1A"/>
                    </a:solidFill>
                    <a:latin typeface="Segoe UI"/>
                  </a:endParaRPr>
                </a:p>
              </p:txBody>
            </p:sp>
            <p:sp>
              <p:nvSpPr>
                <p:cNvPr id="76" name="Freeform 6">
                  <a:extLst>
                    <a:ext uri="{FF2B5EF4-FFF2-40B4-BE49-F238E27FC236}">
                      <a16:creationId xmlns:a16="http://schemas.microsoft.com/office/drawing/2014/main" id="{CD3225FD-9B3A-498C-A788-7065121A5C47}"/>
                    </a:ext>
                  </a:extLst>
                </p:cNvPr>
                <p:cNvSpPr>
                  <a:spLocks noEditPoints="1"/>
                </p:cNvSpPr>
                <p:nvPr/>
              </p:nvSpPr>
              <p:spPr bwMode="auto">
                <a:xfrm>
                  <a:off x="-1146792" y="845131"/>
                  <a:ext cx="777875" cy="606425"/>
                </a:xfrm>
                <a:custGeom>
                  <a:avLst/>
                  <a:gdLst>
                    <a:gd name="T0" fmla="*/ 391 w 564"/>
                    <a:gd name="T1" fmla="*/ 147 h 433"/>
                    <a:gd name="T2" fmla="*/ 417 w 564"/>
                    <a:gd name="T3" fmla="*/ 173 h 433"/>
                    <a:gd name="T4" fmla="*/ 538 w 564"/>
                    <a:gd name="T5" fmla="*/ 173 h 433"/>
                    <a:gd name="T6" fmla="*/ 564 w 564"/>
                    <a:gd name="T7" fmla="*/ 147 h 433"/>
                    <a:gd name="T8" fmla="*/ 564 w 564"/>
                    <a:gd name="T9" fmla="*/ 26 h 433"/>
                    <a:gd name="T10" fmla="*/ 538 w 564"/>
                    <a:gd name="T11" fmla="*/ 0 h 433"/>
                    <a:gd name="T12" fmla="*/ 417 w 564"/>
                    <a:gd name="T13" fmla="*/ 0 h 433"/>
                    <a:gd name="T14" fmla="*/ 391 w 564"/>
                    <a:gd name="T15" fmla="*/ 26 h 433"/>
                    <a:gd name="T16" fmla="*/ 391 w 564"/>
                    <a:gd name="T17" fmla="*/ 65 h 433"/>
                    <a:gd name="T18" fmla="*/ 342 w 564"/>
                    <a:gd name="T19" fmla="*/ 65 h 433"/>
                    <a:gd name="T20" fmla="*/ 297 w 564"/>
                    <a:gd name="T21" fmla="*/ 97 h 433"/>
                    <a:gd name="T22" fmla="*/ 223 w 564"/>
                    <a:gd name="T23" fmla="*/ 322 h 433"/>
                    <a:gd name="T24" fmla="*/ 219 w 564"/>
                    <a:gd name="T25" fmla="*/ 325 h 433"/>
                    <a:gd name="T26" fmla="*/ 173 w 564"/>
                    <a:gd name="T27" fmla="*/ 325 h 433"/>
                    <a:gd name="T28" fmla="*/ 173 w 564"/>
                    <a:gd name="T29" fmla="*/ 286 h 433"/>
                    <a:gd name="T30" fmla="*/ 147 w 564"/>
                    <a:gd name="T31" fmla="*/ 260 h 433"/>
                    <a:gd name="T32" fmla="*/ 26 w 564"/>
                    <a:gd name="T33" fmla="*/ 260 h 433"/>
                    <a:gd name="T34" fmla="*/ 0 w 564"/>
                    <a:gd name="T35" fmla="*/ 286 h 433"/>
                    <a:gd name="T36" fmla="*/ 0 w 564"/>
                    <a:gd name="T37" fmla="*/ 407 h 433"/>
                    <a:gd name="T38" fmla="*/ 26 w 564"/>
                    <a:gd name="T39" fmla="*/ 433 h 433"/>
                    <a:gd name="T40" fmla="*/ 147 w 564"/>
                    <a:gd name="T41" fmla="*/ 433 h 433"/>
                    <a:gd name="T42" fmla="*/ 173 w 564"/>
                    <a:gd name="T43" fmla="*/ 407 h 433"/>
                    <a:gd name="T44" fmla="*/ 173 w 564"/>
                    <a:gd name="T45" fmla="*/ 368 h 433"/>
                    <a:gd name="T46" fmla="*/ 219 w 564"/>
                    <a:gd name="T47" fmla="*/ 368 h 433"/>
                    <a:gd name="T48" fmla="*/ 264 w 564"/>
                    <a:gd name="T49" fmla="*/ 336 h 433"/>
                    <a:gd name="T50" fmla="*/ 338 w 564"/>
                    <a:gd name="T51" fmla="*/ 111 h 433"/>
                    <a:gd name="T52" fmla="*/ 342 w 564"/>
                    <a:gd name="T53" fmla="*/ 108 h 433"/>
                    <a:gd name="T54" fmla="*/ 391 w 564"/>
                    <a:gd name="T55" fmla="*/ 108 h 433"/>
                    <a:gd name="T56" fmla="*/ 391 w 564"/>
                    <a:gd name="T57" fmla="*/ 147 h 433"/>
                    <a:gd name="T58" fmla="*/ 129 w 564"/>
                    <a:gd name="T59" fmla="*/ 390 h 433"/>
                    <a:gd name="T60" fmla="*/ 43 w 564"/>
                    <a:gd name="T61" fmla="*/ 390 h 433"/>
                    <a:gd name="T62" fmla="*/ 43 w 564"/>
                    <a:gd name="T63" fmla="*/ 303 h 433"/>
                    <a:gd name="T64" fmla="*/ 129 w 564"/>
                    <a:gd name="T65" fmla="*/ 303 h 433"/>
                    <a:gd name="T66" fmla="*/ 129 w 564"/>
                    <a:gd name="T67" fmla="*/ 39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4" h="433">
                      <a:moveTo>
                        <a:pt x="391" y="147"/>
                      </a:moveTo>
                      <a:cubicBezTo>
                        <a:pt x="391" y="162"/>
                        <a:pt x="403" y="173"/>
                        <a:pt x="417" y="173"/>
                      </a:cubicBezTo>
                      <a:cubicBezTo>
                        <a:pt x="538" y="173"/>
                        <a:pt x="538" y="173"/>
                        <a:pt x="538" y="173"/>
                      </a:cubicBezTo>
                      <a:cubicBezTo>
                        <a:pt x="552" y="173"/>
                        <a:pt x="564" y="162"/>
                        <a:pt x="564" y="147"/>
                      </a:cubicBezTo>
                      <a:cubicBezTo>
                        <a:pt x="564" y="26"/>
                        <a:pt x="564" y="26"/>
                        <a:pt x="564" y="26"/>
                      </a:cubicBezTo>
                      <a:cubicBezTo>
                        <a:pt x="564" y="11"/>
                        <a:pt x="552" y="0"/>
                        <a:pt x="538" y="0"/>
                      </a:cubicBezTo>
                      <a:cubicBezTo>
                        <a:pt x="417" y="0"/>
                        <a:pt x="417" y="0"/>
                        <a:pt x="417" y="0"/>
                      </a:cubicBezTo>
                      <a:cubicBezTo>
                        <a:pt x="403" y="0"/>
                        <a:pt x="391" y="11"/>
                        <a:pt x="391" y="26"/>
                      </a:cubicBezTo>
                      <a:cubicBezTo>
                        <a:pt x="391" y="65"/>
                        <a:pt x="391" y="65"/>
                        <a:pt x="391" y="65"/>
                      </a:cubicBezTo>
                      <a:cubicBezTo>
                        <a:pt x="342" y="65"/>
                        <a:pt x="342" y="65"/>
                        <a:pt x="342" y="65"/>
                      </a:cubicBezTo>
                      <a:cubicBezTo>
                        <a:pt x="322" y="65"/>
                        <a:pt x="304" y="78"/>
                        <a:pt x="297" y="97"/>
                      </a:cubicBezTo>
                      <a:cubicBezTo>
                        <a:pt x="223" y="322"/>
                        <a:pt x="223" y="322"/>
                        <a:pt x="223" y="322"/>
                      </a:cubicBezTo>
                      <a:cubicBezTo>
                        <a:pt x="222" y="324"/>
                        <a:pt x="221" y="325"/>
                        <a:pt x="219" y="325"/>
                      </a:cubicBezTo>
                      <a:cubicBezTo>
                        <a:pt x="173" y="325"/>
                        <a:pt x="173" y="325"/>
                        <a:pt x="173" y="325"/>
                      </a:cubicBezTo>
                      <a:cubicBezTo>
                        <a:pt x="173" y="286"/>
                        <a:pt x="173" y="286"/>
                        <a:pt x="173" y="286"/>
                      </a:cubicBezTo>
                      <a:cubicBezTo>
                        <a:pt x="173" y="272"/>
                        <a:pt x="161" y="260"/>
                        <a:pt x="147" y="260"/>
                      </a:cubicBezTo>
                      <a:cubicBezTo>
                        <a:pt x="26" y="260"/>
                        <a:pt x="26" y="260"/>
                        <a:pt x="26" y="260"/>
                      </a:cubicBezTo>
                      <a:cubicBezTo>
                        <a:pt x="11" y="260"/>
                        <a:pt x="0" y="272"/>
                        <a:pt x="0" y="286"/>
                      </a:cubicBezTo>
                      <a:cubicBezTo>
                        <a:pt x="0" y="407"/>
                        <a:pt x="0" y="407"/>
                        <a:pt x="0" y="407"/>
                      </a:cubicBezTo>
                      <a:cubicBezTo>
                        <a:pt x="0" y="422"/>
                        <a:pt x="11" y="433"/>
                        <a:pt x="26" y="433"/>
                      </a:cubicBezTo>
                      <a:cubicBezTo>
                        <a:pt x="147" y="433"/>
                        <a:pt x="147" y="433"/>
                        <a:pt x="147" y="433"/>
                      </a:cubicBezTo>
                      <a:cubicBezTo>
                        <a:pt x="161" y="433"/>
                        <a:pt x="173" y="422"/>
                        <a:pt x="173" y="407"/>
                      </a:cubicBezTo>
                      <a:cubicBezTo>
                        <a:pt x="173" y="368"/>
                        <a:pt x="173" y="368"/>
                        <a:pt x="173" y="368"/>
                      </a:cubicBezTo>
                      <a:cubicBezTo>
                        <a:pt x="219" y="368"/>
                        <a:pt x="219" y="368"/>
                        <a:pt x="219" y="368"/>
                      </a:cubicBezTo>
                      <a:cubicBezTo>
                        <a:pt x="239" y="368"/>
                        <a:pt x="257" y="355"/>
                        <a:pt x="264" y="336"/>
                      </a:cubicBezTo>
                      <a:cubicBezTo>
                        <a:pt x="338" y="111"/>
                        <a:pt x="338" y="111"/>
                        <a:pt x="338" y="111"/>
                      </a:cubicBezTo>
                      <a:cubicBezTo>
                        <a:pt x="339" y="109"/>
                        <a:pt x="340" y="108"/>
                        <a:pt x="342" y="108"/>
                      </a:cubicBezTo>
                      <a:cubicBezTo>
                        <a:pt x="391" y="108"/>
                        <a:pt x="391" y="108"/>
                        <a:pt x="391" y="108"/>
                      </a:cubicBezTo>
                      <a:lnTo>
                        <a:pt x="391" y="147"/>
                      </a:lnTo>
                      <a:close/>
                      <a:moveTo>
                        <a:pt x="129" y="390"/>
                      </a:moveTo>
                      <a:cubicBezTo>
                        <a:pt x="43" y="390"/>
                        <a:pt x="43" y="390"/>
                        <a:pt x="43" y="390"/>
                      </a:cubicBezTo>
                      <a:cubicBezTo>
                        <a:pt x="43" y="303"/>
                        <a:pt x="43" y="303"/>
                        <a:pt x="43" y="303"/>
                      </a:cubicBezTo>
                      <a:cubicBezTo>
                        <a:pt x="129" y="303"/>
                        <a:pt x="129" y="303"/>
                        <a:pt x="129" y="303"/>
                      </a:cubicBezTo>
                      <a:lnTo>
                        <a:pt x="129"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5870">
                    <a:defRPr/>
                  </a:pPr>
                  <a:endParaRPr lang="en-US" sz="1958">
                    <a:solidFill>
                      <a:srgbClr val="1A1A1A"/>
                    </a:solidFill>
                    <a:latin typeface="Segoe UI"/>
                  </a:endParaRPr>
                </a:p>
              </p:txBody>
            </p:sp>
          </p:grpSp>
        </p:grpSp>
      </p:grpSp>
    </p:spTree>
    <p:extLst>
      <p:ext uri="{BB962C8B-B14F-4D97-AF65-F5344CB8AC3E}">
        <p14:creationId xmlns:p14="http://schemas.microsoft.com/office/powerpoint/2010/main" val="414357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803BC6-E83F-C645-8106-9D7C14169902}"/>
              </a:ext>
            </a:extLst>
          </p:cNvPr>
          <p:cNvSpPr/>
          <p:nvPr/>
        </p:nvSpPr>
        <p:spPr bwMode="auto">
          <a:xfrm>
            <a:off x="4729017" y="0"/>
            <a:ext cx="7706575" cy="3087721"/>
          </a:xfrm>
          <a:prstGeom prst="rect">
            <a:avLst/>
          </a:prstGeom>
          <a:gradFill flip="none" rotWithShape="1">
            <a:gsLst>
              <a:gs pos="0">
                <a:srgbClr val="EC4A35">
                  <a:shade val="30000"/>
                  <a:satMod val="115000"/>
                </a:srgbClr>
              </a:gs>
              <a:gs pos="50000">
                <a:srgbClr val="EC4A35">
                  <a:shade val="67500"/>
                  <a:satMod val="115000"/>
                </a:srgbClr>
              </a:gs>
              <a:gs pos="100000">
                <a:srgbClr val="A6866F"/>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4" name="Picture 3" descr="A person standing next to a body of water&#10;&#10;Description automatically generated">
            <a:extLst>
              <a:ext uri="{FF2B5EF4-FFF2-40B4-BE49-F238E27FC236}">
                <a16:creationId xmlns:a16="http://schemas.microsoft.com/office/drawing/2014/main" id="{8A8AE7FF-7ACF-B64D-BE31-6DFEDC460D73}"/>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0" y="0"/>
            <a:ext cx="5001020" cy="3087721"/>
          </a:xfrm>
          <a:prstGeom prst="rect">
            <a:avLst/>
          </a:prstGeom>
        </p:spPr>
      </p:pic>
      <p:grpSp>
        <p:nvGrpSpPr>
          <p:cNvPr id="8" name="Group 7">
            <a:extLst>
              <a:ext uri="{FF2B5EF4-FFF2-40B4-BE49-F238E27FC236}">
                <a16:creationId xmlns:a16="http://schemas.microsoft.com/office/drawing/2014/main" id="{EB7D24C6-90D7-034E-B0B4-33EB1B41AF26}"/>
              </a:ext>
            </a:extLst>
          </p:cNvPr>
          <p:cNvGrpSpPr/>
          <p:nvPr/>
        </p:nvGrpSpPr>
        <p:grpSpPr>
          <a:xfrm>
            <a:off x="5500416" y="1696557"/>
            <a:ext cx="1698670" cy="1380018"/>
            <a:chOff x="9457488" y="207264"/>
            <a:chExt cx="1839032" cy="1494049"/>
          </a:xfrm>
        </p:grpSpPr>
        <p:sp>
          <p:nvSpPr>
            <p:cNvPr id="7" name="Right Triangle 6">
              <a:extLst>
                <a:ext uri="{FF2B5EF4-FFF2-40B4-BE49-F238E27FC236}">
                  <a16:creationId xmlns:a16="http://schemas.microsoft.com/office/drawing/2014/main" id="{D94000EF-9BE5-B34E-A223-B34555F6710E}"/>
                </a:ext>
              </a:extLst>
            </p:cNvPr>
            <p:cNvSpPr/>
            <p:nvPr/>
          </p:nvSpPr>
          <p:spPr bwMode="auto">
            <a:xfrm rot="10800000">
              <a:off x="10409096" y="317232"/>
              <a:ext cx="887424" cy="794222"/>
            </a:xfrm>
            <a:prstGeom prst="rtTriangle">
              <a:avLst/>
            </a:prstGeom>
            <a:solidFill>
              <a:srgbClr val="BE81CC"/>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8" name="Right Triangle 37">
              <a:extLst>
                <a:ext uri="{FF2B5EF4-FFF2-40B4-BE49-F238E27FC236}">
                  <a16:creationId xmlns:a16="http://schemas.microsoft.com/office/drawing/2014/main" id="{D7B0CFA6-D017-1B48-98D3-668DF2833298}"/>
                </a:ext>
              </a:extLst>
            </p:cNvPr>
            <p:cNvSpPr/>
            <p:nvPr/>
          </p:nvSpPr>
          <p:spPr bwMode="auto">
            <a:xfrm rot="10800000">
              <a:off x="9722421" y="797123"/>
              <a:ext cx="887424" cy="794222"/>
            </a:xfrm>
            <a:prstGeom prst="rtTriangle">
              <a:avLst/>
            </a:prstGeom>
            <a:solidFill>
              <a:srgbClr val="5D008C"/>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 name="Right Triangle 38">
              <a:extLst>
                <a:ext uri="{FF2B5EF4-FFF2-40B4-BE49-F238E27FC236}">
                  <a16:creationId xmlns:a16="http://schemas.microsoft.com/office/drawing/2014/main" id="{7EF1D3EE-B772-D949-9D09-58F297BF5D66}"/>
                </a:ext>
              </a:extLst>
            </p:cNvPr>
            <p:cNvSpPr/>
            <p:nvPr/>
          </p:nvSpPr>
          <p:spPr bwMode="auto">
            <a:xfrm rot="10800000">
              <a:off x="10511883" y="1208386"/>
              <a:ext cx="523011" cy="492927"/>
            </a:xfrm>
            <a:prstGeom prst="rtTriangle">
              <a:avLst/>
            </a:prstGeom>
            <a:solidFill>
              <a:srgbClr val="A01DB8"/>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0" name="Right Triangle 39">
              <a:extLst>
                <a:ext uri="{FF2B5EF4-FFF2-40B4-BE49-F238E27FC236}">
                  <a16:creationId xmlns:a16="http://schemas.microsoft.com/office/drawing/2014/main" id="{AF763CDC-3AE1-B240-A63D-4DC0E50022BC}"/>
                </a:ext>
              </a:extLst>
            </p:cNvPr>
            <p:cNvSpPr/>
            <p:nvPr/>
          </p:nvSpPr>
          <p:spPr bwMode="auto">
            <a:xfrm rot="10800000">
              <a:off x="9457488" y="207264"/>
              <a:ext cx="887424" cy="794222"/>
            </a:xfrm>
            <a:prstGeom prst="rtTriangle">
              <a:avLst/>
            </a:prstGeom>
            <a:solidFill>
              <a:srgbClr val="A01DB8"/>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41" name="Group 40">
            <a:extLst>
              <a:ext uri="{FF2B5EF4-FFF2-40B4-BE49-F238E27FC236}">
                <a16:creationId xmlns:a16="http://schemas.microsoft.com/office/drawing/2014/main" id="{F76E3CE1-12C2-FD46-8DB8-99301348EC7D}"/>
              </a:ext>
            </a:extLst>
          </p:cNvPr>
          <p:cNvGrpSpPr/>
          <p:nvPr/>
        </p:nvGrpSpPr>
        <p:grpSpPr>
          <a:xfrm>
            <a:off x="9567131" y="-68342"/>
            <a:ext cx="2812676" cy="2357596"/>
            <a:chOff x="9457488" y="207264"/>
            <a:chExt cx="1839032" cy="1494049"/>
          </a:xfrm>
        </p:grpSpPr>
        <p:sp>
          <p:nvSpPr>
            <p:cNvPr id="42" name="Right Triangle 41">
              <a:extLst>
                <a:ext uri="{FF2B5EF4-FFF2-40B4-BE49-F238E27FC236}">
                  <a16:creationId xmlns:a16="http://schemas.microsoft.com/office/drawing/2014/main" id="{3D13321F-781C-2348-BB5F-BDB5F940473C}"/>
                </a:ext>
              </a:extLst>
            </p:cNvPr>
            <p:cNvSpPr/>
            <p:nvPr/>
          </p:nvSpPr>
          <p:spPr bwMode="auto">
            <a:xfrm rot="10800000">
              <a:off x="10409096" y="317232"/>
              <a:ext cx="887424" cy="794222"/>
            </a:xfrm>
            <a:prstGeom prst="rtTriangle">
              <a:avLst/>
            </a:prstGeom>
            <a:solidFill>
              <a:srgbClr val="6DC3D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3" name="Right Triangle 42">
              <a:extLst>
                <a:ext uri="{FF2B5EF4-FFF2-40B4-BE49-F238E27FC236}">
                  <a16:creationId xmlns:a16="http://schemas.microsoft.com/office/drawing/2014/main" id="{0E915CDE-1338-3945-A058-D0ECA3274DEA}"/>
                </a:ext>
              </a:extLst>
            </p:cNvPr>
            <p:cNvSpPr/>
            <p:nvPr/>
          </p:nvSpPr>
          <p:spPr bwMode="auto">
            <a:xfrm rot="10800000">
              <a:off x="9722421" y="797123"/>
              <a:ext cx="887424" cy="794222"/>
            </a:xfrm>
            <a:prstGeom prst="rtTriangle">
              <a:avLst/>
            </a:prstGeom>
            <a:solidFill>
              <a:srgbClr val="9494D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4" name="Right Triangle 43">
              <a:extLst>
                <a:ext uri="{FF2B5EF4-FFF2-40B4-BE49-F238E27FC236}">
                  <a16:creationId xmlns:a16="http://schemas.microsoft.com/office/drawing/2014/main" id="{A259A1FD-D4C7-F847-AB3A-36C27FFF401D}"/>
                </a:ext>
              </a:extLst>
            </p:cNvPr>
            <p:cNvSpPr/>
            <p:nvPr/>
          </p:nvSpPr>
          <p:spPr bwMode="auto">
            <a:xfrm rot="10800000">
              <a:off x="10511883" y="1208386"/>
              <a:ext cx="523011" cy="492927"/>
            </a:xfrm>
            <a:prstGeom prst="rtTriangle">
              <a:avLst/>
            </a:prstGeom>
            <a:solidFill>
              <a:srgbClr val="009AD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5" name="Right Triangle 44">
              <a:extLst>
                <a:ext uri="{FF2B5EF4-FFF2-40B4-BE49-F238E27FC236}">
                  <a16:creationId xmlns:a16="http://schemas.microsoft.com/office/drawing/2014/main" id="{A6F8129E-AB6E-9748-B46E-15D2239DE559}"/>
                </a:ext>
              </a:extLst>
            </p:cNvPr>
            <p:cNvSpPr/>
            <p:nvPr/>
          </p:nvSpPr>
          <p:spPr bwMode="auto">
            <a:xfrm rot="10800000">
              <a:off x="9457488" y="207264"/>
              <a:ext cx="887424" cy="794222"/>
            </a:xfrm>
            <a:prstGeom prst="rtTriangle">
              <a:avLst/>
            </a:prstGeom>
            <a:solidFill>
              <a:srgbClr val="003CA5"/>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46" name="Right Triangle 45">
            <a:extLst>
              <a:ext uri="{FF2B5EF4-FFF2-40B4-BE49-F238E27FC236}">
                <a16:creationId xmlns:a16="http://schemas.microsoft.com/office/drawing/2014/main" id="{0B790DE1-304E-9B43-BAEC-D858BBEDD26B}"/>
              </a:ext>
            </a:extLst>
          </p:cNvPr>
          <p:cNvSpPr/>
          <p:nvPr/>
        </p:nvSpPr>
        <p:spPr bwMode="auto">
          <a:xfrm rot="10800000">
            <a:off x="4658462" y="1"/>
            <a:ext cx="1210016" cy="947613"/>
          </a:xfrm>
          <a:prstGeom prst="rtTriangle">
            <a:avLst/>
          </a:prstGeom>
          <a:solidFill>
            <a:srgbClr val="37AF1E"/>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7" name="Right Triangle 46">
            <a:extLst>
              <a:ext uri="{FF2B5EF4-FFF2-40B4-BE49-F238E27FC236}">
                <a16:creationId xmlns:a16="http://schemas.microsoft.com/office/drawing/2014/main" id="{B63F25FF-8F57-8549-B2B0-9A657D0AD5F6}"/>
              </a:ext>
            </a:extLst>
          </p:cNvPr>
          <p:cNvSpPr/>
          <p:nvPr/>
        </p:nvSpPr>
        <p:spPr bwMode="auto">
          <a:xfrm rot="10800000">
            <a:off x="9724756" y="2514538"/>
            <a:ext cx="905090" cy="810033"/>
          </a:xfrm>
          <a:prstGeom prst="rtTriangle">
            <a:avLst/>
          </a:prstGeom>
          <a:solidFill>
            <a:srgbClr val="FF6800"/>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8" name="Rectangle 47">
            <a:extLst>
              <a:ext uri="{FF2B5EF4-FFF2-40B4-BE49-F238E27FC236}">
                <a16:creationId xmlns:a16="http://schemas.microsoft.com/office/drawing/2014/main" id="{5CCEFF55-5B6E-4E6C-A5BB-1AB8BC2DCF2C}"/>
              </a:ext>
            </a:extLst>
          </p:cNvPr>
          <p:cNvSpPr/>
          <p:nvPr/>
        </p:nvSpPr>
        <p:spPr bwMode="auto">
          <a:xfrm flipH="1">
            <a:off x="4483099" y="3499049"/>
            <a:ext cx="7953374" cy="73866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t" anchorCtr="0" forceAA="0" compatLnSpc="1">
            <a:prstTxWarp prst="textNoShape">
              <a:avLst/>
            </a:prstTxWarp>
            <a:spAutoFit/>
          </a:bodyPr>
          <a:lstStyle/>
          <a:p>
            <a:pPr defTabSz="932472" fontAlgn="base">
              <a:spcBef>
                <a:spcPct val="0"/>
              </a:spcBef>
              <a:spcAft>
                <a:spcPct val="0"/>
              </a:spcAft>
            </a:pPr>
            <a:r>
              <a:rPr lang="en-US" sz="1800" dirty="0">
                <a:solidFill>
                  <a:srgbClr val="FFFFFF"/>
                </a:solidFill>
                <a:latin typeface="Segoe UI Semibold" panose="020B0702040204020203" pitchFamily="34" charset="0"/>
                <a:ea typeface="Segoe UI" pitchFamily="34" charset="0"/>
                <a:cs typeface="Segoe UI Semibold" panose="020B0702040204020203" pitchFamily="34" charset="0"/>
              </a:rPr>
              <a:t>New York’s largest healthcare provider streamlines patient care processes with Microsoft business</a:t>
            </a:r>
            <a:endParaRPr lang="en-GB" sz="1800" dirty="0" err="1">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72" name="Arrow: Bent 71">
            <a:extLst>
              <a:ext uri="{FF2B5EF4-FFF2-40B4-BE49-F238E27FC236}">
                <a16:creationId xmlns:a16="http://schemas.microsoft.com/office/drawing/2014/main" id="{1EBF20F4-8BE1-4D29-AE43-3B68E6891634}"/>
              </a:ext>
            </a:extLst>
          </p:cNvPr>
          <p:cNvSpPr/>
          <p:nvPr/>
        </p:nvSpPr>
        <p:spPr bwMode="auto">
          <a:xfrm flipH="1">
            <a:off x="1" y="3219449"/>
            <a:ext cx="4483099" cy="3775076"/>
          </a:xfrm>
          <a:prstGeom prst="bentArrow">
            <a:avLst>
              <a:gd name="adj1" fmla="val 25000"/>
              <a:gd name="adj2" fmla="val 0"/>
              <a:gd name="adj3" fmla="val 25000"/>
              <a:gd name="adj4" fmla="val 2767"/>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a:t>
            </a:r>
            <a:endParaRPr lang="en-GB" sz="2000" dirty="0" err="1">
              <a:solidFill>
                <a:srgbClr val="FFFFFF"/>
              </a:solidFill>
              <a:ea typeface="Segoe UI" pitchFamily="34" charset="0"/>
              <a:cs typeface="Segoe UI" pitchFamily="34" charset="0"/>
            </a:endParaRPr>
          </a:p>
        </p:txBody>
      </p:sp>
      <p:sp>
        <p:nvSpPr>
          <p:cNvPr id="73" name="Text Placeholder 17">
            <a:extLst>
              <a:ext uri="{FF2B5EF4-FFF2-40B4-BE49-F238E27FC236}">
                <a16:creationId xmlns:a16="http://schemas.microsoft.com/office/drawing/2014/main" id="{26931D60-89EC-4A01-B198-2FDE97F1FE81}"/>
              </a:ext>
            </a:extLst>
          </p:cNvPr>
          <p:cNvSpPr txBox="1">
            <a:spLocks/>
          </p:cNvSpPr>
          <p:nvPr/>
        </p:nvSpPr>
        <p:spPr>
          <a:xfrm>
            <a:off x="594032" y="3413017"/>
            <a:ext cx="3471556" cy="1415772"/>
          </a:xfrm>
          <a:prstGeom prst="rect">
            <a:avLst/>
          </a:prstGeom>
        </p:spPr>
        <p:txBody>
          <a:bodyPr wrap="square" lIns="0" tIns="0" rIns="0" bIns="0">
            <a:spAutoFit/>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spcBef>
                <a:spcPts val="1200"/>
              </a:spcBef>
              <a:buNone/>
            </a:pPr>
            <a:r>
              <a:rPr lang="en-US" sz="1400" i="1" dirty="0">
                <a:latin typeface="Segoe UI Semibold" panose="020B0702040204020203" pitchFamily="34" charset="0"/>
                <a:cs typeface="Segoe UI Semibold" panose="020B0702040204020203" pitchFamily="34" charset="0"/>
              </a:rPr>
              <a:t>“With business applications built on Microsoft PowerApps and Dynamics 365, we’ve lowered the barrier for bringing innovative solutions to our </a:t>
            </a:r>
            <a:br>
              <a:rPr lang="en-US" sz="1400" i="1" dirty="0">
                <a:latin typeface="Segoe UI Semibold" panose="020B0702040204020203" pitchFamily="34" charset="0"/>
                <a:cs typeface="Segoe UI Semibold" panose="020B0702040204020203" pitchFamily="34" charset="0"/>
              </a:rPr>
            </a:br>
            <a:r>
              <a:rPr lang="en-US" sz="1400" i="1" dirty="0">
                <a:latin typeface="Segoe UI Semibold" panose="020B0702040204020203" pitchFamily="34" charset="0"/>
                <a:cs typeface="Segoe UI Semibold" panose="020B0702040204020203" pitchFamily="34" charset="0"/>
              </a:rPr>
              <a:t>employees quickly.”</a:t>
            </a:r>
          </a:p>
          <a:p>
            <a:pPr marL="231775" lvl="1" indent="-231775">
              <a:spcBef>
                <a:spcPts val="1200"/>
              </a:spcBef>
              <a:buNone/>
            </a:pPr>
            <a:r>
              <a:rPr lang="en-US" sz="1200" dirty="0"/>
              <a:t>Vishwanath </a:t>
            </a:r>
            <a:r>
              <a:rPr lang="en-US" sz="1200" dirty="0" err="1"/>
              <a:t>Anantraman</a:t>
            </a:r>
            <a:r>
              <a:rPr lang="en-US" sz="1200" dirty="0"/>
              <a:t>: Chief Innovation Architect</a:t>
            </a:r>
          </a:p>
        </p:txBody>
      </p:sp>
      <p:sp>
        <p:nvSpPr>
          <p:cNvPr id="74" name="Text Placeholder 5">
            <a:extLst>
              <a:ext uri="{FF2B5EF4-FFF2-40B4-BE49-F238E27FC236}">
                <a16:creationId xmlns:a16="http://schemas.microsoft.com/office/drawing/2014/main" id="{56437014-64EC-4400-883B-244D7DB840DC}"/>
              </a:ext>
            </a:extLst>
          </p:cNvPr>
          <p:cNvSpPr txBox="1">
            <a:spLocks/>
          </p:cNvSpPr>
          <p:nvPr/>
        </p:nvSpPr>
        <p:spPr>
          <a:xfrm>
            <a:off x="4428533" y="4290870"/>
            <a:ext cx="7180855" cy="1200329"/>
          </a:xfrm>
          <a:prstGeom prst="rect">
            <a:avLst/>
          </a:prstGeom>
        </p:spPr>
        <p:txBody>
          <a:bodyPr wrap="square" lIns="0" tIns="0" rIns="0" bIns="0">
            <a:spAutoFit/>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225425" lvl="3" indent="-225425">
              <a:buBlip>
                <a:blip r:embed="rId4"/>
              </a:buBlip>
            </a:pPr>
            <a:r>
              <a:rPr lang="en-US" sz="1500" dirty="0"/>
              <a:t>With Microsoft Dynamics 365 and Microsoft PowerApps, Northwell is giving employees powerful new tools to optimize patient care, reduce costs, and ensure regulatory compliance</a:t>
            </a:r>
          </a:p>
          <a:p>
            <a:pPr marL="225425" lvl="3" indent="-225425">
              <a:buBlip>
                <a:blip r:embed="rId4"/>
              </a:buBlip>
            </a:pPr>
            <a:r>
              <a:rPr lang="en-US" sz="1500" dirty="0"/>
              <a:t>Created a rounding app in a few weeks with PowerApps and CDS, leveraging the CDM Healthcare accelerator</a:t>
            </a:r>
          </a:p>
        </p:txBody>
      </p:sp>
      <p:pic>
        <p:nvPicPr>
          <p:cNvPr id="76" name="Picture 75">
            <a:extLst>
              <a:ext uri="{FF2B5EF4-FFF2-40B4-BE49-F238E27FC236}">
                <a16:creationId xmlns:a16="http://schemas.microsoft.com/office/drawing/2014/main" id="{780E9724-40EA-4657-A892-CDB578E26488}"/>
              </a:ext>
            </a:extLst>
          </p:cNvPr>
          <p:cNvPicPr>
            <a:picLocks noChangeAspect="1"/>
          </p:cNvPicPr>
          <p:nvPr/>
        </p:nvPicPr>
        <p:blipFill>
          <a:blip r:embed="rId5"/>
          <a:stretch>
            <a:fillRect/>
          </a:stretch>
        </p:blipFill>
        <p:spPr>
          <a:xfrm>
            <a:off x="592488" y="5157738"/>
            <a:ext cx="2063625" cy="1111929"/>
          </a:xfrm>
          <a:prstGeom prst="rect">
            <a:avLst/>
          </a:prstGeom>
        </p:spPr>
      </p:pic>
      <p:grpSp>
        <p:nvGrpSpPr>
          <p:cNvPr id="77" name="Group 76">
            <a:extLst>
              <a:ext uri="{FF2B5EF4-FFF2-40B4-BE49-F238E27FC236}">
                <a16:creationId xmlns:a16="http://schemas.microsoft.com/office/drawing/2014/main" id="{1B603EF6-66D6-491E-918C-58C9AFB21F59}"/>
              </a:ext>
            </a:extLst>
          </p:cNvPr>
          <p:cNvGrpSpPr/>
          <p:nvPr/>
        </p:nvGrpSpPr>
        <p:grpSpPr>
          <a:xfrm>
            <a:off x="9838892" y="5748734"/>
            <a:ext cx="1780016" cy="533009"/>
            <a:chOff x="9838892" y="5748734"/>
            <a:chExt cx="1780016" cy="533009"/>
          </a:xfrm>
        </p:grpSpPr>
        <p:grpSp>
          <p:nvGrpSpPr>
            <p:cNvPr id="78" name="Group 77">
              <a:extLst>
                <a:ext uri="{FF2B5EF4-FFF2-40B4-BE49-F238E27FC236}">
                  <a16:creationId xmlns:a16="http://schemas.microsoft.com/office/drawing/2014/main" id="{401E9260-5805-4C4E-842A-CAC38BB38313}"/>
                </a:ext>
              </a:extLst>
            </p:cNvPr>
            <p:cNvGrpSpPr/>
            <p:nvPr/>
          </p:nvGrpSpPr>
          <p:grpSpPr>
            <a:xfrm>
              <a:off x="10468436" y="5748735"/>
              <a:ext cx="520932" cy="520932"/>
              <a:chOff x="10468436" y="5748735"/>
              <a:chExt cx="520932" cy="520932"/>
            </a:xfrm>
          </p:grpSpPr>
          <p:sp>
            <p:nvSpPr>
              <p:cNvPr id="92" name="Oval 91">
                <a:extLst>
                  <a:ext uri="{FF2B5EF4-FFF2-40B4-BE49-F238E27FC236}">
                    <a16:creationId xmlns:a16="http://schemas.microsoft.com/office/drawing/2014/main" id="{9BB2E1B5-1C2D-4F4A-8B3A-6E4C5BA1FEAE}"/>
                  </a:ext>
                </a:extLst>
              </p:cNvPr>
              <p:cNvSpPr/>
              <p:nvPr/>
            </p:nvSpPr>
            <p:spPr bwMode="auto">
              <a:xfrm>
                <a:off x="10468436" y="5748735"/>
                <a:ext cx="520932"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gradFill>
                    <a:gsLst>
                      <a:gs pos="0">
                        <a:srgbClr val="FFFFFF"/>
                      </a:gs>
                      <a:gs pos="100000">
                        <a:srgbClr val="FFFFFF"/>
                      </a:gs>
                    </a:gsLst>
                    <a:lin ang="5400000" scaled="0"/>
                  </a:gradFill>
                  <a:latin typeface="Segoe UI"/>
                  <a:cs typeface="Segoe UI" pitchFamily="34" charset="0"/>
                </a:endParaRPr>
              </a:p>
            </p:txBody>
          </p:sp>
          <p:grpSp>
            <p:nvGrpSpPr>
              <p:cNvPr id="93" name="Group 4">
                <a:extLst>
                  <a:ext uri="{FF2B5EF4-FFF2-40B4-BE49-F238E27FC236}">
                    <a16:creationId xmlns:a16="http://schemas.microsoft.com/office/drawing/2014/main" id="{1BBEBB37-078E-4649-BF53-5421D7898C53}"/>
                  </a:ext>
                </a:extLst>
              </p:cNvPr>
              <p:cNvGrpSpPr>
                <a:grpSpLocks noChangeAspect="1"/>
              </p:cNvGrpSpPr>
              <p:nvPr/>
            </p:nvGrpSpPr>
            <p:grpSpPr bwMode="auto">
              <a:xfrm>
                <a:off x="10609858" y="5917590"/>
                <a:ext cx="238067" cy="183200"/>
                <a:chOff x="2880" y="2176"/>
                <a:chExt cx="256" cy="197"/>
              </a:xfrm>
              <a:solidFill>
                <a:srgbClr val="5C005C"/>
              </a:solidFill>
            </p:grpSpPr>
            <p:sp>
              <p:nvSpPr>
                <p:cNvPr id="94" name="Freeform 5">
                  <a:extLst>
                    <a:ext uri="{FF2B5EF4-FFF2-40B4-BE49-F238E27FC236}">
                      <a16:creationId xmlns:a16="http://schemas.microsoft.com/office/drawing/2014/main" id="{9D1B10FC-EAE9-4C7A-AA17-593F740F61D1}"/>
                    </a:ext>
                  </a:extLst>
                </p:cNvPr>
                <p:cNvSpPr>
                  <a:spLocks/>
                </p:cNvSpPr>
                <p:nvPr/>
              </p:nvSpPr>
              <p:spPr bwMode="auto">
                <a:xfrm>
                  <a:off x="3017" y="2320"/>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95" name="Freeform 6">
                  <a:extLst>
                    <a:ext uri="{FF2B5EF4-FFF2-40B4-BE49-F238E27FC236}">
                      <a16:creationId xmlns:a16="http://schemas.microsoft.com/office/drawing/2014/main" id="{D7FF4640-12EF-47AD-96FE-0B51F2FA81E0}"/>
                    </a:ext>
                  </a:extLst>
                </p:cNvPr>
                <p:cNvSpPr>
                  <a:spLocks/>
                </p:cNvSpPr>
                <p:nvPr/>
              </p:nvSpPr>
              <p:spPr bwMode="auto">
                <a:xfrm>
                  <a:off x="3053" y="2283"/>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96" name="Freeform 7">
                  <a:extLst>
                    <a:ext uri="{FF2B5EF4-FFF2-40B4-BE49-F238E27FC236}">
                      <a16:creationId xmlns:a16="http://schemas.microsoft.com/office/drawing/2014/main" id="{37869609-1189-4A5E-AAD5-D5893DE95778}"/>
                    </a:ext>
                  </a:extLst>
                </p:cNvPr>
                <p:cNvSpPr>
                  <a:spLocks noEditPoints="1"/>
                </p:cNvSpPr>
                <p:nvPr/>
              </p:nvSpPr>
              <p:spPr bwMode="auto">
                <a:xfrm>
                  <a:off x="2909" y="2247"/>
                  <a:ext cx="124" cy="126"/>
                </a:xfrm>
                <a:custGeom>
                  <a:avLst/>
                  <a:gdLst>
                    <a:gd name="T0" fmla="*/ 300 w 308"/>
                    <a:gd name="T1" fmla="*/ 139 h 307"/>
                    <a:gd name="T2" fmla="*/ 286 w 308"/>
                    <a:gd name="T3" fmla="*/ 125 h 307"/>
                    <a:gd name="T4" fmla="*/ 168 w 308"/>
                    <a:gd name="T5" fmla="*/ 8 h 307"/>
                    <a:gd name="T6" fmla="*/ 140 w 308"/>
                    <a:gd name="T7" fmla="*/ 8 h 307"/>
                    <a:gd name="T8" fmla="*/ 22 w 308"/>
                    <a:gd name="T9" fmla="*/ 125 h 307"/>
                    <a:gd name="T10" fmla="*/ 8 w 308"/>
                    <a:gd name="T11" fmla="*/ 139 h 307"/>
                    <a:gd name="T12" fmla="*/ 8 w 308"/>
                    <a:gd name="T13" fmla="*/ 168 h 307"/>
                    <a:gd name="T14" fmla="*/ 22 w 308"/>
                    <a:gd name="T15" fmla="*/ 182 h 307"/>
                    <a:gd name="T16" fmla="*/ 140 w 308"/>
                    <a:gd name="T17" fmla="*/ 299 h 307"/>
                    <a:gd name="T18" fmla="*/ 168 w 308"/>
                    <a:gd name="T19" fmla="*/ 299 h 307"/>
                    <a:gd name="T20" fmla="*/ 286 w 308"/>
                    <a:gd name="T21" fmla="*/ 182 h 307"/>
                    <a:gd name="T22" fmla="*/ 300 w 308"/>
                    <a:gd name="T23" fmla="*/ 168 h 307"/>
                    <a:gd name="T24" fmla="*/ 300 w 308"/>
                    <a:gd name="T25" fmla="*/ 139 h 307"/>
                    <a:gd name="T26" fmla="*/ 140 w 308"/>
                    <a:gd name="T27" fmla="*/ 210 h 307"/>
                    <a:gd name="T28" fmla="*/ 108 w 308"/>
                    <a:gd name="T29" fmla="*/ 179 h 307"/>
                    <a:gd name="T30" fmla="*/ 97 w 308"/>
                    <a:gd name="T31" fmla="*/ 168 h 307"/>
                    <a:gd name="T32" fmla="*/ 97 w 308"/>
                    <a:gd name="T33" fmla="*/ 139 h 307"/>
                    <a:gd name="T34" fmla="*/ 140 w 308"/>
                    <a:gd name="T35" fmla="*/ 97 h 307"/>
                    <a:gd name="T36" fmla="*/ 168 w 308"/>
                    <a:gd name="T37" fmla="*/ 97 h 307"/>
                    <a:gd name="T38" fmla="*/ 211 w 308"/>
                    <a:gd name="T39" fmla="*/ 139 h 307"/>
                    <a:gd name="T40" fmla="*/ 211 w 308"/>
                    <a:gd name="T41" fmla="*/ 168 h 307"/>
                    <a:gd name="T42" fmla="*/ 200 w 308"/>
                    <a:gd name="T43" fmla="*/ 179 h 307"/>
                    <a:gd name="T44" fmla="*/ 168 w 308"/>
                    <a:gd name="T45" fmla="*/ 210 h 307"/>
                    <a:gd name="T46" fmla="*/ 140 w 308"/>
                    <a:gd name="T47" fmla="*/ 2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8" h="307">
                      <a:moveTo>
                        <a:pt x="300" y="139"/>
                      </a:moveTo>
                      <a:cubicBezTo>
                        <a:pt x="286" y="125"/>
                        <a:pt x="286" y="125"/>
                        <a:pt x="286" y="125"/>
                      </a:cubicBezTo>
                      <a:cubicBezTo>
                        <a:pt x="168" y="8"/>
                        <a:pt x="168" y="8"/>
                        <a:pt x="168" y="8"/>
                      </a:cubicBezTo>
                      <a:cubicBezTo>
                        <a:pt x="161" y="0"/>
                        <a:pt x="148" y="0"/>
                        <a:pt x="140" y="8"/>
                      </a:cubicBezTo>
                      <a:cubicBezTo>
                        <a:pt x="22" y="125"/>
                        <a:pt x="22" y="125"/>
                        <a:pt x="22" y="125"/>
                      </a:cubicBezTo>
                      <a:cubicBezTo>
                        <a:pt x="8" y="139"/>
                        <a:pt x="8" y="139"/>
                        <a:pt x="8" y="139"/>
                      </a:cubicBezTo>
                      <a:cubicBezTo>
                        <a:pt x="0" y="147"/>
                        <a:pt x="0" y="160"/>
                        <a:pt x="8" y="168"/>
                      </a:cubicBezTo>
                      <a:cubicBezTo>
                        <a:pt x="22" y="182"/>
                        <a:pt x="22" y="182"/>
                        <a:pt x="22" y="182"/>
                      </a:cubicBezTo>
                      <a:cubicBezTo>
                        <a:pt x="140" y="299"/>
                        <a:pt x="140" y="299"/>
                        <a:pt x="140" y="299"/>
                      </a:cubicBezTo>
                      <a:cubicBezTo>
                        <a:pt x="148" y="307"/>
                        <a:pt x="161" y="307"/>
                        <a:pt x="168" y="299"/>
                      </a:cubicBezTo>
                      <a:cubicBezTo>
                        <a:pt x="286" y="182"/>
                        <a:pt x="286" y="182"/>
                        <a:pt x="286" y="182"/>
                      </a:cubicBezTo>
                      <a:cubicBezTo>
                        <a:pt x="300" y="168"/>
                        <a:pt x="300" y="168"/>
                        <a:pt x="300" y="168"/>
                      </a:cubicBezTo>
                      <a:cubicBezTo>
                        <a:pt x="308" y="160"/>
                        <a:pt x="308" y="147"/>
                        <a:pt x="300" y="139"/>
                      </a:cubicBezTo>
                      <a:moveTo>
                        <a:pt x="140" y="210"/>
                      </a:moveTo>
                      <a:cubicBezTo>
                        <a:pt x="108" y="179"/>
                        <a:pt x="108" y="179"/>
                        <a:pt x="108" y="179"/>
                      </a:cubicBezTo>
                      <a:cubicBezTo>
                        <a:pt x="97" y="168"/>
                        <a:pt x="97" y="168"/>
                        <a:pt x="97" y="168"/>
                      </a:cubicBezTo>
                      <a:cubicBezTo>
                        <a:pt x="89" y="160"/>
                        <a:pt x="89" y="147"/>
                        <a:pt x="97" y="139"/>
                      </a:cubicBezTo>
                      <a:cubicBezTo>
                        <a:pt x="140" y="97"/>
                        <a:pt x="140" y="97"/>
                        <a:pt x="140" y="97"/>
                      </a:cubicBezTo>
                      <a:cubicBezTo>
                        <a:pt x="148" y="89"/>
                        <a:pt x="161" y="89"/>
                        <a:pt x="168" y="97"/>
                      </a:cubicBezTo>
                      <a:cubicBezTo>
                        <a:pt x="211" y="139"/>
                        <a:pt x="211" y="139"/>
                        <a:pt x="211" y="139"/>
                      </a:cubicBezTo>
                      <a:cubicBezTo>
                        <a:pt x="219" y="147"/>
                        <a:pt x="219" y="160"/>
                        <a:pt x="211" y="168"/>
                      </a:cubicBezTo>
                      <a:cubicBezTo>
                        <a:pt x="200" y="179"/>
                        <a:pt x="200" y="179"/>
                        <a:pt x="200" y="179"/>
                      </a:cubicBezTo>
                      <a:cubicBezTo>
                        <a:pt x="168" y="210"/>
                        <a:pt x="168" y="210"/>
                        <a:pt x="168" y="210"/>
                      </a:cubicBezTo>
                      <a:cubicBezTo>
                        <a:pt x="161" y="218"/>
                        <a:pt x="148" y="218"/>
                        <a:pt x="140" y="2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97" name="Freeform 8">
                  <a:extLst>
                    <a:ext uri="{FF2B5EF4-FFF2-40B4-BE49-F238E27FC236}">
                      <a16:creationId xmlns:a16="http://schemas.microsoft.com/office/drawing/2014/main" id="{6DA937CA-F531-43D4-A96F-FC14764A10B9}"/>
                    </a:ext>
                  </a:extLst>
                </p:cNvPr>
                <p:cNvSpPr>
                  <a:spLocks/>
                </p:cNvSpPr>
                <p:nvPr/>
              </p:nvSpPr>
              <p:spPr bwMode="auto">
                <a:xfrm>
                  <a:off x="3017" y="2247"/>
                  <a:ext cx="52" cy="53"/>
                </a:xfrm>
                <a:custGeom>
                  <a:avLst/>
                  <a:gdLst>
                    <a:gd name="T0" fmla="*/ 79 w 130"/>
                    <a:gd name="T1" fmla="*/ 122 h 129"/>
                    <a:gd name="T2" fmla="*/ 122 w 130"/>
                    <a:gd name="T3" fmla="*/ 79 h 129"/>
                    <a:gd name="T4" fmla="*/ 122 w 130"/>
                    <a:gd name="T5" fmla="*/ 50 h 129"/>
                    <a:gd name="T6" fmla="*/ 79 w 130"/>
                    <a:gd name="T7" fmla="*/ 8 h 129"/>
                    <a:gd name="T8" fmla="*/ 51 w 130"/>
                    <a:gd name="T9" fmla="*/ 8 h 129"/>
                    <a:gd name="T10" fmla="*/ 8 w 130"/>
                    <a:gd name="T11" fmla="*/ 50 h 129"/>
                    <a:gd name="T12" fmla="*/ 8 w 130"/>
                    <a:gd name="T13" fmla="*/ 79 h 129"/>
                    <a:gd name="T14" fmla="*/ 51 w 130"/>
                    <a:gd name="T15" fmla="*/ 122 h 129"/>
                    <a:gd name="T16" fmla="*/ 79 w 130"/>
                    <a:gd name="T17" fmla="*/ 1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122"/>
                      </a:moveTo>
                      <a:cubicBezTo>
                        <a:pt x="122" y="79"/>
                        <a:pt x="122" y="79"/>
                        <a:pt x="122" y="79"/>
                      </a:cubicBezTo>
                      <a:cubicBezTo>
                        <a:pt x="130" y="71"/>
                        <a:pt x="130" y="58"/>
                        <a:pt x="122" y="50"/>
                      </a:cubicBezTo>
                      <a:cubicBezTo>
                        <a:pt x="79" y="8"/>
                        <a:pt x="79" y="8"/>
                        <a:pt x="79" y="8"/>
                      </a:cubicBez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98" name="Freeform 9">
                  <a:extLst>
                    <a:ext uri="{FF2B5EF4-FFF2-40B4-BE49-F238E27FC236}">
                      <a16:creationId xmlns:a16="http://schemas.microsoft.com/office/drawing/2014/main" id="{D64C8655-B56C-4621-AB5A-2BF6CC314185}"/>
                    </a:ext>
                  </a:extLst>
                </p:cNvPr>
                <p:cNvSpPr>
                  <a:spLocks/>
                </p:cNvSpPr>
                <p:nvPr/>
              </p:nvSpPr>
              <p:spPr bwMode="auto">
                <a:xfrm>
                  <a:off x="2880" y="2176"/>
                  <a:ext cx="256" cy="170"/>
                </a:xfrm>
                <a:custGeom>
                  <a:avLst/>
                  <a:gdLst>
                    <a:gd name="T0" fmla="*/ 562 w 638"/>
                    <a:gd name="T1" fmla="*/ 413 h 413"/>
                    <a:gd name="T2" fmla="*/ 549 w 638"/>
                    <a:gd name="T3" fmla="*/ 413 h 413"/>
                    <a:gd name="T4" fmla="*/ 549 w 638"/>
                    <a:gd name="T5" fmla="*/ 388 h 413"/>
                    <a:gd name="T6" fmla="*/ 562 w 638"/>
                    <a:gd name="T7" fmla="*/ 388 h 413"/>
                    <a:gd name="T8" fmla="*/ 612 w 638"/>
                    <a:gd name="T9" fmla="*/ 338 h 413"/>
                    <a:gd name="T10" fmla="*/ 612 w 638"/>
                    <a:gd name="T11" fmla="*/ 75 h 413"/>
                    <a:gd name="T12" fmla="*/ 562 w 638"/>
                    <a:gd name="T13" fmla="*/ 26 h 413"/>
                    <a:gd name="T14" fmla="*/ 75 w 638"/>
                    <a:gd name="T15" fmla="*/ 26 h 413"/>
                    <a:gd name="T16" fmla="*/ 25 w 638"/>
                    <a:gd name="T17" fmla="*/ 75 h 413"/>
                    <a:gd name="T18" fmla="*/ 25 w 638"/>
                    <a:gd name="T19" fmla="*/ 338 h 413"/>
                    <a:gd name="T20" fmla="*/ 75 w 638"/>
                    <a:gd name="T21" fmla="*/ 388 h 413"/>
                    <a:gd name="T22" fmla="*/ 88 w 638"/>
                    <a:gd name="T23" fmla="*/ 388 h 413"/>
                    <a:gd name="T24" fmla="*/ 88 w 638"/>
                    <a:gd name="T25" fmla="*/ 413 h 413"/>
                    <a:gd name="T26" fmla="*/ 75 w 638"/>
                    <a:gd name="T27" fmla="*/ 413 h 413"/>
                    <a:gd name="T28" fmla="*/ 0 w 638"/>
                    <a:gd name="T29" fmla="*/ 338 h 413"/>
                    <a:gd name="T30" fmla="*/ 0 w 638"/>
                    <a:gd name="T31" fmla="*/ 75 h 413"/>
                    <a:gd name="T32" fmla="*/ 75 w 638"/>
                    <a:gd name="T33" fmla="*/ 0 h 413"/>
                    <a:gd name="T34" fmla="*/ 562 w 638"/>
                    <a:gd name="T35" fmla="*/ 0 h 413"/>
                    <a:gd name="T36" fmla="*/ 638 w 638"/>
                    <a:gd name="T37" fmla="*/ 75 h 413"/>
                    <a:gd name="T38" fmla="*/ 638 w 638"/>
                    <a:gd name="T39" fmla="*/ 338 h 413"/>
                    <a:gd name="T40" fmla="*/ 562 w 638"/>
                    <a:gd name="T4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8" h="413">
                      <a:moveTo>
                        <a:pt x="562" y="413"/>
                      </a:moveTo>
                      <a:cubicBezTo>
                        <a:pt x="549" y="413"/>
                        <a:pt x="549" y="413"/>
                        <a:pt x="549" y="413"/>
                      </a:cubicBezTo>
                      <a:cubicBezTo>
                        <a:pt x="549" y="388"/>
                        <a:pt x="549" y="388"/>
                        <a:pt x="549" y="388"/>
                      </a:cubicBezTo>
                      <a:cubicBezTo>
                        <a:pt x="562" y="388"/>
                        <a:pt x="562" y="388"/>
                        <a:pt x="562" y="388"/>
                      </a:cubicBezTo>
                      <a:cubicBezTo>
                        <a:pt x="590" y="388"/>
                        <a:pt x="612" y="365"/>
                        <a:pt x="612" y="338"/>
                      </a:cubicBezTo>
                      <a:cubicBezTo>
                        <a:pt x="612" y="75"/>
                        <a:pt x="612" y="75"/>
                        <a:pt x="612" y="75"/>
                      </a:cubicBezTo>
                      <a:cubicBezTo>
                        <a:pt x="612" y="48"/>
                        <a:pt x="590" y="26"/>
                        <a:pt x="562" y="26"/>
                      </a:cubicBezTo>
                      <a:cubicBezTo>
                        <a:pt x="75" y="26"/>
                        <a:pt x="75" y="26"/>
                        <a:pt x="75" y="26"/>
                      </a:cubicBezTo>
                      <a:cubicBezTo>
                        <a:pt x="47" y="26"/>
                        <a:pt x="25" y="48"/>
                        <a:pt x="25" y="75"/>
                      </a:cubicBezTo>
                      <a:cubicBezTo>
                        <a:pt x="25" y="338"/>
                        <a:pt x="25" y="338"/>
                        <a:pt x="25" y="338"/>
                      </a:cubicBezTo>
                      <a:cubicBezTo>
                        <a:pt x="25" y="365"/>
                        <a:pt x="47" y="388"/>
                        <a:pt x="75" y="388"/>
                      </a:cubicBezTo>
                      <a:cubicBezTo>
                        <a:pt x="88" y="388"/>
                        <a:pt x="88" y="388"/>
                        <a:pt x="88" y="388"/>
                      </a:cubicBezTo>
                      <a:cubicBezTo>
                        <a:pt x="88" y="413"/>
                        <a:pt x="88" y="413"/>
                        <a:pt x="88" y="413"/>
                      </a:cubicBezTo>
                      <a:cubicBezTo>
                        <a:pt x="75" y="413"/>
                        <a:pt x="75" y="413"/>
                        <a:pt x="75" y="413"/>
                      </a:cubicBezTo>
                      <a:cubicBezTo>
                        <a:pt x="33" y="413"/>
                        <a:pt x="0" y="380"/>
                        <a:pt x="0" y="338"/>
                      </a:cubicBezTo>
                      <a:cubicBezTo>
                        <a:pt x="0" y="75"/>
                        <a:pt x="0" y="75"/>
                        <a:pt x="0" y="75"/>
                      </a:cubicBezTo>
                      <a:cubicBezTo>
                        <a:pt x="0" y="34"/>
                        <a:pt x="33" y="0"/>
                        <a:pt x="75" y="0"/>
                      </a:cubicBezTo>
                      <a:cubicBezTo>
                        <a:pt x="562" y="0"/>
                        <a:pt x="562" y="0"/>
                        <a:pt x="562" y="0"/>
                      </a:cubicBezTo>
                      <a:cubicBezTo>
                        <a:pt x="604" y="0"/>
                        <a:pt x="638" y="34"/>
                        <a:pt x="638" y="75"/>
                      </a:cubicBezTo>
                      <a:cubicBezTo>
                        <a:pt x="638" y="338"/>
                        <a:pt x="638" y="338"/>
                        <a:pt x="638" y="338"/>
                      </a:cubicBezTo>
                      <a:cubicBezTo>
                        <a:pt x="638" y="380"/>
                        <a:pt x="604" y="413"/>
                        <a:pt x="562" y="4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grpSp>
        </p:grpSp>
        <p:grpSp>
          <p:nvGrpSpPr>
            <p:cNvPr id="79" name="Group 78">
              <a:extLst>
                <a:ext uri="{FF2B5EF4-FFF2-40B4-BE49-F238E27FC236}">
                  <a16:creationId xmlns:a16="http://schemas.microsoft.com/office/drawing/2014/main" id="{EBCCA6AE-E2D2-4DD0-8B1F-E8F7A34D3512}"/>
                </a:ext>
              </a:extLst>
            </p:cNvPr>
            <p:cNvGrpSpPr/>
            <p:nvPr/>
          </p:nvGrpSpPr>
          <p:grpSpPr>
            <a:xfrm>
              <a:off x="9838892" y="5760811"/>
              <a:ext cx="520932" cy="520932"/>
              <a:chOff x="9838892" y="5760811"/>
              <a:chExt cx="520932" cy="520932"/>
            </a:xfrm>
          </p:grpSpPr>
          <p:sp>
            <p:nvSpPr>
              <p:cNvPr id="85" name="Oval 84">
                <a:extLst>
                  <a:ext uri="{FF2B5EF4-FFF2-40B4-BE49-F238E27FC236}">
                    <a16:creationId xmlns:a16="http://schemas.microsoft.com/office/drawing/2014/main" id="{DC29F445-8002-4AA1-8180-22EA83F31632}"/>
                  </a:ext>
                </a:extLst>
              </p:cNvPr>
              <p:cNvSpPr/>
              <p:nvPr/>
            </p:nvSpPr>
            <p:spPr bwMode="auto">
              <a:xfrm>
                <a:off x="9838892" y="5760811"/>
                <a:ext cx="520932"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1A1A1A"/>
                  </a:solidFill>
                  <a:latin typeface="Segoe UI"/>
                  <a:cs typeface="Segoe UI" pitchFamily="34" charset="0"/>
                </a:endParaRPr>
              </a:p>
            </p:txBody>
          </p:sp>
          <p:grpSp>
            <p:nvGrpSpPr>
              <p:cNvPr id="86" name="Group 12">
                <a:extLst>
                  <a:ext uri="{FF2B5EF4-FFF2-40B4-BE49-F238E27FC236}">
                    <a16:creationId xmlns:a16="http://schemas.microsoft.com/office/drawing/2014/main" id="{BB041685-C561-4ACD-AFE6-DD80E1D0018B}"/>
                  </a:ext>
                </a:extLst>
              </p:cNvPr>
              <p:cNvGrpSpPr>
                <a:grpSpLocks noChangeAspect="1"/>
              </p:cNvGrpSpPr>
              <p:nvPr/>
            </p:nvGrpSpPr>
            <p:grpSpPr bwMode="auto">
              <a:xfrm>
                <a:off x="9979394" y="5930142"/>
                <a:ext cx="239928" cy="182271"/>
                <a:chOff x="4543" y="2176"/>
                <a:chExt cx="258" cy="196"/>
              </a:xfrm>
              <a:solidFill>
                <a:srgbClr val="FFC000"/>
              </a:solidFill>
            </p:grpSpPr>
            <p:sp>
              <p:nvSpPr>
                <p:cNvPr id="87" name="Freeform 13">
                  <a:extLst>
                    <a:ext uri="{FF2B5EF4-FFF2-40B4-BE49-F238E27FC236}">
                      <a16:creationId xmlns:a16="http://schemas.microsoft.com/office/drawing/2014/main" id="{4E8A77CB-7BE9-46DE-B5D5-35E3F0505661}"/>
                    </a:ext>
                  </a:extLst>
                </p:cNvPr>
                <p:cNvSpPr>
                  <a:spLocks/>
                </p:cNvSpPr>
                <p:nvPr/>
              </p:nvSpPr>
              <p:spPr bwMode="auto">
                <a:xfrm>
                  <a:off x="4543" y="2176"/>
                  <a:ext cx="258" cy="170"/>
                </a:xfrm>
                <a:custGeom>
                  <a:avLst/>
                  <a:gdLst>
                    <a:gd name="T0" fmla="*/ 635 w 720"/>
                    <a:gd name="T1" fmla="*/ 467 h 467"/>
                    <a:gd name="T2" fmla="*/ 620 w 720"/>
                    <a:gd name="T3" fmla="*/ 467 h 467"/>
                    <a:gd name="T4" fmla="*/ 620 w 720"/>
                    <a:gd name="T5" fmla="*/ 438 h 467"/>
                    <a:gd name="T6" fmla="*/ 635 w 720"/>
                    <a:gd name="T7" fmla="*/ 438 h 467"/>
                    <a:gd name="T8" fmla="*/ 691 w 720"/>
                    <a:gd name="T9" fmla="*/ 382 h 467"/>
                    <a:gd name="T10" fmla="*/ 691 w 720"/>
                    <a:gd name="T11" fmla="*/ 85 h 467"/>
                    <a:gd name="T12" fmla="*/ 635 w 720"/>
                    <a:gd name="T13" fmla="*/ 29 h 467"/>
                    <a:gd name="T14" fmla="*/ 85 w 720"/>
                    <a:gd name="T15" fmla="*/ 29 h 467"/>
                    <a:gd name="T16" fmla="*/ 29 w 720"/>
                    <a:gd name="T17" fmla="*/ 85 h 467"/>
                    <a:gd name="T18" fmla="*/ 29 w 720"/>
                    <a:gd name="T19" fmla="*/ 382 h 467"/>
                    <a:gd name="T20" fmla="*/ 85 w 720"/>
                    <a:gd name="T21" fmla="*/ 438 h 467"/>
                    <a:gd name="T22" fmla="*/ 99 w 720"/>
                    <a:gd name="T23" fmla="*/ 438 h 467"/>
                    <a:gd name="T24" fmla="*/ 99 w 720"/>
                    <a:gd name="T25" fmla="*/ 467 h 467"/>
                    <a:gd name="T26" fmla="*/ 85 w 720"/>
                    <a:gd name="T27" fmla="*/ 467 h 467"/>
                    <a:gd name="T28" fmla="*/ 0 w 720"/>
                    <a:gd name="T29" fmla="*/ 382 h 467"/>
                    <a:gd name="T30" fmla="*/ 0 w 720"/>
                    <a:gd name="T31" fmla="*/ 85 h 467"/>
                    <a:gd name="T32" fmla="*/ 85 w 720"/>
                    <a:gd name="T33" fmla="*/ 0 h 467"/>
                    <a:gd name="T34" fmla="*/ 635 w 720"/>
                    <a:gd name="T35" fmla="*/ 0 h 467"/>
                    <a:gd name="T36" fmla="*/ 720 w 720"/>
                    <a:gd name="T37" fmla="*/ 85 h 467"/>
                    <a:gd name="T38" fmla="*/ 720 w 720"/>
                    <a:gd name="T39" fmla="*/ 382 h 467"/>
                    <a:gd name="T40" fmla="*/ 635 w 720"/>
                    <a:gd name="T41"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0" h="467">
                      <a:moveTo>
                        <a:pt x="635" y="467"/>
                      </a:moveTo>
                      <a:cubicBezTo>
                        <a:pt x="620" y="467"/>
                        <a:pt x="620" y="467"/>
                        <a:pt x="620" y="467"/>
                      </a:cubicBezTo>
                      <a:cubicBezTo>
                        <a:pt x="620" y="438"/>
                        <a:pt x="620" y="438"/>
                        <a:pt x="620" y="438"/>
                      </a:cubicBezTo>
                      <a:cubicBezTo>
                        <a:pt x="635" y="438"/>
                        <a:pt x="635" y="438"/>
                        <a:pt x="635" y="438"/>
                      </a:cubicBezTo>
                      <a:cubicBezTo>
                        <a:pt x="666" y="438"/>
                        <a:pt x="691" y="413"/>
                        <a:pt x="691" y="382"/>
                      </a:cubicBezTo>
                      <a:cubicBezTo>
                        <a:pt x="691" y="85"/>
                        <a:pt x="691" y="85"/>
                        <a:pt x="691" y="85"/>
                      </a:cubicBezTo>
                      <a:cubicBezTo>
                        <a:pt x="691" y="54"/>
                        <a:pt x="666" y="29"/>
                        <a:pt x="635" y="29"/>
                      </a:cubicBezTo>
                      <a:cubicBezTo>
                        <a:pt x="85" y="29"/>
                        <a:pt x="85" y="29"/>
                        <a:pt x="85" y="29"/>
                      </a:cubicBezTo>
                      <a:cubicBezTo>
                        <a:pt x="54" y="29"/>
                        <a:pt x="29" y="54"/>
                        <a:pt x="29" y="85"/>
                      </a:cubicBezTo>
                      <a:cubicBezTo>
                        <a:pt x="29" y="382"/>
                        <a:pt x="29" y="382"/>
                        <a:pt x="29" y="382"/>
                      </a:cubicBezTo>
                      <a:cubicBezTo>
                        <a:pt x="29" y="413"/>
                        <a:pt x="54" y="438"/>
                        <a:pt x="85" y="438"/>
                      </a:cubicBezTo>
                      <a:cubicBezTo>
                        <a:pt x="99" y="438"/>
                        <a:pt x="99" y="438"/>
                        <a:pt x="99" y="438"/>
                      </a:cubicBezTo>
                      <a:cubicBezTo>
                        <a:pt x="99" y="467"/>
                        <a:pt x="99" y="467"/>
                        <a:pt x="99" y="467"/>
                      </a:cubicBezTo>
                      <a:cubicBezTo>
                        <a:pt x="85" y="467"/>
                        <a:pt x="85" y="467"/>
                        <a:pt x="85" y="467"/>
                      </a:cubicBezTo>
                      <a:cubicBezTo>
                        <a:pt x="38" y="467"/>
                        <a:pt x="0" y="429"/>
                        <a:pt x="0" y="382"/>
                      </a:cubicBezTo>
                      <a:cubicBezTo>
                        <a:pt x="0" y="85"/>
                        <a:pt x="0" y="85"/>
                        <a:pt x="0" y="85"/>
                      </a:cubicBezTo>
                      <a:cubicBezTo>
                        <a:pt x="0" y="38"/>
                        <a:pt x="38" y="0"/>
                        <a:pt x="85" y="0"/>
                      </a:cubicBezTo>
                      <a:cubicBezTo>
                        <a:pt x="635" y="0"/>
                        <a:pt x="635" y="0"/>
                        <a:pt x="635" y="0"/>
                      </a:cubicBezTo>
                      <a:cubicBezTo>
                        <a:pt x="682" y="0"/>
                        <a:pt x="720" y="38"/>
                        <a:pt x="720" y="85"/>
                      </a:cubicBezTo>
                      <a:cubicBezTo>
                        <a:pt x="720" y="382"/>
                        <a:pt x="720" y="382"/>
                        <a:pt x="720" y="382"/>
                      </a:cubicBezTo>
                      <a:cubicBezTo>
                        <a:pt x="720" y="429"/>
                        <a:pt x="682" y="467"/>
                        <a:pt x="635" y="4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88" name="Freeform 14">
                  <a:extLst>
                    <a:ext uri="{FF2B5EF4-FFF2-40B4-BE49-F238E27FC236}">
                      <a16:creationId xmlns:a16="http://schemas.microsoft.com/office/drawing/2014/main" id="{CFE162F1-BA08-430D-A333-23051F40D3BB}"/>
                    </a:ext>
                  </a:extLst>
                </p:cNvPr>
                <p:cNvSpPr>
                  <a:spLocks/>
                </p:cNvSpPr>
                <p:nvPr/>
              </p:nvSpPr>
              <p:spPr bwMode="auto">
                <a:xfrm>
                  <a:off x="4591" y="2311"/>
                  <a:ext cx="28" cy="61"/>
                </a:xfrm>
                <a:custGeom>
                  <a:avLst/>
                  <a:gdLst>
                    <a:gd name="T0" fmla="*/ 40 w 79"/>
                    <a:gd name="T1" fmla="*/ 169 h 169"/>
                    <a:gd name="T2" fmla="*/ 0 w 79"/>
                    <a:gd name="T3" fmla="*/ 130 h 169"/>
                    <a:gd name="T4" fmla="*/ 0 w 79"/>
                    <a:gd name="T5" fmla="*/ 39 h 169"/>
                    <a:gd name="T6" fmla="*/ 40 w 79"/>
                    <a:gd name="T7" fmla="*/ 0 h 169"/>
                    <a:gd name="T8" fmla="*/ 40 w 79"/>
                    <a:gd name="T9" fmla="*/ 0 h 169"/>
                    <a:gd name="T10" fmla="*/ 79 w 79"/>
                    <a:gd name="T11" fmla="*/ 39 h 169"/>
                    <a:gd name="T12" fmla="*/ 79 w 79"/>
                    <a:gd name="T13" fmla="*/ 130 h 169"/>
                    <a:gd name="T14" fmla="*/ 40 w 79"/>
                    <a:gd name="T15" fmla="*/ 16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69">
                      <a:moveTo>
                        <a:pt x="40" y="169"/>
                      </a:moveTo>
                      <a:cubicBezTo>
                        <a:pt x="18" y="169"/>
                        <a:pt x="0" y="152"/>
                        <a:pt x="0" y="130"/>
                      </a:cubicBezTo>
                      <a:cubicBezTo>
                        <a:pt x="0" y="39"/>
                        <a:pt x="0" y="39"/>
                        <a:pt x="0" y="39"/>
                      </a:cubicBezTo>
                      <a:cubicBezTo>
                        <a:pt x="0" y="17"/>
                        <a:pt x="18" y="0"/>
                        <a:pt x="40" y="0"/>
                      </a:cubicBezTo>
                      <a:cubicBezTo>
                        <a:pt x="40" y="0"/>
                        <a:pt x="40" y="0"/>
                        <a:pt x="40" y="0"/>
                      </a:cubicBezTo>
                      <a:cubicBezTo>
                        <a:pt x="62" y="0"/>
                        <a:pt x="79" y="17"/>
                        <a:pt x="79" y="39"/>
                      </a:cubicBezTo>
                      <a:cubicBezTo>
                        <a:pt x="79" y="130"/>
                        <a:pt x="79" y="130"/>
                        <a:pt x="79" y="130"/>
                      </a:cubicBezTo>
                      <a:cubicBezTo>
                        <a:pt x="79" y="152"/>
                        <a:pt x="62" y="169"/>
                        <a:pt x="40"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89" name="Freeform 15">
                  <a:extLst>
                    <a:ext uri="{FF2B5EF4-FFF2-40B4-BE49-F238E27FC236}">
                      <a16:creationId xmlns:a16="http://schemas.microsoft.com/office/drawing/2014/main" id="{DFE0CE5D-C379-440F-9AB6-E70635EFB42A}"/>
                    </a:ext>
                  </a:extLst>
                </p:cNvPr>
                <p:cNvSpPr>
                  <a:spLocks/>
                </p:cNvSpPr>
                <p:nvPr/>
              </p:nvSpPr>
              <p:spPr bwMode="auto">
                <a:xfrm>
                  <a:off x="4635" y="2259"/>
                  <a:ext cx="29" cy="113"/>
                </a:xfrm>
                <a:custGeom>
                  <a:avLst/>
                  <a:gdLst>
                    <a:gd name="T0" fmla="*/ 40 w 79"/>
                    <a:gd name="T1" fmla="*/ 312 h 312"/>
                    <a:gd name="T2" fmla="*/ 0 w 79"/>
                    <a:gd name="T3" fmla="*/ 273 h 312"/>
                    <a:gd name="T4" fmla="*/ 0 w 79"/>
                    <a:gd name="T5" fmla="*/ 40 h 312"/>
                    <a:gd name="T6" fmla="*/ 40 w 79"/>
                    <a:gd name="T7" fmla="*/ 0 h 312"/>
                    <a:gd name="T8" fmla="*/ 79 w 79"/>
                    <a:gd name="T9" fmla="*/ 40 h 312"/>
                    <a:gd name="T10" fmla="*/ 79 w 79"/>
                    <a:gd name="T11" fmla="*/ 273 h 312"/>
                    <a:gd name="T12" fmla="*/ 40 w 79"/>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79" h="312">
                      <a:moveTo>
                        <a:pt x="40" y="312"/>
                      </a:moveTo>
                      <a:cubicBezTo>
                        <a:pt x="18" y="312"/>
                        <a:pt x="0" y="295"/>
                        <a:pt x="0" y="273"/>
                      </a:cubicBezTo>
                      <a:cubicBezTo>
                        <a:pt x="0" y="40"/>
                        <a:pt x="0" y="40"/>
                        <a:pt x="0" y="40"/>
                      </a:cubicBezTo>
                      <a:cubicBezTo>
                        <a:pt x="0" y="18"/>
                        <a:pt x="18" y="0"/>
                        <a:pt x="40" y="0"/>
                      </a:cubicBezTo>
                      <a:cubicBezTo>
                        <a:pt x="62" y="0"/>
                        <a:pt x="79" y="18"/>
                        <a:pt x="79" y="40"/>
                      </a:cubicBezTo>
                      <a:cubicBezTo>
                        <a:pt x="79" y="273"/>
                        <a:pt x="79" y="273"/>
                        <a:pt x="79" y="273"/>
                      </a:cubicBezTo>
                      <a:cubicBezTo>
                        <a:pt x="79" y="295"/>
                        <a:pt x="62" y="312"/>
                        <a:pt x="40" y="3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90" name="Freeform 16">
                  <a:extLst>
                    <a:ext uri="{FF2B5EF4-FFF2-40B4-BE49-F238E27FC236}">
                      <a16:creationId xmlns:a16="http://schemas.microsoft.com/office/drawing/2014/main" id="{F540E41A-EF72-4949-87E5-34B4B119EF94}"/>
                    </a:ext>
                  </a:extLst>
                </p:cNvPr>
                <p:cNvSpPr>
                  <a:spLocks/>
                </p:cNvSpPr>
                <p:nvPr/>
              </p:nvSpPr>
              <p:spPr bwMode="auto">
                <a:xfrm>
                  <a:off x="4724" y="2223"/>
                  <a:ext cx="29" cy="149"/>
                </a:xfrm>
                <a:custGeom>
                  <a:avLst/>
                  <a:gdLst>
                    <a:gd name="T0" fmla="*/ 40 w 79"/>
                    <a:gd name="T1" fmla="*/ 409 h 409"/>
                    <a:gd name="T2" fmla="*/ 0 w 79"/>
                    <a:gd name="T3" fmla="*/ 370 h 409"/>
                    <a:gd name="T4" fmla="*/ 0 w 79"/>
                    <a:gd name="T5" fmla="*/ 39 h 409"/>
                    <a:gd name="T6" fmla="*/ 40 w 79"/>
                    <a:gd name="T7" fmla="*/ 0 h 409"/>
                    <a:gd name="T8" fmla="*/ 79 w 79"/>
                    <a:gd name="T9" fmla="*/ 39 h 409"/>
                    <a:gd name="T10" fmla="*/ 79 w 79"/>
                    <a:gd name="T11" fmla="*/ 370 h 409"/>
                    <a:gd name="T12" fmla="*/ 40 w 79"/>
                    <a:gd name="T13" fmla="*/ 409 h 409"/>
                  </a:gdLst>
                  <a:ahLst/>
                  <a:cxnLst>
                    <a:cxn ang="0">
                      <a:pos x="T0" y="T1"/>
                    </a:cxn>
                    <a:cxn ang="0">
                      <a:pos x="T2" y="T3"/>
                    </a:cxn>
                    <a:cxn ang="0">
                      <a:pos x="T4" y="T5"/>
                    </a:cxn>
                    <a:cxn ang="0">
                      <a:pos x="T6" y="T7"/>
                    </a:cxn>
                    <a:cxn ang="0">
                      <a:pos x="T8" y="T9"/>
                    </a:cxn>
                    <a:cxn ang="0">
                      <a:pos x="T10" y="T11"/>
                    </a:cxn>
                    <a:cxn ang="0">
                      <a:pos x="T12" y="T13"/>
                    </a:cxn>
                  </a:cxnLst>
                  <a:rect l="0" t="0" r="r" b="b"/>
                  <a:pathLst>
                    <a:path w="79" h="409">
                      <a:moveTo>
                        <a:pt x="40" y="409"/>
                      </a:moveTo>
                      <a:cubicBezTo>
                        <a:pt x="18" y="409"/>
                        <a:pt x="0" y="392"/>
                        <a:pt x="0" y="370"/>
                      </a:cubicBezTo>
                      <a:cubicBezTo>
                        <a:pt x="0" y="39"/>
                        <a:pt x="0" y="39"/>
                        <a:pt x="0" y="39"/>
                      </a:cubicBezTo>
                      <a:cubicBezTo>
                        <a:pt x="0" y="18"/>
                        <a:pt x="18" y="0"/>
                        <a:pt x="40" y="0"/>
                      </a:cubicBezTo>
                      <a:cubicBezTo>
                        <a:pt x="61" y="0"/>
                        <a:pt x="79" y="18"/>
                        <a:pt x="79" y="39"/>
                      </a:cubicBezTo>
                      <a:cubicBezTo>
                        <a:pt x="79" y="370"/>
                        <a:pt x="79" y="370"/>
                        <a:pt x="79" y="370"/>
                      </a:cubicBezTo>
                      <a:cubicBezTo>
                        <a:pt x="79" y="392"/>
                        <a:pt x="61" y="409"/>
                        <a:pt x="40" y="4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91" name="Freeform 17">
                  <a:extLst>
                    <a:ext uri="{FF2B5EF4-FFF2-40B4-BE49-F238E27FC236}">
                      <a16:creationId xmlns:a16="http://schemas.microsoft.com/office/drawing/2014/main" id="{5496F667-6BD1-4B0B-BB2F-0C5B060F3B46}"/>
                    </a:ext>
                  </a:extLst>
                </p:cNvPr>
                <p:cNvSpPr>
                  <a:spLocks/>
                </p:cNvSpPr>
                <p:nvPr/>
              </p:nvSpPr>
              <p:spPr bwMode="auto">
                <a:xfrm>
                  <a:off x="4680" y="2280"/>
                  <a:ext cx="28" cy="92"/>
                </a:xfrm>
                <a:custGeom>
                  <a:avLst/>
                  <a:gdLst>
                    <a:gd name="T0" fmla="*/ 40 w 79"/>
                    <a:gd name="T1" fmla="*/ 252 h 252"/>
                    <a:gd name="T2" fmla="*/ 0 w 79"/>
                    <a:gd name="T3" fmla="*/ 213 h 252"/>
                    <a:gd name="T4" fmla="*/ 0 w 79"/>
                    <a:gd name="T5" fmla="*/ 40 h 252"/>
                    <a:gd name="T6" fmla="*/ 40 w 79"/>
                    <a:gd name="T7" fmla="*/ 0 h 252"/>
                    <a:gd name="T8" fmla="*/ 79 w 79"/>
                    <a:gd name="T9" fmla="*/ 40 h 252"/>
                    <a:gd name="T10" fmla="*/ 79 w 79"/>
                    <a:gd name="T11" fmla="*/ 213 h 252"/>
                    <a:gd name="T12" fmla="*/ 40 w 79"/>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79" h="252">
                      <a:moveTo>
                        <a:pt x="40" y="252"/>
                      </a:moveTo>
                      <a:cubicBezTo>
                        <a:pt x="18" y="252"/>
                        <a:pt x="0" y="235"/>
                        <a:pt x="0" y="213"/>
                      </a:cubicBezTo>
                      <a:cubicBezTo>
                        <a:pt x="0" y="40"/>
                        <a:pt x="0" y="40"/>
                        <a:pt x="0" y="40"/>
                      </a:cubicBezTo>
                      <a:cubicBezTo>
                        <a:pt x="0" y="18"/>
                        <a:pt x="18" y="0"/>
                        <a:pt x="40" y="0"/>
                      </a:cubicBezTo>
                      <a:cubicBezTo>
                        <a:pt x="61" y="0"/>
                        <a:pt x="79" y="18"/>
                        <a:pt x="79" y="40"/>
                      </a:cubicBezTo>
                      <a:cubicBezTo>
                        <a:pt x="79" y="213"/>
                        <a:pt x="79" y="213"/>
                        <a:pt x="79" y="213"/>
                      </a:cubicBezTo>
                      <a:cubicBezTo>
                        <a:pt x="79" y="235"/>
                        <a:pt x="62" y="252"/>
                        <a:pt x="40" y="2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grpSp>
        </p:grpSp>
        <p:grpSp>
          <p:nvGrpSpPr>
            <p:cNvPr id="80" name="Group 79">
              <a:extLst>
                <a:ext uri="{FF2B5EF4-FFF2-40B4-BE49-F238E27FC236}">
                  <a16:creationId xmlns:a16="http://schemas.microsoft.com/office/drawing/2014/main" id="{D35127ED-C271-4AB7-A796-C19E6B1C106C}"/>
                </a:ext>
              </a:extLst>
            </p:cNvPr>
            <p:cNvGrpSpPr/>
            <p:nvPr/>
          </p:nvGrpSpPr>
          <p:grpSpPr>
            <a:xfrm>
              <a:off x="11097977" y="5748734"/>
              <a:ext cx="520931" cy="520932"/>
              <a:chOff x="11097977" y="5748734"/>
              <a:chExt cx="520931" cy="520932"/>
            </a:xfrm>
          </p:grpSpPr>
          <p:sp>
            <p:nvSpPr>
              <p:cNvPr id="81" name="Oval 80">
                <a:extLst>
                  <a:ext uri="{FF2B5EF4-FFF2-40B4-BE49-F238E27FC236}">
                    <a16:creationId xmlns:a16="http://schemas.microsoft.com/office/drawing/2014/main" id="{D7DEC61E-E530-4BB0-860F-4BEFC9443730}"/>
                  </a:ext>
                </a:extLst>
              </p:cNvPr>
              <p:cNvSpPr/>
              <p:nvPr/>
            </p:nvSpPr>
            <p:spPr bwMode="auto">
              <a:xfrm>
                <a:off x="11097977" y="5748734"/>
                <a:ext cx="520931"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1A1A1A"/>
                  </a:solidFill>
                  <a:latin typeface="Segoe UI"/>
                  <a:cs typeface="Segoe UI" pitchFamily="34" charset="0"/>
                </a:endParaRPr>
              </a:p>
            </p:txBody>
          </p:sp>
          <p:grpSp>
            <p:nvGrpSpPr>
              <p:cNvPr id="82" name="Group 81">
                <a:extLst>
                  <a:ext uri="{FF2B5EF4-FFF2-40B4-BE49-F238E27FC236}">
                    <a16:creationId xmlns:a16="http://schemas.microsoft.com/office/drawing/2014/main" id="{8A7A1396-F2DE-463B-AFD0-2D7139C8FB7F}"/>
                  </a:ext>
                </a:extLst>
              </p:cNvPr>
              <p:cNvGrpSpPr/>
              <p:nvPr/>
            </p:nvGrpSpPr>
            <p:grpSpPr>
              <a:xfrm>
                <a:off x="11228423" y="5910420"/>
                <a:ext cx="260039" cy="197562"/>
                <a:chOff x="-1146792" y="678443"/>
                <a:chExt cx="1017587" cy="773113"/>
              </a:xfrm>
              <a:solidFill>
                <a:srgbClr val="287EFF"/>
              </a:solidFill>
            </p:grpSpPr>
            <p:sp>
              <p:nvSpPr>
                <p:cNvPr id="83" name="Freeform 5">
                  <a:extLst>
                    <a:ext uri="{FF2B5EF4-FFF2-40B4-BE49-F238E27FC236}">
                      <a16:creationId xmlns:a16="http://schemas.microsoft.com/office/drawing/2014/main" id="{9AB27E61-A0AF-4779-979A-02D4A556C3AD}"/>
                    </a:ext>
                  </a:extLst>
                </p:cNvPr>
                <p:cNvSpPr>
                  <a:spLocks/>
                </p:cNvSpPr>
                <p:nvPr/>
              </p:nvSpPr>
              <p:spPr bwMode="auto">
                <a:xfrm>
                  <a:off x="-1146792" y="678443"/>
                  <a:ext cx="1017587" cy="669925"/>
                </a:xfrm>
                <a:custGeom>
                  <a:avLst/>
                  <a:gdLst>
                    <a:gd name="T0" fmla="*/ 30 w 737"/>
                    <a:gd name="T1" fmla="*/ 326 h 478"/>
                    <a:gd name="T2" fmla="*/ 30 w 737"/>
                    <a:gd name="T3" fmla="*/ 87 h 478"/>
                    <a:gd name="T4" fmla="*/ 87 w 737"/>
                    <a:gd name="T5" fmla="*/ 30 h 478"/>
                    <a:gd name="T6" fmla="*/ 650 w 737"/>
                    <a:gd name="T7" fmla="*/ 30 h 478"/>
                    <a:gd name="T8" fmla="*/ 707 w 737"/>
                    <a:gd name="T9" fmla="*/ 87 h 478"/>
                    <a:gd name="T10" fmla="*/ 707 w 737"/>
                    <a:gd name="T11" fmla="*/ 391 h 478"/>
                    <a:gd name="T12" fmla="*/ 650 w 737"/>
                    <a:gd name="T13" fmla="*/ 448 h 478"/>
                    <a:gd name="T14" fmla="*/ 390 w 737"/>
                    <a:gd name="T15" fmla="*/ 448 h 478"/>
                    <a:gd name="T16" fmla="*/ 390 w 737"/>
                    <a:gd name="T17" fmla="*/ 478 h 478"/>
                    <a:gd name="T18" fmla="*/ 650 w 737"/>
                    <a:gd name="T19" fmla="*/ 478 h 478"/>
                    <a:gd name="T20" fmla="*/ 737 w 737"/>
                    <a:gd name="T21" fmla="*/ 391 h 478"/>
                    <a:gd name="T22" fmla="*/ 737 w 737"/>
                    <a:gd name="T23" fmla="*/ 87 h 478"/>
                    <a:gd name="T24" fmla="*/ 650 w 737"/>
                    <a:gd name="T25" fmla="*/ 0 h 478"/>
                    <a:gd name="T26" fmla="*/ 87 w 737"/>
                    <a:gd name="T27" fmla="*/ 0 h 478"/>
                    <a:gd name="T28" fmla="*/ 0 w 737"/>
                    <a:gd name="T29" fmla="*/ 87 h 478"/>
                    <a:gd name="T30" fmla="*/ 0 w 737"/>
                    <a:gd name="T31" fmla="*/ 326 h 478"/>
                    <a:gd name="T32" fmla="*/ 30 w 737"/>
                    <a:gd name="T33" fmla="*/ 32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7" h="478">
                      <a:moveTo>
                        <a:pt x="30" y="326"/>
                      </a:moveTo>
                      <a:cubicBezTo>
                        <a:pt x="30" y="87"/>
                        <a:pt x="30" y="87"/>
                        <a:pt x="30" y="87"/>
                      </a:cubicBezTo>
                      <a:cubicBezTo>
                        <a:pt x="30" y="56"/>
                        <a:pt x="55" y="30"/>
                        <a:pt x="87" y="30"/>
                      </a:cubicBezTo>
                      <a:cubicBezTo>
                        <a:pt x="650" y="30"/>
                        <a:pt x="650" y="30"/>
                        <a:pt x="650" y="30"/>
                      </a:cubicBezTo>
                      <a:cubicBezTo>
                        <a:pt x="682" y="30"/>
                        <a:pt x="707" y="56"/>
                        <a:pt x="707" y="87"/>
                      </a:cubicBezTo>
                      <a:cubicBezTo>
                        <a:pt x="707" y="391"/>
                        <a:pt x="707" y="391"/>
                        <a:pt x="707" y="391"/>
                      </a:cubicBezTo>
                      <a:cubicBezTo>
                        <a:pt x="707" y="423"/>
                        <a:pt x="682" y="448"/>
                        <a:pt x="650" y="448"/>
                      </a:cubicBezTo>
                      <a:cubicBezTo>
                        <a:pt x="390" y="448"/>
                        <a:pt x="390" y="448"/>
                        <a:pt x="390" y="448"/>
                      </a:cubicBezTo>
                      <a:cubicBezTo>
                        <a:pt x="390" y="478"/>
                        <a:pt x="390" y="478"/>
                        <a:pt x="390" y="478"/>
                      </a:cubicBezTo>
                      <a:cubicBezTo>
                        <a:pt x="650" y="478"/>
                        <a:pt x="650" y="478"/>
                        <a:pt x="650" y="478"/>
                      </a:cubicBezTo>
                      <a:cubicBezTo>
                        <a:pt x="698" y="478"/>
                        <a:pt x="737" y="439"/>
                        <a:pt x="737" y="391"/>
                      </a:cubicBezTo>
                      <a:cubicBezTo>
                        <a:pt x="737" y="87"/>
                        <a:pt x="737" y="87"/>
                        <a:pt x="737" y="87"/>
                      </a:cubicBezTo>
                      <a:cubicBezTo>
                        <a:pt x="737" y="39"/>
                        <a:pt x="698" y="0"/>
                        <a:pt x="650" y="0"/>
                      </a:cubicBezTo>
                      <a:cubicBezTo>
                        <a:pt x="87" y="0"/>
                        <a:pt x="87" y="0"/>
                        <a:pt x="87" y="0"/>
                      </a:cubicBezTo>
                      <a:cubicBezTo>
                        <a:pt x="39" y="0"/>
                        <a:pt x="0" y="39"/>
                        <a:pt x="0" y="87"/>
                      </a:cubicBezTo>
                      <a:cubicBezTo>
                        <a:pt x="0" y="326"/>
                        <a:pt x="0" y="326"/>
                        <a:pt x="0" y="326"/>
                      </a:cubicBezTo>
                      <a:lnTo>
                        <a:pt x="30"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5870">
                    <a:defRPr/>
                  </a:pPr>
                  <a:endParaRPr lang="en-US" sz="1958">
                    <a:solidFill>
                      <a:srgbClr val="1A1A1A"/>
                    </a:solidFill>
                    <a:latin typeface="Segoe UI"/>
                  </a:endParaRPr>
                </a:p>
              </p:txBody>
            </p:sp>
            <p:sp>
              <p:nvSpPr>
                <p:cNvPr id="84" name="Freeform 6">
                  <a:extLst>
                    <a:ext uri="{FF2B5EF4-FFF2-40B4-BE49-F238E27FC236}">
                      <a16:creationId xmlns:a16="http://schemas.microsoft.com/office/drawing/2014/main" id="{C82C5B76-E7F5-4166-BB50-7DB491E01497}"/>
                    </a:ext>
                  </a:extLst>
                </p:cNvPr>
                <p:cNvSpPr>
                  <a:spLocks noEditPoints="1"/>
                </p:cNvSpPr>
                <p:nvPr/>
              </p:nvSpPr>
              <p:spPr bwMode="auto">
                <a:xfrm>
                  <a:off x="-1146792" y="845131"/>
                  <a:ext cx="777875" cy="606425"/>
                </a:xfrm>
                <a:custGeom>
                  <a:avLst/>
                  <a:gdLst>
                    <a:gd name="T0" fmla="*/ 391 w 564"/>
                    <a:gd name="T1" fmla="*/ 147 h 433"/>
                    <a:gd name="T2" fmla="*/ 417 w 564"/>
                    <a:gd name="T3" fmla="*/ 173 h 433"/>
                    <a:gd name="T4" fmla="*/ 538 w 564"/>
                    <a:gd name="T5" fmla="*/ 173 h 433"/>
                    <a:gd name="T6" fmla="*/ 564 w 564"/>
                    <a:gd name="T7" fmla="*/ 147 h 433"/>
                    <a:gd name="T8" fmla="*/ 564 w 564"/>
                    <a:gd name="T9" fmla="*/ 26 h 433"/>
                    <a:gd name="T10" fmla="*/ 538 w 564"/>
                    <a:gd name="T11" fmla="*/ 0 h 433"/>
                    <a:gd name="T12" fmla="*/ 417 w 564"/>
                    <a:gd name="T13" fmla="*/ 0 h 433"/>
                    <a:gd name="T14" fmla="*/ 391 w 564"/>
                    <a:gd name="T15" fmla="*/ 26 h 433"/>
                    <a:gd name="T16" fmla="*/ 391 w 564"/>
                    <a:gd name="T17" fmla="*/ 65 h 433"/>
                    <a:gd name="T18" fmla="*/ 342 w 564"/>
                    <a:gd name="T19" fmla="*/ 65 h 433"/>
                    <a:gd name="T20" fmla="*/ 297 w 564"/>
                    <a:gd name="T21" fmla="*/ 97 h 433"/>
                    <a:gd name="T22" fmla="*/ 223 w 564"/>
                    <a:gd name="T23" fmla="*/ 322 h 433"/>
                    <a:gd name="T24" fmla="*/ 219 w 564"/>
                    <a:gd name="T25" fmla="*/ 325 h 433"/>
                    <a:gd name="T26" fmla="*/ 173 w 564"/>
                    <a:gd name="T27" fmla="*/ 325 h 433"/>
                    <a:gd name="T28" fmla="*/ 173 w 564"/>
                    <a:gd name="T29" fmla="*/ 286 h 433"/>
                    <a:gd name="T30" fmla="*/ 147 w 564"/>
                    <a:gd name="T31" fmla="*/ 260 h 433"/>
                    <a:gd name="T32" fmla="*/ 26 w 564"/>
                    <a:gd name="T33" fmla="*/ 260 h 433"/>
                    <a:gd name="T34" fmla="*/ 0 w 564"/>
                    <a:gd name="T35" fmla="*/ 286 h 433"/>
                    <a:gd name="T36" fmla="*/ 0 w 564"/>
                    <a:gd name="T37" fmla="*/ 407 h 433"/>
                    <a:gd name="T38" fmla="*/ 26 w 564"/>
                    <a:gd name="T39" fmla="*/ 433 h 433"/>
                    <a:gd name="T40" fmla="*/ 147 w 564"/>
                    <a:gd name="T41" fmla="*/ 433 h 433"/>
                    <a:gd name="T42" fmla="*/ 173 w 564"/>
                    <a:gd name="T43" fmla="*/ 407 h 433"/>
                    <a:gd name="T44" fmla="*/ 173 w 564"/>
                    <a:gd name="T45" fmla="*/ 368 h 433"/>
                    <a:gd name="T46" fmla="*/ 219 w 564"/>
                    <a:gd name="T47" fmla="*/ 368 h 433"/>
                    <a:gd name="T48" fmla="*/ 264 w 564"/>
                    <a:gd name="T49" fmla="*/ 336 h 433"/>
                    <a:gd name="T50" fmla="*/ 338 w 564"/>
                    <a:gd name="T51" fmla="*/ 111 h 433"/>
                    <a:gd name="T52" fmla="*/ 342 w 564"/>
                    <a:gd name="T53" fmla="*/ 108 h 433"/>
                    <a:gd name="T54" fmla="*/ 391 w 564"/>
                    <a:gd name="T55" fmla="*/ 108 h 433"/>
                    <a:gd name="T56" fmla="*/ 391 w 564"/>
                    <a:gd name="T57" fmla="*/ 147 h 433"/>
                    <a:gd name="T58" fmla="*/ 129 w 564"/>
                    <a:gd name="T59" fmla="*/ 390 h 433"/>
                    <a:gd name="T60" fmla="*/ 43 w 564"/>
                    <a:gd name="T61" fmla="*/ 390 h 433"/>
                    <a:gd name="T62" fmla="*/ 43 w 564"/>
                    <a:gd name="T63" fmla="*/ 303 h 433"/>
                    <a:gd name="T64" fmla="*/ 129 w 564"/>
                    <a:gd name="T65" fmla="*/ 303 h 433"/>
                    <a:gd name="T66" fmla="*/ 129 w 564"/>
                    <a:gd name="T67" fmla="*/ 39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4" h="433">
                      <a:moveTo>
                        <a:pt x="391" y="147"/>
                      </a:moveTo>
                      <a:cubicBezTo>
                        <a:pt x="391" y="162"/>
                        <a:pt x="403" y="173"/>
                        <a:pt x="417" y="173"/>
                      </a:cubicBezTo>
                      <a:cubicBezTo>
                        <a:pt x="538" y="173"/>
                        <a:pt x="538" y="173"/>
                        <a:pt x="538" y="173"/>
                      </a:cubicBezTo>
                      <a:cubicBezTo>
                        <a:pt x="552" y="173"/>
                        <a:pt x="564" y="162"/>
                        <a:pt x="564" y="147"/>
                      </a:cubicBezTo>
                      <a:cubicBezTo>
                        <a:pt x="564" y="26"/>
                        <a:pt x="564" y="26"/>
                        <a:pt x="564" y="26"/>
                      </a:cubicBezTo>
                      <a:cubicBezTo>
                        <a:pt x="564" y="11"/>
                        <a:pt x="552" y="0"/>
                        <a:pt x="538" y="0"/>
                      </a:cubicBezTo>
                      <a:cubicBezTo>
                        <a:pt x="417" y="0"/>
                        <a:pt x="417" y="0"/>
                        <a:pt x="417" y="0"/>
                      </a:cubicBezTo>
                      <a:cubicBezTo>
                        <a:pt x="403" y="0"/>
                        <a:pt x="391" y="11"/>
                        <a:pt x="391" y="26"/>
                      </a:cubicBezTo>
                      <a:cubicBezTo>
                        <a:pt x="391" y="65"/>
                        <a:pt x="391" y="65"/>
                        <a:pt x="391" y="65"/>
                      </a:cubicBezTo>
                      <a:cubicBezTo>
                        <a:pt x="342" y="65"/>
                        <a:pt x="342" y="65"/>
                        <a:pt x="342" y="65"/>
                      </a:cubicBezTo>
                      <a:cubicBezTo>
                        <a:pt x="322" y="65"/>
                        <a:pt x="304" y="78"/>
                        <a:pt x="297" y="97"/>
                      </a:cubicBezTo>
                      <a:cubicBezTo>
                        <a:pt x="223" y="322"/>
                        <a:pt x="223" y="322"/>
                        <a:pt x="223" y="322"/>
                      </a:cubicBezTo>
                      <a:cubicBezTo>
                        <a:pt x="222" y="324"/>
                        <a:pt x="221" y="325"/>
                        <a:pt x="219" y="325"/>
                      </a:cubicBezTo>
                      <a:cubicBezTo>
                        <a:pt x="173" y="325"/>
                        <a:pt x="173" y="325"/>
                        <a:pt x="173" y="325"/>
                      </a:cubicBezTo>
                      <a:cubicBezTo>
                        <a:pt x="173" y="286"/>
                        <a:pt x="173" y="286"/>
                        <a:pt x="173" y="286"/>
                      </a:cubicBezTo>
                      <a:cubicBezTo>
                        <a:pt x="173" y="272"/>
                        <a:pt x="161" y="260"/>
                        <a:pt x="147" y="260"/>
                      </a:cubicBezTo>
                      <a:cubicBezTo>
                        <a:pt x="26" y="260"/>
                        <a:pt x="26" y="260"/>
                        <a:pt x="26" y="260"/>
                      </a:cubicBezTo>
                      <a:cubicBezTo>
                        <a:pt x="11" y="260"/>
                        <a:pt x="0" y="272"/>
                        <a:pt x="0" y="286"/>
                      </a:cubicBezTo>
                      <a:cubicBezTo>
                        <a:pt x="0" y="407"/>
                        <a:pt x="0" y="407"/>
                        <a:pt x="0" y="407"/>
                      </a:cubicBezTo>
                      <a:cubicBezTo>
                        <a:pt x="0" y="422"/>
                        <a:pt x="11" y="433"/>
                        <a:pt x="26" y="433"/>
                      </a:cubicBezTo>
                      <a:cubicBezTo>
                        <a:pt x="147" y="433"/>
                        <a:pt x="147" y="433"/>
                        <a:pt x="147" y="433"/>
                      </a:cubicBezTo>
                      <a:cubicBezTo>
                        <a:pt x="161" y="433"/>
                        <a:pt x="173" y="422"/>
                        <a:pt x="173" y="407"/>
                      </a:cubicBezTo>
                      <a:cubicBezTo>
                        <a:pt x="173" y="368"/>
                        <a:pt x="173" y="368"/>
                        <a:pt x="173" y="368"/>
                      </a:cubicBezTo>
                      <a:cubicBezTo>
                        <a:pt x="219" y="368"/>
                        <a:pt x="219" y="368"/>
                        <a:pt x="219" y="368"/>
                      </a:cubicBezTo>
                      <a:cubicBezTo>
                        <a:pt x="239" y="368"/>
                        <a:pt x="257" y="355"/>
                        <a:pt x="264" y="336"/>
                      </a:cubicBezTo>
                      <a:cubicBezTo>
                        <a:pt x="338" y="111"/>
                        <a:pt x="338" y="111"/>
                        <a:pt x="338" y="111"/>
                      </a:cubicBezTo>
                      <a:cubicBezTo>
                        <a:pt x="339" y="109"/>
                        <a:pt x="340" y="108"/>
                        <a:pt x="342" y="108"/>
                      </a:cubicBezTo>
                      <a:cubicBezTo>
                        <a:pt x="391" y="108"/>
                        <a:pt x="391" y="108"/>
                        <a:pt x="391" y="108"/>
                      </a:cubicBezTo>
                      <a:lnTo>
                        <a:pt x="391" y="147"/>
                      </a:lnTo>
                      <a:close/>
                      <a:moveTo>
                        <a:pt x="129" y="390"/>
                      </a:moveTo>
                      <a:cubicBezTo>
                        <a:pt x="43" y="390"/>
                        <a:pt x="43" y="390"/>
                        <a:pt x="43" y="390"/>
                      </a:cubicBezTo>
                      <a:cubicBezTo>
                        <a:pt x="43" y="303"/>
                        <a:pt x="43" y="303"/>
                        <a:pt x="43" y="303"/>
                      </a:cubicBezTo>
                      <a:cubicBezTo>
                        <a:pt x="129" y="303"/>
                        <a:pt x="129" y="303"/>
                        <a:pt x="129" y="303"/>
                      </a:cubicBezTo>
                      <a:lnTo>
                        <a:pt x="129"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5870">
                    <a:defRPr/>
                  </a:pPr>
                  <a:endParaRPr lang="en-US" sz="1958">
                    <a:solidFill>
                      <a:srgbClr val="1A1A1A"/>
                    </a:solidFill>
                    <a:latin typeface="Segoe UI"/>
                  </a:endParaRPr>
                </a:p>
              </p:txBody>
            </p:sp>
          </p:grpSp>
        </p:grpSp>
      </p:grpSp>
    </p:spTree>
    <p:extLst>
      <p:ext uri="{BB962C8B-B14F-4D97-AF65-F5344CB8AC3E}">
        <p14:creationId xmlns:p14="http://schemas.microsoft.com/office/powerpoint/2010/main" val="164396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50E2FAD3-5633-48F1-A1DB-262F25B6AF43}"/>
              </a:ext>
            </a:extLst>
          </p:cNvPr>
          <p:cNvCxnSpPr>
            <a:cxnSpLocks/>
          </p:cNvCxnSpPr>
          <p:nvPr/>
        </p:nvCxnSpPr>
        <p:spPr>
          <a:xfrm flipV="1">
            <a:off x="5919288" y="2974042"/>
            <a:ext cx="6266764" cy="0"/>
          </a:xfrm>
          <a:prstGeom prst="line">
            <a:avLst/>
          </a:prstGeom>
          <a:ln>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DFF46B0-C222-9C4E-B433-C7CD5D0E89B5}"/>
              </a:ext>
            </a:extLst>
          </p:cNvPr>
          <p:cNvPicPr>
            <a:picLocks noChangeAspect="1"/>
          </p:cNvPicPr>
          <p:nvPr/>
        </p:nvPicPr>
        <p:blipFill rotWithShape="1">
          <a:blip r:embed="rId3"/>
          <a:srcRect t="24825" b="13392"/>
          <a:stretch/>
        </p:blipFill>
        <p:spPr>
          <a:xfrm>
            <a:off x="882" y="0"/>
            <a:ext cx="12434711" cy="3073018"/>
          </a:xfrm>
          <a:prstGeom prst="rect">
            <a:avLst/>
          </a:prstGeom>
          <a:effectLst/>
        </p:spPr>
      </p:pic>
      <p:sp>
        <p:nvSpPr>
          <p:cNvPr id="51" name="Rectangle 50">
            <a:extLst>
              <a:ext uri="{FF2B5EF4-FFF2-40B4-BE49-F238E27FC236}">
                <a16:creationId xmlns:a16="http://schemas.microsoft.com/office/drawing/2014/main" id="{360793BE-D1A2-4BE9-9D4D-7FF6F78EFF58}"/>
              </a:ext>
            </a:extLst>
          </p:cNvPr>
          <p:cNvSpPr/>
          <p:nvPr/>
        </p:nvSpPr>
        <p:spPr bwMode="auto">
          <a:xfrm flipH="1">
            <a:off x="4483099" y="3499049"/>
            <a:ext cx="7953374" cy="73866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t" anchorCtr="0" forceAA="0" compatLnSpc="1">
            <a:prstTxWarp prst="textNoShape">
              <a:avLst/>
            </a:prstTxWarp>
            <a:spAutoFit/>
          </a:bodyPr>
          <a:lstStyle/>
          <a:p>
            <a:pPr defTabSz="932472" fontAlgn="base">
              <a:spcBef>
                <a:spcPct val="0"/>
              </a:spcBef>
              <a:spcAft>
                <a:spcPct val="0"/>
              </a:spcAft>
            </a:pPr>
            <a:r>
              <a:rPr lang="en-US" sz="1800" dirty="0">
                <a:solidFill>
                  <a:srgbClr val="FFFFFF"/>
                </a:solidFill>
                <a:latin typeface="Segoe UI Semibold" panose="020B0702040204020203" pitchFamily="34" charset="0"/>
                <a:ea typeface="Segoe UI" pitchFamily="34" charset="0"/>
                <a:cs typeface="Segoe UI Semibold" panose="020B0702040204020203" pitchFamily="34" charset="0"/>
              </a:rPr>
              <a:t>Utility vehicle manufacturer uses cloud solutions to support </a:t>
            </a:r>
            <a:br>
              <a:rPr lang="en-US" sz="1800" dirty="0">
                <a:solidFill>
                  <a:srgbClr val="FFFFFF"/>
                </a:solidFill>
                <a:latin typeface="Segoe UI Semibold" panose="020B0702040204020203" pitchFamily="34" charset="0"/>
                <a:ea typeface="Segoe UI" pitchFamily="34" charset="0"/>
                <a:cs typeface="Segoe UI Semibold" panose="020B0702040204020203" pitchFamily="34" charset="0"/>
              </a:rPr>
            </a:br>
            <a:r>
              <a:rPr lang="en-US" sz="1800" dirty="0">
                <a:solidFill>
                  <a:srgbClr val="FFFFFF"/>
                </a:solidFill>
                <a:latin typeface="Segoe UI Semibold" panose="020B0702040204020203" pitchFamily="34" charset="0"/>
                <a:ea typeface="Segoe UI" pitchFamily="34" charset="0"/>
                <a:cs typeface="Segoe UI Semibold" panose="020B0702040204020203" pitchFamily="34" charset="0"/>
              </a:rPr>
              <a:t>exceptional annual growth</a:t>
            </a:r>
            <a:endParaRPr lang="en-GB" sz="1800" dirty="0" err="1">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74" name="Arrow: Bent 73">
            <a:extLst>
              <a:ext uri="{FF2B5EF4-FFF2-40B4-BE49-F238E27FC236}">
                <a16:creationId xmlns:a16="http://schemas.microsoft.com/office/drawing/2014/main" id="{6CA05474-C320-4D6A-AC62-3015DC342B8E}"/>
              </a:ext>
            </a:extLst>
          </p:cNvPr>
          <p:cNvSpPr/>
          <p:nvPr/>
        </p:nvSpPr>
        <p:spPr bwMode="auto">
          <a:xfrm flipH="1">
            <a:off x="1" y="3219449"/>
            <a:ext cx="4483099" cy="3775076"/>
          </a:xfrm>
          <a:prstGeom prst="bentArrow">
            <a:avLst>
              <a:gd name="adj1" fmla="val 25000"/>
              <a:gd name="adj2" fmla="val 0"/>
              <a:gd name="adj3" fmla="val 25000"/>
              <a:gd name="adj4" fmla="val 2767"/>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a:t>
            </a:r>
            <a:endParaRPr lang="en-GB" sz="2000" dirty="0" err="1">
              <a:solidFill>
                <a:srgbClr val="FFFFFF"/>
              </a:solidFill>
              <a:ea typeface="Segoe UI" pitchFamily="34" charset="0"/>
              <a:cs typeface="Segoe UI" pitchFamily="34" charset="0"/>
            </a:endParaRPr>
          </a:p>
        </p:txBody>
      </p:sp>
      <p:sp>
        <p:nvSpPr>
          <p:cNvPr id="75" name="Text Placeholder 17">
            <a:extLst>
              <a:ext uri="{FF2B5EF4-FFF2-40B4-BE49-F238E27FC236}">
                <a16:creationId xmlns:a16="http://schemas.microsoft.com/office/drawing/2014/main" id="{65834E69-5BBE-4D85-B94D-39D10BAC8400}"/>
              </a:ext>
            </a:extLst>
          </p:cNvPr>
          <p:cNvSpPr txBox="1">
            <a:spLocks/>
          </p:cNvSpPr>
          <p:nvPr/>
        </p:nvSpPr>
        <p:spPr>
          <a:xfrm>
            <a:off x="594032" y="3413017"/>
            <a:ext cx="3762068" cy="1631216"/>
          </a:xfrm>
          <a:prstGeom prst="rect">
            <a:avLst/>
          </a:prstGeom>
        </p:spPr>
        <p:txBody>
          <a:bodyPr wrap="square" lIns="0" tIns="0" rIns="0" bIns="0">
            <a:spAutoFit/>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spcBef>
                <a:spcPts val="1200"/>
              </a:spcBef>
              <a:buNone/>
            </a:pPr>
            <a:r>
              <a:rPr lang="en-US" sz="1400" i="1" dirty="0">
                <a:latin typeface="Segoe UI Semibold" panose="020B0702040204020203" pitchFamily="34" charset="0"/>
                <a:cs typeface="Segoe UI Semibold" panose="020B0702040204020203" pitchFamily="34" charset="0"/>
              </a:rPr>
              <a:t>“Thanks to the vast IT resources of the cloud and an enterprise-class ERP solution like Dynamics 365 for Finance and Operations, we were able to implement high-volume mass production—cost-effectively, at scale, in only six months.”</a:t>
            </a:r>
          </a:p>
          <a:p>
            <a:pPr marL="0" lvl="1" indent="0">
              <a:spcBef>
                <a:spcPts val="1200"/>
              </a:spcBef>
              <a:buNone/>
            </a:pPr>
            <a:r>
              <a:rPr lang="en-US" sz="1200" dirty="0"/>
              <a:t>Tim </a:t>
            </a:r>
            <a:r>
              <a:rPr lang="en-US" sz="1200" dirty="0" err="1"/>
              <a:t>Gryder</a:t>
            </a:r>
            <a:r>
              <a:rPr lang="en-US" sz="1200" dirty="0"/>
              <a:t>: Project Manager and System Administrator</a:t>
            </a:r>
          </a:p>
        </p:txBody>
      </p:sp>
      <p:sp>
        <p:nvSpPr>
          <p:cNvPr id="76" name="Text Placeholder 5">
            <a:extLst>
              <a:ext uri="{FF2B5EF4-FFF2-40B4-BE49-F238E27FC236}">
                <a16:creationId xmlns:a16="http://schemas.microsoft.com/office/drawing/2014/main" id="{041BE271-D28B-4A44-92A8-24837F4A9E0A}"/>
              </a:ext>
            </a:extLst>
          </p:cNvPr>
          <p:cNvSpPr txBox="1">
            <a:spLocks/>
          </p:cNvSpPr>
          <p:nvPr/>
        </p:nvSpPr>
        <p:spPr>
          <a:xfrm>
            <a:off x="4428533" y="4290870"/>
            <a:ext cx="7180855" cy="1200329"/>
          </a:xfrm>
          <a:prstGeom prst="rect">
            <a:avLst/>
          </a:prstGeom>
        </p:spPr>
        <p:txBody>
          <a:bodyPr wrap="square" lIns="0" tIns="0" rIns="0" bIns="0">
            <a:spAutoFit/>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225425" lvl="3" indent="-225425">
              <a:buBlip>
                <a:blip r:embed="rId4"/>
              </a:buBlip>
            </a:pPr>
            <a:r>
              <a:rPr lang="en-US" sz="1500" dirty="0"/>
              <a:t>The company selected a full line of Microsoft software, including Dynamics 365 for Finance and Operations and Power BI, to build an end-to-end cloud-based IT infrastructure in only six months. </a:t>
            </a:r>
          </a:p>
          <a:p>
            <a:pPr marL="225425" lvl="3" indent="-225425">
              <a:buBlip>
                <a:blip r:embed="rId4"/>
              </a:buBlip>
            </a:pPr>
            <a:r>
              <a:rPr lang="en-US" sz="1500" dirty="0"/>
              <a:t>Intimidator also plans to use Microsoft PowerApps to speed and simplify application development and customization with minimal internal IT resources</a:t>
            </a:r>
          </a:p>
        </p:txBody>
      </p:sp>
      <p:pic>
        <p:nvPicPr>
          <p:cNvPr id="78" name="Picture 77">
            <a:extLst>
              <a:ext uri="{FF2B5EF4-FFF2-40B4-BE49-F238E27FC236}">
                <a16:creationId xmlns:a16="http://schemas.microsoft.com/office/drawing/2014/main" id="{66784EC1-0DBF-4E41-BFD1-BD91A4E3CAED}"/>
              </a:ext>
            </a:extLst>
          </p:cNvPr>
          <p:cNvPicPr>
            <a:picLocks noChangeAspect="1"/>
          </p:cNvPicPr>
          <p:nvPr/>
        </p:nvPicPr>
        <p:blipFill>
          <a:blip r:embed="rId5"/>
          <a:stretch>
            <a:fillRect/>
          </a:stretch>
        </p:blipFill>
        <p:spPr>
          <a:xfrm>
            <a:off x="555814" y="5338279"/>
            <a:ext cx="2303500" cy="976842"/>
          </a:xfrm>
          <a:prstGeom prst="rect">
            <a:avLst/>
          </a:prstGeom>
          <a:effectLst/>
        </p:spPr>
      </p:pic>
      <p:grpSp>
        <p:nvGrpSpPr>
          <p:cNvPr id="4" name="Group 3">
            <a:extLst>
              <a:ext uri="{FF2B5EF4-FFF2-40B4-BE49-F238E27FC236}">
                <a16:creationId xmlns:a16="http://schemas.microsoft.com/office/drawing/2014/main" id="{361C4723-EF7D-41F2-AC56-1D1BCA032426}"/>
              </a:ext>
            </a:extLst>
          </p:cNvPr>
          <p:cNvGrpSpPr/>
          <p:nvPr/>
        </p:nvGrpSpPr>
        <p:grpSpPr>
          <a:xfrm>
            <a:off x="9838892" y="5748735"/>
            <a:ext cx="1150476" cy="533008"/>
            <a:chOff x="9838892" y="5748735"/>
            <a:chExt cx="1150476" cy="533008"/>
          </a:xfrm>
        </p:grpSpPr>
        <p:grpSp>
          <p:nvGrpSpPr>
            <p:cNvPr id="80" name="Group 79">
              <a:extLst>
                <a:ext uri="{FF2B5EF4-FFF2-40B4-BE49-F238E27FC236}">
                  <a16:creationId xmlns:a16="http://schemas.microsoft.com/office/drawing/2014/main" id="{B8DC2AB4-306E-4514-AE6E-16F55D30187A}"/>
                </a:ext>
              </a:extLst>
            </p:cNvPr>
            <p:cNvGrpSpPr/>
            <p:nvPr/>
          </p:nvGrpSpPr>
          <p:grpSpPr>
            <a:xfrm>
              <a:off x="10468436" y="5748735"/>
              <a:ext cx="520932" cy="520932"/>
              <a:chOff x="10468436" y="5748735"/>
              <a:chExt cx="520932" cy="520932"/>
            </a:xfrm>
          </p:grpSpPr>
          <p:sp>
            <p:nvSpPr>
              <p:cNvPr id="94" name="Oval 93">
                <a:extLst>
                  <a:ext uri="{FF2B5EF4-FFF2-40B4-BE49-F238E27FC236}">
                    <a16:creationId xmlns:a16="http://schemas.microsoft.com/office/drawing/2014/main" id="{2B564D2B-71DF-4E34-B154-8EDC22B9AA7F}"/>
                  </a:ext>
                </a:extLst>
              </p:cNvPr>
              <p:cNvSpPr/>
              <p:nvPr/>
            </p:nvSpPr>
            <p:spPr bwMode="auto">
              <a:xfrm>
                <a:off x="10468436" y="5748735"/>
                <a:ext cx="520932"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gradFill>
                    <a:gsLst>
                      <a:gs pos="0">
                        <a:srgbClr val="FFFFFF"/>
                      </a:gs>
                      <a:gs pos="100000">
                        <a:srgbClr val="FFFFFF"/>
                      </a:gs>
                    </a:gsLst>
                    <a:lin ang="5400000" scaled="0"/>
                  </a:gradFill>
                  <a:latin typeface="Segoe UI"/>
                  <a:cs typeface="Segoe UI" pitchFamily="34" charset="0"/>
                </a:endParaRPr>
              </a:p>
            </p:txBody>
          </p:sp>
          <p:grpSp>
            <p:nvGrpSpPr>
              <p:cNvPr id="95" name="Group 4">
                <a:extLst>
                  <a:ext uri="{FF2B5EF4-FFF2-40B4-BE49-F238E27FC236}">
                    <a16:creationId xmlns:a16="http://schemas.microsoft.com/office/drawing/2014/main" id="{91007D7B-9BB0-4224-ADAE-DA4ABFD3E40E}"/>
                  </a:ext>
                </a:extLst>
              </p:cNvPr>
              <p:cNvGrpSpPr>
                <a:grpSpLocks noChangeAspect="1"/>
              </p:cNvGrpSpPr>
              <p:nvPr/>
            </p:nvGrpSpPr>
            <p:grpSpPr bwMode="auto">
              <a:xfrm>
                <a:off x="10609858" y="5917590"/>
                <a:ext cx="238067" cy="183200"/>
                <a:chOff x="2880" y="2176"/>
                <a:chExt cx="256" cy="197"/>
              </a:xfrm>
              <a:solidFill>
                <a:srgbClr val="5C005C"/>
              </a:solidFill>
            </p:grpSpPr>
            <p:sp>
              <p:nvSpPr>
                <p:cNvPr id="96" name="Freeform 5">
                  <a:extLst>
                    <a:ext uri="{FF2B5EF4-FFF2-40B4-BE49-F238E27FC236}">
                      <a16:creationId xmlns:a16="http://schemas.microsoft.com/office/drawing/2014/main" id="{EFE61DC4-0D94-41B3-BA52-82987E1EE1D9}"/>
                    </a:ext>
                  </a:extLst>
                </p:cNvPr>
                <p:cNvSpPr>
                  <a:spLocks/>
                </p:cNvSpPr>
                <p:nvPr/>
              </p:nvSpPr>
              <p:spPr bwMode="auto">
                <a:xfrm>
                  <a:off x="3017" y="2320"/>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97" name="Freeform 6">
                  <a:extLst>
                    <a:ext uri="{FF2B5EF4-FFF2-40B4-BE49-F238E27FC236}">
                      <a16:creationId xmlns:a16="http://schemas.microsoft.com/office/drawing/2014/main" id="{6557E1B3-9844-4B91-B15C-FA0EAFB0C790}"/>
                    </a:ext>
                  </a:extLst>
                </p:cNvPr>
                <p:cNvSpPr>
                  <a:spLocks/>
                </p:cNvSpPr>
                <p:nvPr/>
              </p:nvSpPr>
              <p:spPr bwMode="auto">
                <a:xfrm>
                  <a:off x="3053" y="2283"/>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98" name="Freeform 7">
                  <a:extLst>
                    <a:ext uri="{FF2B5EF4-FFF2-40B4-BE49-F238E27FC236}">
                      <a16:creationId xmlns:a16="http://schemas.microsoft.com/office/drawing/2014/main" id="{954966D6-265C-46A8-9DCA-4B0F26592C79}"/>
                    </a:ext>
                  </a:extLst>
                </p:cNvPr>
                <p:cNvSpPr>
                  <a:spLocks noEditPoints="1"/>
                </p:cNvSpPr>
                <p:nvPr/>
              </p:nvSpPr>
              <p:spPr bwMode="auto">
                <a:xfrm>
                  <a:off x="2909" y="2247"/>
                  <a:ext cx="124" cy="126"/>
                </a:xfrm>
                <a:custGeom>
                  <a:avLst/>
                  <a:gdLst>
                    <a:gd name="T0" fmla="*/ 300 w 308"/>
                    <a:gd name="T1" fmla="*/ 139 h 307"/>
                    <a:gd name="T2" fmla="*/ 286 w 308"/>
                    <a:gd name="T3" fmla="*/ 125 h 307"/>
                    <a:gd name="T4" fmla="*/ 168 w 308"/>
                    <a:gd name="T5" fmla="*/ 8 h 307"/>
                    <a:gd name="T6" fmla="*/ 140 w 308"/>
                    <a:gd name="T7" fmla="*/ 8 h 307"/>
                    <a:gd name="T8" fmla="*/ 22 w 308"/>
                    <a:gd name="T9" fmla="*/ 125 h 307"/>
                    <a:gd name="T10" fmla="*/ 8 w 308"/>
                    <a:gd name="T11" fmla="*/ 139 h 307"/>
                    <a:gd name="T12" fmla="*/ 8 w 308"/>
                    <a:gd name="T13" fmla="*/ 168 h 307"/>
                    <a:gd name="T14" fmla="*/ 22 w 308"/>
                    <a:gd name="T15" fmla="*/ 182 h 307"/>
                    <a:gd name="T16" fmla="*/ 140 w 308"/>
                    <a:gd name="T17" fmla="*/ 299 h 307"/>
                    <a:gd name="T18" fmla="*/ 168 w 308"/>
                    <a:gd name="T19" fmla="*/ 299 h 307"/>
                    <a:gd name="T20" fmla="*/ 286 w 308"/>
                    <a:gd name="T21" fmla="*/ 182 h 307"/>
                    <a:gd name="T22" fmla="*/ 300 w 308"/>
                    <a:gd name="T23" fmla="*/ 168 h 307"/>
                    <a:gd name="T24" fmla="*/ 300 w 308"/>
                    <a:gd name="T25" fmla="*/ 139 h 307"/>
                    <a:gd name="T26" fmla="*/ 140 w 308"/>
                    <a:gd name="T27" fmla="*/ 210 h 307"/>
                    <a:gd name="T28" fmla="*/ 108 w 308"/>
                    <a:gd name="T29" fmla="*/ 179 h 307"/>
                    <a:gd name="T30" fmla="*/ 97 w 308"/>
                    <a:gd name="T31" fmla="*/ 168 h 307"/>
                    <a:gd name="T32" fmla="*/ 97 w 308"/>
                    <a:gd name="T33" fmla="*/ 139 h 307"/>
                    <a:gd name="T34" fmla="*/ 140 w 308"/>
                    <a:gd name="T35" fmla="*/ 97 h 307"/>
                    <a:gd name="T36" fmla="*/ 168 w 308"/>
                    <a:gd name="T37" fmla="*/ 97 h 307"/>
                    <a:gd name="T38" fmla="*/ 211 w 308"/>
                    <a:gd name="T39" fmla="*/ 139 h 307"/>
                    <a:gd name="T40" fmla="*/ 211 w 308"/>
                    <a:gd name="T41" fmla="*/ 168 h 307"/>
                    <a:gd name="T42" fmla="*/ 200 w 308"/>
                    <a:gd name="T43" fmla="*/ 179 h 307"/>
                    <a:gd name="T44" fmla="*/ 168 w 308"/>
                    <a:gd name="T45" fmla="*/ 210 h 307"/>
                    <a:gd name="T46" fmla="*/ 140 w 308"/>
                    <a:gd name="T47" fmla="*/ 2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8" h="307">
                      <a:moveTo>
                        <a:pt x="300" y="139"/>
                      </a:moveTo>
                      <a:cubicBezTo>
                        <a:pt x="286" y="125"/>
                        <a:pt x="286" y="125"/>
                        <a:pt x="286" y="125"/>
                      </a:cubicBezTo>
                      <a:cubicBezTo>
                        <a:pt x="168" y="8"/>
                        <a:pt x="168" y="8"/>
                        <a:pt x="168" y="8"/>
                      </a:cubicBezTo>
                      <a:cubicBezTo>
                        <a:pt x="161" y="0"/>
                        <a:pt x="148" y="0"/>
                        <a:pt x="140" y="8"/>
                      </a:cubicBezTo>
                      <a:cubicBezTo>
                        <a:pt x="22" y="125"/>
                        <a:pt x="22" y="125"/>
                        <a:pt x="22" y="125"/>
                      </a:cubicBezTo>
                      <a:cubicBezTo>
                        <a:pt x="8" y="139"/>
                        <a:pt x="8" y="139"/>
                        <a:pt x="8" y="139"/>
                      </a:cubicBezTo>
                      <a:cubicBezTo>
                        <a:pt x="0" y="147"/>
                        <a:pt x="0" y="160"/>
                        <a:pt x="8" y="168"/>
                      </a:cubicBezTo>
                      <a:cubicBezTo>
                        <a:pt x="22" y="182"/>
                        <a:pt x="22" y="182"/>
                        <a:pt x="22" y="182"/>
                      </a:cubicBezTo>
                      <a:cubicBezTo>
                        <a:pt x="140" y="299"/>
                        <a:pt x="140" y="299"/>
                        <a:pt x="140" y="299"/>
                      </a:cubicBezTo>
                      <a:cubicBezTo>
                        <a:pt x="148" y="307"/>
                        <a:pt x="161" y="307"/>
                        <a:pt x="168" y="299"/>
                      </a:cubicBezTo>
                      <a:cubicBezTo>
                        <a:pt x="286" y="182"/>
                        <a:pt x="286" y="182"/>
                        <a:pt x="286" y="182"/>
                      </a:cubicBezTo>
                      <a:cubicBezTo>
                        <a:pt x="300" y="168"/>
                        <a:pt x="300" y="168"/>
                        <a:pt x="300" y="168"/>
                      </a:cubicBezTo>
                      <a:cubicBezTo>
                        <a:pt x="308" y="160"/>
                        <a:pt x="308" y="147"/>
                        <a:pt x="300" y="139"/>
                      </a:cubicBezTo>
                      <a:moveTo>
                        <a:pt x="140" y="210"/>
                      </a:moveTo>
                      <a:cubicBezTo>
                        <a:pt x="108" y="179"/>
                        <a:pt x="108" y="179"/>
                        <a:pt x="108" y="179"/>
                      </a:cubicBezTo>
                      <a:cubicBezTo>
                        <a:pt x="97" y="168"/>
                        <a:pt x="97" y="168"/>
                        <a:pt x="97" y="168"/>
                      </a:cubicBezTo>
                      <a:cubicBezTo>
                        <a:pt x="89" y="160"/>
                        <a:pt x="89" y="147"/>
                        <a:pt x="97" y="139"/>
                      </a:cubicBezTo>
                      <a:cubicBezTo>
                        <a:pt x="140" y="97"/>
                        <a:pt x="140" y="97"/>
                        <a:pt x="140" y="97"/>
                      </a:cubicBezTo>
                      <a:cubicBezTo>
                        <a:pt x="148" y="89"/>
                        <a:pt x="161" y="89"/>
                        <a:pt x="168" y="97"/>
                      </a:cubicBezTo>
                      <a:cubicBezTo>
                        <a:pt x="211" y="139"/>
                        <a:pt x="211" y="139"/>
                        <a:pt x="211" y="139"/>
                      </a:cubicBezTo>
                      <a:cubicBezTo>
                        <a:pt x="219" y="147"/>
                        <a:pt x="219" y="160"/>
                        <a:pt x="211" y="168"/>
                      </a:cubicBezTo>
                      <a:cubicBezTo>
                        <a:pt x="200" y="179"/>
                        <a:pt x="200" y="179"/>
                        <a:pt x="200" y="179"/>
                      </a:cubicBezTo>
                      <a:cubicBezTo>
                        <a:pt x="168" y="210"/>
                        <a:pt x="168" y="210"/>
                        <a:pt x="168" y="210"/>
                      </a:cubicBezTo>
                      <a:cubicBezTo>
                        <a:pt x="161" y="218"/>
                        <a:pt x="148" y="218"/>
                        <a:pt x="140" y="2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99" name="Freeform 8">
                  <a:extLst>
                    <a:ext uri="{FF2B5EF4-FFF2-40B4-BE49-F238E27FC236}">
                      <a16:creationId xmlns:a16="http://schemas.microsoft.com/office/drawing/2014/main" id="{192BEAF7-A6B7-4CE4-B0D1-B0E92D551707}"/>
                    </a:ext>
                  </a:extLst>
                </p:cNvPr>
                <p:cNvSpPr>
                  <a:spLocks/>
                </p:cNvSpPr>
                <p:nvPr/>
              </p:nvSpPr>
              <p:spPr bwMode="auto">
                <a:xfrm>
                  <a:off x="3017" y="2247"/>
                  <a:ext cx="52" cy="53"/>
                </a:xfrm>
                <a:custGeom>
                  <a:avLst/>
                  <a:gdLst>
                    <a:gd name="T0" fmla="*/ 79 w 130"/>
                    <a:gd name="T1" fmla="*/ 122 h 129"/>
                    <a:gd name="T2" fmla="*/ 122 w 130"/>
                    <a:gd name="T3" fmla="*/ 79 h 129"/>
                    <a:gd name="T4" fmla="*/ 122 w 130"/>
                    <a:gd name="T5" fmla="*/ 50 h 129"/>
                    <a:gd name="T6" fmla="*/ 79 w 130"/>
                    <a:gd name="T7" fmla="*/ 8 h 129"/>
                    <a:gd name="T8" fmla="*/ 51 w 130"/>
                    <a:gd name="T9" fmla="*/ 8 h 129"/>
                    <a:gd name="T10" fmla="*/ 8 w 130"/>
                    <a:gd name="T11" fmla="*/ 50 h 129"/>
                    <a:gd name="T12" fmla="*/ 8 w 130"/>
                    <a:gd name="T13" fmla="*/ 79 h 129"/>
                    <a:gd name="T14" fmla="*/ 51 w 130"/>
                    <a:gd name="T15" fmla="*/ 122 h 129"/>
                    <a:gd name="T16" fmla="*/ 79 w 130"/>
                    <a:gd name="T17" fmla="*/ 1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122"/>
                      </a:moveTo>
                      <a:cubicBezTo>
                        <a:pt x="122" y="79"/>
                        <a:pt x="122" y="79"/>
                        <a:pt x="122" y="79"/>
                      </a:cubicBezTo>
                      <a:cubicBezTo>
                        <a:pt x="130" y="71"/>
                        <a:pt x="130" y="58"/>
                        <a:pt x="122" y="50"/>
                      </a:cubicBezTo>
                      <a:cubicBezTo>
                        <a:pt x="79" y="8"/>
                        <a:pt x="79" y="8"/>
                        <a:pt x="79" y="8"/>
                      </a:cubicBez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sp>
              <p:nvSpPr>
                <p:cNvPr id="100" name="Freeform 9">
                  <a:extLst>
                    <a:ext uri="{FF2B5EF4-FFF2-40B4-BE49-F238E27FC236}">
                      <a16:creationId xmlns:a16="http://schemas.microsoft.com/office/drawing/2014/main" id="{92178F4E-84F9-4C0E-AE2F-E868EF0B4491}"/>
                    </a:ext>
                  </a:extLst>
                </p:cNvPr>
                <p:cNvSpPr>
                  <a:spLocks/>
                </p:cNvSpPr>
                <p:nvPr/>
              </p:nvSpPr>
              <p:spPr bwMode="auto">
                <a:xfrm>
                  <a:off x="2880" y="2176"/>
                  <a:ext cx="256" cy="170"/>
                </a:xfrm>
                <a:custGeom>
                  <a:avLst/>
                  <a:gdLst>
                    <a:gd name="T0" fmla="*/ 562 w 638"/>
                    <a:gd name="T1" fmla="*/ 413 h 413"/>
                    <a:gd name="T2" fmla="*/ 549 w 638"/>
                    <a:gd name="T3" fmla="*/ 413 h 413"/>
                    <a:gd name="T4" fmla="*/ 549 w 638"/>
                    <a:gd name="T5" fmla="*/ 388 h 413"/>
                    <a:gd name="T6" fmla="*/ 562 w 638"/>
                    <a:gd name="T7" fmla="*/ 388 h 413"/>
                    <a:gd name="T8" fmla="*/ 612 w 638"/>
                    <a:gd name="T9" fmla="*/ 338 h 413"/>
                    <a:gd name="T10" fmla="*/ 612 w 638"/>
                    <a:gd name="T11" fmla="*/ 75 h 413"/>
                    <a:gd name="T12" fmla="*/ 562 w 638"/>
                    <a:gd name="T13" fmla="*/ 26 h 413"/>
                    <a:gd name="T14" fmla="*/ 75 w 638"/>
                    <a:gd name="T15" fmla="*/ 26 h 413"/>
                    <a:gd name="T16" fmla="*/ 25 w 638"/>
                    <a:gd name="T17" fmla="*/ 75 h 413"/>
                    <a:gd name="T18" fmla="*/ 25 w 638"/>
                    <a:gd name="T19" fmla="*/ 338 h 413"/>
                    <a:gd name="T20" fmla="*/ 75 w 638"/>
                    <a:gd name="T21" fmla="*/ 388 h 413"/>
                    <a:gd name="T22" fmla="*/ 88 w 638"/>
                    <a:gd name="T23" fmla="*/ 388 h 413"/>
                    <a:gd name="T24" fmla="*/ 88 w 638"/>
                    <a:gd name="T25" fmla="*/ 413 h 413"/>
                    <a:gd name="T26" fmla="*/ 75 w 638"/>
                    <a:gd name="T27" fmla="*/ 413 h 413"/>
                    <a:gd name="T28" fmla="*/ 0 w 638"/>
                    <a:gd name="T29" fmla="*/ 338 h 413"/>
                    <a:gd name="T30" fmla="*/ 0 w 638"/>
                    <a:gd name="T31" fmla="*/ 75 h 413"/>
                    <a:gd name="T32" fmla="*/ 75 w 638"/>
                    <a:gd name="T33" fmla="*/ 0 h 413"/>
                    <a:gd name="T34" fmla="*/ 562 w 638"/>
                    <a:gd name="T35" fmla="*/ 0 h 413"/>
                    <a:gd name="T36" fmla="*/ 638 w 638"/>
                    <a:gd name="T37" fmla="*/ 75 h 413"/>
                    <a:gd name="T38" fmla="*/ 638 w 638"/>
                    <a:gd name="T39" fmla="*/ 338 h 413"/>
                    <a:gd name="T40" fmla="*/ 562 w 638"/>
                    <a:gd name="T4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8" h="413">
                      <a:moveTo>
                        <a:pt x="562" y="413"/>
                      </a:moveTo>
                      <a:cubicBezTo>
                        <a:pt x="549" y="413"/>
                        <a:pt x="549" y="413"/>
                        <a:pt x="549" y="413"/>
                      </a:cubicBezTo>
                      <a:cubicBezTo>
                        <a:pt x="549" y="388"/>
                        <a:pt x="549" y="388"/>
                        <a:pt x="549" y="388"/>
                      </a:cubicBezTo>
                      <a:cubicBezTo>
                        <a:pt x="562" y="388"/>
                        <a:pt x="562" y="388"/>
                        <a:pt x="562" y="388"/>
                      </a:cubicBezTo>
                      <a:cubicBezTo>
                        <a:pt x="590" y="388"/>
                        <a:pt x="612" y="365"/>
                        <a:pt x="612" y="338"/>
                      </a:cubicBezTo>
                      <a:cubicBezTo>
                        <a:pt x="612" y="75"/>
                        <a:pt x="612" y="75"/>
                        <a:pt x="612" y="75"/>
                      </a:cubicBezTo>
                      <a:cubicBezTo>
                        <a:pt x="612" y="48"/>
                        <a:pt x="590" y="26"/>
                        <a:pt x="562" y="26"/>
                      </a:cubicBezTo>
                      <a:cubicBezTo>
                        <a:pt x="75" y="26"/>
                        <a:pt x="75" y="26"/>
                        <a:pt x="75" y="26"/>
                      </a:cubicBezTo>
                      <a:cubicBezTo>
                        <a:pt x="47" y="26"/>
                        <a:pt x="25" y="48"/>
                        <a:pt x="25" y="75"/>
                      </a:cubicBezTo>
                      <a:cubicBezTo>
                        <a:pt x="25" y="338"/>
                        <a:pt x="25" y="338"/>
                        <a:pt x="25" y="338"/>
                      </a:cubicBezTo>
                      <a:cubicBezTo>
                        <a:pt x="25" y="365"/>
                        <a:pt x="47" y="388"/>
                        <a:pt x="75" y="388"/>
                      </a:cubicBezTo>
                      <a:cubicBezTo>
                        <a:pt x="88" y="388"/>
                        <a:pt x="88" y="388"/>
                        <a:pt x="88" y="388"/>
                      </a:cubicBezTo>
                      <a:cubicBezTo>
                        <a:pt x="88" y="413"/>
                        <a:pt x="88" y="413"/>
                        <a:pt x="88" y="413"/>
                      </a:cubicBezTo>
                      <a:cubicBezTo>
                        <a:pt x="75" y="413"/>
                        <a:pt x="75" y="413"/>
                        <a:pt x="75" y="413"/>
                      </a:cubicBezTo>
                      <a:cubicBezTo>
                        <a:pt x="33" y="413"/>
                        <a:pt x="0" y="380"/>
                        <a:pt x="0" y="338"/>
                      </a:cubicBezTo>
                      <a:cubicBezTo>
                        <a:pt x="0" y="75"/>
                        <a:pt x="0" y="75"/>
                        <a:pt x="0" y="75"/>
                      </a:cubicBezTo>
                      <a:cubicBezTo>
                        <a:pt x="0" y="34"/>
                        <a:pt x="33" y="0"/>
                        <a:pt x="75" y="0"/>
                      </a:cubicBezTo>
                      <a:cubicBezTo>
                        <a:pt x="562" y="0"/>
                        <a:pt x="562" y="0"/>
                        <a:pt x="562" y="0"/>
                      </a:cubicBezTo>
                      <a:cubicBezTo>
                        <a:pt x="604" y="0"/>
                        <a:pt x="638" y="34"/>
                        <a:pt x="638" y="75"/>
                      </a:cubicBezTo>
                      <a:cubicBezTo>
                        <a:pt x="638" y="338"/>
                        <a:pt x="638" y="338"/>
                        <a:pt x="638" y="338"/>
                      </a:cubicBezTo>
                      <a:cubicBezTo>
                        <a:pt x="638" y="380"/>
                        <a:pt x="604" y="413"/>
                        <a:pt x="562" y="4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505050"/>
                    </a:solidFill>
                    <a:latin typeface="Segoe UI"/>
                  </a:endParaRPr>
                </a:p>
              </p:txBody>
            </p:sp>
          </p:grpSp>
        </p:grpSp>
        <p:grpSp>
          <p:nvGrpSpPr>
            <p:cNvPr id="81" name="Group 80">
              <a:extLst>
                <a:ext uri="{FF2B5EF4-FFF2-40B4-BE49-F238E27FC236}">
                  <a16:creationId xmlns:a16="http://schemas.microsoft.com/office/drawing/2014/main" id="{4AD04B5A-F24D-450A-A679-A35BCA4051E1}"/>
                </a:ext>
              </a:extLst>
            </p:cNvPr>
            <p:cNvGrpSpPr/>
            <p:nvPr/>
          </p:nvGrpSpPr>
          <p:grpSpPr>
            <a:xfrm>
              <a:off x="9838892" y="5760811"/>
              <a:ext cx="520932" cy="520932"/>
              <a:chOff x="9838892" y="5760811"/>
              <a:chExt cx="520932" cy="520932"/>
            </a:xfrm>
          </p:grpSpPr>
          <p:sp>
            <p:nvSpPr>
              <p:cNvPr id="87" name="Oval 86">
                <a:extLst>
                  <a:ext uri="{FF2B5EF4-FFF2-40B4-BE49-F238E27FC236}">
                    <a16:creationId xmlns:a16="http://schemas.microsoft.com/office/drawing/2014/main" id="{C1EF8182-B2D1-45DB-95F7-806A0EE4D895}"/>
                  </a:ext>
                </a:extLst>
              </p:cNvPr>
              <p:cNvSpPr/>
              <p:nvPr/>
            </p:nvSpPr>
            <p:spPr bwMode="auto">
              <a:xfrm>
                <a:off x="9838892" y="5760811"/>
                <a:ext cx="520932" cy="520932"/>
              </a:xfrm>
              <a:prstGeom prst="ellipse">
                <a:avLst/>
              </a:prstGeom>
              <a:solidFill>
                <a:schemeClr val="bg1"/>
              </a:solidFill>
              <a:ln w="3175">
                <a:solidFill>
                  <a:schemeClr val="bg1">
                    <a:lumMod val="95000"/>
                  </a:schemeClr>
                </a:solid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1A1A1A"/>
                  </a:solidFill>
                  <a:latin typeface="Segoe UI"/>
                  <a:cs typeface="Segoe UI" pitchFamily="34" charset="0"/>
                </a:endParaRPr>
              </a:p>
            </p:txBody>
          </p:sp>
          <p:grpSp>
            <p:nvGrpSpPr>
              <p:cNvPr id="88" name="Group 12">
                <a:extLst>
                  <a:ext uri="{FF2B5EF4-FFF2-40B4-BE49-F238E27FC236}">
                    <a16:creationId xmlns:a16="http://schemas.microsoft.com/office/drawing/2014/main" id="{259CE394-E8CC-4E82-9AD4-7E3147486C6D}"/>
                  </a:ext>
                </a:extLst>
              </p:cNvPr>
              <p:cNvGrpSpPr>
                <a:grpSpLocks noChangeAspect="1"/>
              </p:cNvGrpSpPr>
              <p:nvPr/>
            </p:nvGrpSpPr>
            <p:grpSpPr bwMode="auto">
              <a:xfrm>
                <a:off x="9979394" y="5930142"/>
                <a:ext cx="239928" cy="182271"/>
                <a:chOff x="4543" y="2176"/>
                <a:chExt cx="258" cy="196"/>
              </a:xfrm>
              <a:solidFill>
                <a:srgbClr val="FFC000"/>
              </a:solidFill>
            </p:grpSpPr>
            <p:sp>
              <p:nvSpPr>
                <p:cNvPr id="89" name="Freeform 13">
                  <a:extLst>
                    <a:ext uri="{FF2B5EF4-FFF2-40B4-BE49-F238E27FC236}">
                      <a16:creationId xmlns:a16="http://schemas.microsoft.com/office/drawing/2014/main" id="{0B4D5FF7-05BC-49C2-9582-07A6E923771D}"/>
                    </a:ext>
                  </a:extLst>
                </p:cNvPr>
                <p:cNvSpPr>
                  <a:spLocks/>
                </p:cNvSpPr>
                <p:nvPr/>
              </p:nvSpPr>
              <p:spPr bwMode="auto">
                <a:xfrm>
                  <a:off x="4543" y="2176"/>
                  <a:ext cx="258" cy="170"/>
                </a:xfrm>
                <a:custGeom>
                  <a:avLst/>
                  <a:gdLst>
                    <a:gd name="T0" fmla="*/ 635 w 720"/>
                    <a:gd name="T1" fmla="*/ 467 h 467"/>
                    <a:gd name="T2" fmla="*/ 620 w 720"/>
                    <a:gd name="T3" fmla="*/ 467 h 467"/>
                    <a:gd name="T4" fmla="*/ 620 w 720"/>
                    <a:gd name="T5" fmla="*/ 438 h 467"/>
                    <a:gd name="T6" fmla="*/ 635 w 720"/>
                    <a:gd name="T7" fmla="*/ 438 h 467"/>
                    <a:gd name="T8" fmla="*/ 691 w 720"/>
                    <a:gd name="T9" fmla="*/ 382 h 467"/>
                    <a:gd name="T10" fmla="*/ 691 w 720"/>
                    <a:gd name="T11" fmla="*/ 85 h 467"/>
                    <a:gd name="T12" fmla="*/ 635 w 720"/>
                    <a:gd name="T13" fmla="*/ 29 h 467"/>
                    <a:gd name="T14" fmla="*/ 85 w 720"/>
                    <a:gd name="T15" fmla="*/ 29 h 467"/>
                    <a:gd name="T16" fmla="*/ 29 w 720"/>
                    <a:gd name="T17" fmla="*/ 85 h 467"/>
                    <a:gd name="T18" fmla="*/ 29 w 720"/>
                    <a:gd name="T19" fmla="*/ 382 h 467"/>
                    <a:gd name="T20" fmla="*/ 85 w 720"/>
                    <a:gd name="T21" fmla="*/ 438 h 467"/>
                    <a:gd name="T22" fmla="*/ 99 w 720"/>
                    <a:gd name="T23" fmla="*/ 438 h 467"/>
                    <a:gd name="T24" fmla="*/ 99 w 720"/>
                    <a:gd name="T25" fmla="*/ 467 h 467"/>
                    <a:gd name="T26" fmla="*/ 85 w 720"/>
                    <a:gd name="T27" fmla="*/ 467 h 467"/>
                    <a:gd name="T28" fmla="*/ 0 w 720"/>
                    <a:gd name="T29" fmla="*/ 382 h 467"/>
                    <a:gd name="T30" fmla="*/ 0 w 720"/>
                    <a:gd name="T31" fmla="*/ 85 h 467"/>
                    <a:gd name="T32" fmla="*/ 85 w 720"/>
                    <a:gd name="T33" fmla="*/ 0 h 467"/>
                    <a:gd name="T34" fmla="*/ 635 w 720"/>
                    <a:gd name="T35" fmla="*/ 0 h 467"/>
                    <a:gd name="T36" fmla="*/ 720 w 720"/>
                    <a:gd name="T37" fmla="*/ 85 h 467"/>
                    <a:gd name="T38" fmla="*/ 720 w 720"/>
                    <a:gd name="T39" fmla="*/ 382 h 467"/>
                    <a:gd name="T40" fmla="*/ 635 w 720"/>
                    <a:gd name="T41"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0" h="467">
                      <a:moveTo>
                        <a:pt x="635" y="467"/>
                      </a:moveTo>
                      <a:cubicBezTo>
                        <a:pt x="620" y="467"/>
                        <a:pt x="620" y="467"/>
                        <a:pt x="620" y="467"/>
                      </a:cubicBezTo>
                      <a:cubicBezTo>
                        <a:pt x="620" y="438"/>
                        <a:pt x="620" y="438"/>
                        <a:pt x="620" y="438"/>
                      </a:cubicBezTo>
                      <a:cubicBezTo>
                        <a:pt x="635" y="438"/>
                        <a:pt x="635" y="438"/>
                        <a:pt x="635" y="438"/>
                      </a:cubicBezTo>
                      <a:cubicBezTo>
                        <a:pt x="666" y="438"/>
                        <a:pt x="691" y="413"/>
                        <a:pt x="691" y="382"/>
                      </a:cubicBezTo>
                      <a:cubicBezTo>
                        <a:pt x="691" y="85"/>
                        <a:pt x="691" y="85"/>
                        <a:pt x="691" y="85"/>
                      </a:cubicBezTo>
                      <a:cubicBezTo>
                        <a:pt x="691" y="54"/>
                        <a:pt x="666" y="29"/>
                        <a:pt x="635" y="29"/>
                      </a:cubicBezTo>
                      <a:cubicBezTo>
                        <a:pt x="85" y="29"/>
                        <a:pt x="85" y="29"/>
                        <a:pt x="85" y="29"/>
                      </a:cubicBezTo>
                      <a:cubicBezTo>
                        <a:pt x="54" y="29"/>
                        <a:pt x="29" y="54"/>
                        <a:pt x="29" y="85"/>
                      </a:cubicBezTo>
                      <a:cubicBezTo>
                        <a:pt x="29" y="382"/>
                        <a:pt x="29" y="382"/>
                        <a:pt x="29" y="382"/>
                      </a:cubicBezTo>
                      <a:cubicBezTo>
                        <a:pt x="29" y="413"/>
                        <a:pt x="54" y="438"/>
                        <a:pt x="85" y="438"/>
                      </a:cubicBezTo>
                      <a:cubicBezTo>
                        <a:pt x="99" y="438"/>
                        <a:pt x="99" y="438"/>
                        <a:pt x="99" y="438"/>
                      </a:cubicBezTo>
                      <a:cubicBezTo>
                        <a:pt x="99" y="467"/>
                        <a:pt x="99" y="467"/>
                        <a:pt x="99" y="467"/>
                      </a:cubicBezTo>
                      <a:cubicBezTo>
                        <a:pt x="85" y="467"/>
                        <a:pt x="85" y="467"/>
                        <a:pt x="85" y="467"/>
                      </a:cubicBezTo>
                      <a:cubicBezTo>
                        <a:pt x="38" y="467"/>
                        <a:pt x="0" y="429"/>
                        <a:pt x="0" y="382"/>
                      </a:cubicBezTo>
                      <a:cubicBezTo>
                        <a:pt x="0" y="85"/>
                        <a:pt x="0" y="85"/>
                        <a:pt x="0" y="85"/>
                      </a:cubicBezTo>
                      <a:cubicBezTo>
                        <a:pt x="0" y="38"/>
                        <a:pt x="38" y="0"/>
                        <a:pt x="85" y="0"/>
                      </a:cubicBezTo>
                      <a:cubicBezTo>
                        <a:pt x="635" y="0"/>
                        <a:pt x="635" y="0"/>
                        <a:pt x="635" y="0"/>
                      </a:cubicBezTo>
                      <a:cubicBezTo>
                        <a:pt x="682" y="0"/>
                        <a:pt x="720" y="38"/>
                        <a:pt x="720" y="85"/>
                      </a:cubicBezTo>
                      <a:cubicBezTo>
                        <a:pt x="720" y="382"/>
                        <a:pt x="720" y="382"/>
                        <a:pt x="720" y="382"/>
                      </a:cubicBezTo>
                      <a:cubicBezTo>
                        <a:pt x="720" y="429"/>
                        <a:pt x="682" y="467"/>
                        <a:pt x="635" y="4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90" name="Freeform 14">
                  <a:extLst>
                    <a:ext uri="{FF2B5EF4-FFF2-40B4-BE49-F238E27FC236}">
                      <a16:creationId xmlns:a16="http://schemas.microsoft.com/office/drawing/2014/main" id="{075CA085-10BF-472F-81E5-550D2C3CE89F}"/>
                    </a:ext>
                  </a:extLst>
                </p:cNvPr>
                <p:cNvSpPr>
                  <a:spLocks/>
                </p:cNvSpPr>
                <p:nvPr/>
              </p:nvSpPr>
              <p:spPr bwMode="auto">
                <a:xfrm>
                  <a:off x="4591" y="2311"/>
                  <a:ext cx="28" cy="61"/>
                </a:xfrm>
                <a:custGeom>
                  <a:avLst/>
                  <a:gdLst>
                    <a:gd name="T0" fmla="*/ 40 w 79"/>
                    <a:gd name="T1" fmla="*/ 169 h 169"/>
                    <a:gd name="T2" fmla="*/ 0 w 79"/>
                    <a:gd name="T3" fmla="*/ 130 h 169"/>
                    <a:gd name="T4" fmla="*/ 0 w 79"/>
                    <a:gd name="T5" fmla="*/ 39 h 169"/>
                    <a:gd name="T6" fmla="*/ 40 w 79"/>
                    <a:gd name="T7" fmla="*/ 0 h 169"/>
                    <a:gd name="T8" fmla="*/ 40 w 79"/>
                    <a:gd name="T9" fmla="*/ 0 h 169"/>
                    <a:gd name="T10" fmla="*/ 79 w 79"/>
                    <a:gd name="T11" fmla="*/ 39 h 169"/>
                    <a:gd name="T12" fmla="*/ 79 w 79"/>
                    <a:gd name="T13" fmla="*/ 130 h 169"/>
                    <a:gd name="T14" fmla="*/ 40 w 79"/>
                    <a:gd name="T15" fmla="*/ 16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69">
                      <a:moveTo>
                        <a:pt x="40" y="169"/>
                      </a:moveTo>
                      <a:cubicBezTo>
                        <a:pt x="18" y="169"/>
                        <a:pt x="0" y="152"/>
                        <a:pt x="0" y="130"/>
                      </a:cubicBezTo>
                      <a:cubicBezTo>
                        <a:pt x="0" y="39"/>
                        <a:pt x="0" y="39"/>
                        <a:pt x="0" y="39"/>
                      </a:cubicBezTo>
                      <a:cubicBezTo>
                        <a:pt x="0" y="17"/>
                        <a:pt x="18" y="0"/>
                        <a:pt x="40" y="0"/>
                      </a:cubicBezTo>
                      <a:cubicBezTo>
                        <a:pt x="40" y="0"/>
                        <a:pt x="40" y="0"/>
                        <a:pt x="40" y="0"/>
                      </a:cubicBezTo>
                      <a:cubicBezTo>
                        <a:pt x="62" y="0"/>
                        <a:pt x="79" y="17"/>
                        <a:pt x="79" y="39"/>
                      </a:cubicBezTo>
                      <a:cubicBezTo>
                        <a:pt x="79" y="130"/>
                        <a:pt x="79" y="130"/>
                        <a:pt x="79" y="130"/>
                      </a:cubicBezTo>
                      <a:cubicBezTo>
                        <a:pt x="79" y="152"/>
                        <a:pt x="62" y="169"/>
                        <a:pt x="40"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91" name="Freeform 15">
                  <a:extLst>
                    <a:ext uri="{FF2B5EF4-FFF2-40B4-BE49-F238E27FC236}">
                      <a16:creationId xmlns:a16="http://schemas.microsoft.com/office/drawing/2014/main" id="{C63D5123-70A6-4B5E-BCEC-9B1D83C065EF}"/>
                    </a:ext>
                  </a:extLst>
                </p:cNvPr>
                <p:cNvSpPr>
                  <a:spLocks/>
                </p:cNvSpPr>
                <p:nvPr/>
              </p:nvSpPr>
              <p:spPr bwMode="auto">
                <a:xfrm>
                  <a:off x="4635" y="2259"/>
                  <a:ext cx="29" cy="113"/>
                </a:xfrm>
                <a:custGeom>
                  <a:avLst/>
                  <a:gdLst>
                    <a:gd name="T0" fmla="*/ 40 w 79"/>
                    <a:gd name="T1" fmla="*/ 312 h 312"/>
                    <a:gd name="T2" fmla="*/ 0 w 79"/>
                    <a:gd name="T3" fmla="*/ 273 h 312"/>
                    <a:gd name="T4" fmla="*/ 0 w 79"/>
                    <a:gd name="T5" fmla="*/ 40 h 312"/>
                    <a:gd name="T6" fmla="*/ 40 w 79"/>
                    <a:gd name="T7" fmla="*/ 0 h 312"/>
                    <a:gd name="T8" fmla="*/ 79 w 79"/>
                    <a:gd name="T9" fmla="*/ 40 h 312"/>
                    <a:gd name="T10" fmla="*/ 79 w 79"/>
                    <a:gd name="T11" fmla="*/ 273 h 312"/>
                    <a:gd name="T12" fmla="*/ 40 w 79"/>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79" h="312">
                      <a:moveTo>
                        <a:pt x="40" y="312"/>
                      </a:moveTo>
                      <a:cubicBezTo>
                        <a:pt x="18" y="312"/>
                        <a:pt x="0" y="295"/>
                        <a:pt x="0" y="273"/>
                      </a:cubicBezTo>
                      <a:cubicBezTo>
                        <a:pt x="0" y="40"/>
                        <a:pt x="0" y="40"/>
                        <a:pt x="0" y="40"/>
                      </a:cubicBezTo>
                      <a:cubicBezTo>
                        <a:pt x="0" y="18"/>
                        <a:pt x="18" y="0"/>
                        <a:pt x="40" y="0"/>
                      </a:cubicBezTo>
                      <a:cubicBezTo>
                        <a:pt x="62" y="0"/>
                        <a:pt x="79" y="18"/>
                        <a:pt x="79" y="40"/>
                      </a:cubicBezTo>
                      <a:cubicBezTo>
                        <a:pt x="79" y="273"/>
                        <a:pt x="79" y="273"/>
                        <a:pt x="79" y="273"/>
                      </a:cubicBezTo>
                      <a:cubicBezTo>
                        <a:pt x="79" y="295"/>
                        <a:pt x="62" y="312"/>
                        <a:pt x="40" y="3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92" name="Freeform 16">
                  <a:extLst>
                    <a:ext uri="{FF2B5EF4-FFF2-40B4-BE49-F238E27FC236}">
                      <a16:creationId xmlns:a16="http://schemas.microsoft.com/office/drawing/2014/main" id="{DF946C76-75D0-472E-A2B3-7396FED876CB}"/>
                    </a:ext>
                  </a:extLst>
                </p:cNvPr>
                <p:cNvSpPr>
                  <a:spLocks/>
                </p:cNvSpPr>
                <p:nvPr/>
              </p:nvSpPr>
              <p:spPr bwMode="auto">
                <a:xfrm>
                  <a:off x="4724" y="2223"/>
                  <a:ext cx="29" cy="149"/>
                </a:xfrm>
                <a:custGeom>
                  <a:avLst/>
                  <a:gdLst>
                    <a:gd name="T0" fmla="*/ 40 w 79"/>
                    <a:gd name="T1" fmla="*/ 409 h 409"/>
                    <a:gd name="T2" fmla="*/ 0 w 79"/>
                    <a:gd name="T3" fmla="*/ 370 h 409"/>
                    <a:gd name="T4" fmla="*/ 0 w 79"/>
                    <a:gd name="T5" fmla="*/ 39 h 409"/>
                    <a:gd name="T6" fmla="*/ 40 w 79"/>
                    <a:gd name="T7" fmla="*/ 0 h 409"/>
                    <a:gd name="T8" fmla="*/ 79 w 79"/>
                    <a:gd name="T9" fmla="*/ 39 h 409"/>
                    <a:gd name="T10" fmla="*/ 79 w 79"/>
                    <a:gd name="T11" fmla="*/ 370 h 409"/>
                    <a:gd name="T12" fmla="*/ 40 w 79"/>
                    <a:gd name="T13" fmla="*/ 409 h 409"/>
                  </a:gdLst>
                  <a:ahLst/>
                  <a:cxnLst>
                    <a:cxn ang="0">
                      <a:pos x="T0" y="T1"/>
                    </a:cxn>
                    <a:cxn ang="0">
                      <a:pos x="T2" y="T3"/>
                    </a:cxn>
                    <a:cxn ang="0">
                      <a:pos x="T4" y="T5"/>
                    </a:cxn>
                    <a:cxn ang="0">
                      <a:pos x="T6" y="T7"/>
                    </a:cxn>
                    <a:cxn ang="0">
                      <a:pos x="T8" y="T9"/>
                    </a:cxn>
                    <a:cxn ang="0">
                      <a:pos x="T10" y="T11"/>
                    </a:cxn>
                    <a:cxn ang="0">
                      <a:pos x="T12" y="T13"/>
                    </a:cxn>
                  </a:cxnLst>
                  <a:rect l="0" t="0" r="r" b="b"/>
                  <a:pathLst>
                    <a:path w="79" h="409">
                      <a:moveTo>
                        <a:pt x="40" y="409"/>
                      </a:moveTo>
                      <a:cubicBezTo>
                        <a:pt x="18" y="409"/>
                        <a:pt x="0" y="392"/>
                        <a:pt x="0" y="370"/>
                      </a:cubicBezTo>
                      <a:cubicBezTo>
                        <a:pt x="0" y="39"/>
                        <a:pt x="0" y="39"/>
                        <a:pt x="0" y="39"/>
                      </a:cubicBezTo>
                      <a:cubicBezTo>
                        <a:pt x="0" y="18"/>
                        <a:pt x="18" y="0"/>
                        <a:pt x="40" y="0"/>
                      </a:cubicBezTo>
                      <a:cubicBezTo>
                        <a:pt x="61" y="0"/>
                        <a:pt x="79" y="18"/>
                        <a:pt x="79" y="39"/>
                      </a:cubicBezTo>
                      <a:cubicBezTo>
                        <a:pt x="79" y="370"/>
                        <a:pt x="79" y="370"/>
                        <a:pt x="79" y="370"/>
                      </a:cubicBezTo>
                      <a:cubicBezTo>
                        <a:pt x="79" y="392"/>
                        <a:pt x="61" y="409"/>
                        <a:pt x="40" y="4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sp>
              <p:nvSpPr>
                <p:cNvPr id="93" name="Freeform 17">
                  <a:extLst>
                    <a:ext uri="{FF2B5EF4-FFF2-40B4-BE49-F238E27FC236}">
                      <a16:creationId xmlns:a16="http://schemas.microsoft.com/office/drawing/2014/main" id="{176A4258-2BAA-4AEC-84C7-278BDE14AAF2}"/>
                    </a:ext>
                  </a:extLst>
                </p:cNvPr>
                <p:cNvSpPr>
                  <a:spLocks/>
                </p:cNvSpPr>
                <p:nvPr/>
              </p:nvSpPr>
              <p:spPr bwMode="auto">
                <a:xfrm>
                  <a:off x="4680" y="2280"/>
                  <a:ext cx="28" cy="92"/>
                </a:xfrm>
                <a:custGeom>
                  <a:avLst/>
                  <a:gdLst>
                    <a:gd name="T0" fmla="*/ 40 w 79"/>
                    <a:gd name="T1" fmla="*/ 252 h 252"/>
                    <a:gd name="T2" fmla="*/ 0 w 79"/>
                    <a:gd name="T3" fmla="*/ 213 h 252"/>
                    <a:gd name="T4" fmla="*/ 0 w 79"/>
                    <a:gd name="T5" fmla="*/ 40 h 252"/>
                    <a:gd name="T6" fmla="*/ 40 w 79"/>
                    <a:gd name="T7" fmla="*/ 0 h 252"/>
                    <a:gd name="T8" fmla="*/ 79 w 79"/>
                    <a:gd name="T9" fmla="*/ 40 h 252"/>
                    <a:gd name="T10" fmla="*/ 79 w 79"/>
                    <a:gd name="T11" fmla="*/ 213 h 252"/>
                    <a:gd name="T12" fmla="*/ 40 w 79"/>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79" h="252">
                      <a:moveTo>
                        <a:pt x="40" y="252"/>
                      </a:moveTo>
                      <a:cubicBezTo>
                        <a:pt x="18" y="252"/>
                        <a:pt x="0" y="235"/>
                        <a:pt x="0" y="213"/>
                      </a:cubicBezTo>
                      <a:cubicBezTo>
                        <a:pt x="0" y="40"/>
                        <a:pt x="0" y="40"/>
                        <a:pt x="0" y="40"/>
                      </a:cubicBezTo>
                      <a:cubicBezTo>
                        <a:pt x="0" y="18"/>
                        <a:pt x="18" y="0"/>
                        <a:pt x="40" y="0"/>
                      </a:cubicBezTo>
                      <a:cubicBezTo>
                        <a:pt x="61" y="0"/>
                        <a:pt x="79" y="18"/>
                        <a:pt x="79" y="40"/>
                      </a:cubicBezTo>
                      <a:cubicBezTo>
                        <a:pt x="79" y="213"/>
                        <a:pt x="79" y="213"/>
                        <a:pt x="79" y="213"/>
                      </a:cubicBezTo>
                      <a:cubicBezTo>
                        <a:pt x="79" y="235"/>
                        <a:pt x="62" y="252"/>
                        <a:pt x="40" y="2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1A1A1A"/>
                    </a:solidFill>
                    <a:latin typeface="Segoe UI Semilight"/>
                  </a:endParaRPr>
                </a:p>
              </p:txBody>
            </p:sp>
          </p:grpSp>
        </p:grpSp>
      </p:grpSp>
    </p:spTree>
    <p:extLst>
      <p:ext uri="{BB962C8B-B14F-4D97-AF65-F5344CB8AC3E}">
        <p14:creationId xmlns:p14="http://schemas.microsoft.com/office/powerpoint/2010/main" val="380628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90962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F4FEA-486B-4F77-B2EE-B0467D73EDB1}"/>
              </a:ext>
            </a:extLst>
          </p:cNvPr>
          <p:cNvSpPr>
            <a:spLocks noGrp="1"/>
          </p:cNvSpPr>
          <p:nvPr>
            <p:ph type="title"/>
          </p:nvPr>
        </p:nvSpPr>
        <p:spPr/>
        <p:txBody>
          <a:bodyPr/>
          <a:lstStyle/>
          <a:p>
            <a:r>
              <a:rPr lang="en-US" dirty="0"/>
              <a:t>Build agile business processes</a:t>
            </a:r>
          </a:p>
        </p:txBody>
      </p:sp>
      <p:sp>
        <p:nvSpPr>
          <p:cNvPr id="4" name="TextBox 3">
            <a:extLst>
              <a:ext uri="{FF2B5EF4-FFF2-40B4-BE49-F238E27FC236}">
                <a16:creationId xmlns:a16="http://schemas.microsoft.com/office/drawing/2014/main" id="{C26AAD28-37E2-1D4F-BD22-677DE80139DA}"/>
              </a:ext>
            </a:extLst>
          </p:cNvPr>
          <p:cNvSpPr txBox="1"/>
          <p:nvPr/>
        </p:nvSpPr>
        <p:spPr>
          <a:xfrm>
            <a:off x="596900" y="1126578"/>
            <a:ext cx="11239464" cy="276999"/>
          </a:xfrm>
          <a:prstGeom prst="rect">
            <a:avLst/>
          </a:prstGeom>
          <a:noFill/>
        </p:spPr>
        <p:txBody>
          <a:bodyPr wrap="square" lIns="0" tIns="0" rIns="0" bIns="0" rtlCol="0">
            <a:spAutoFit/>
          </a:bodyPr>
          <a:lstStyle/>
          <a:p>
            <a:pPr defTabSz="913926" fontAlgn="base">
              <a:spcBef>
                <a:spcPct val="0"/>
              </a:spcBef>
              <a:spcAft>
                <a:spcPct val="0"/>
              </a:spcAft>
              <a:defRPr/>
            </a:pPr>
            <a:r>
              <a:rPr lang="en-US" sz="1800" dirty="0">
                <a:cs typeface="Segoe UI Light"/>
              </a:rPr>
              <a:t>Adapt business processes now to be ready to adapt changing technologies and demand as they happen</a:t>
            </a:r>
          </a:p>
        </p:txBody>
      </p:sp>
      <p:sp>
        <p:nvSpPr>
          <p:cNvPr id="3" name="Rectangle 2">
            <a:extLst>
              <a:ext uri="{FF2B5EF4-FFF2-40B4-BE49-F238E27FC236}">
                <a16:creationId xmlns:a16="http://schemas.microsoft.com/office/drawing/2014/main" id="{D6455822-8848-4723-B806-75159F31FEE4}"/>
              </a:ext>
            </a:extLst>
          </p:cNvPr>
          <p:cNvSpPr/>
          <p:nvPr/>
        </p:nvSpPr>
        <p:spPr bwMode="auto">
          <a:xfrm>
            <a:off x="-1" y="2728687"/>
            <a:ext cx="12436475" cy="354035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32838F6B-954F-4EBB-8272-72DA3A246BED}"/>
              </a:ext>
            </a:extLst>
          </p:cNvPr>
          <p:cNvSpPr/>
          <p:nvPr/>
        </p:nvSpPr>
        <p:spPr bwMode="auto">
          <a:xfrm>
            <a:off x="600059" y="2017713"/>
            <a:ext cx="3503858" cy="1292662"/>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2743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dirty="0">
                <a:solidFill>
                  <a:schemeClr val="tx2"/>
                </a:solidFill>
                <a:latin typeface="Segoe UI Semibold" panose="020B0702040204020203" pitchFamily="34" charset="0"/>
                <a:ea typeface="Segoe UI" pitchFamily="34" charset="0"/>
                <a:cs typeface="Segoe UI Semibold" panose="020B0702040204020203" pitchFamily="34" charset="0"/>
              </a:rPr>
              <a:t>Modernize</a:t>
            </a:r>
          </a:p>
        </p:txBody>
      </p:sp>
      <p:sp>
        <p:nvSpPr>
          <p:cNvPr id="24" name="Rectangle 23">
            <a:extLst>
              <a:ext uri="{FF2B5EF4-FFF2-40B4-BE49-F238E27FC236}">
                <a16:creationId xmlns:a16="http://schemas.microsoft.com/office/drawing/2014/main" id="{0CB73838-E7AC-4B2D-8957-50AA229E762A}"/>
              </a:ext>
            </a:extLst>
          </p:cNvPr>
          <p:cNvSpPr/>
          <p:nvPr/>
        </p:nvSpPr>
        <p:spPr bwMode="auto">
          <a:xfrm>
            <a:off x="4352795" y="2017713"/>
            <a:ext cx="3503858" cy="1292662"/>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2743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dirty="0">
                <a:solidFill>
                  <a:schemeClr val="tx2"/>
                </a:solidFill>
                <a:latin typeface="Segoe UI Semibold" panose="020B0702040204020203" pitchFamily="34" charset="0"/>
                <a:cs typeface="Segoe UI Semibold" panose="020B0702040204020203" pitchFamily="34" charset="0"/>
              </a:rPr>
              <a:t>Build a productive remote workforce</a:t>
            </a:r>
          </a:p>
        </p:txBody>
      </p:sp>
      <p:sp>
        <p:nvSpPr>
          <p:cNvPr id="25" name="Rectangle 24">
            <a:extLst>
              <a:ext uri="{FF2B5EF4-FFF2-40B4-BE49-F238E27FC236}">
                <a16:creationId xmlns:a16="http://schemas.microsoft.com/office/drawing/2014/main" id="{E5A43237-40C0-4C7E-9A25-AC2F85ED4456}"/>
              </a:ext>
            </a:extLst>
          </p:cNvPr>
          <p:cNvSpPr/>
          <p:nvPr/>
        </p:nvSpPr>
        <p:spPr bwMode="auto">
          <a:xfrm>
            <a:off x="8105530" y="2017713"/>
            <a:ext cx="3503858" cy="1292662"/>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2743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dirty="0">
                <a:solidFill>
                  <a:schemeClr val="tx2"/>
                </a:solidFill>
                <a:latin typeface="Segoe UI Semibold" panose="020B0702040204020203" pitchFamily="34" charset="0"/>
                <a:cs typeface="Segoe UI Semibold" panose="020B0702040204020203" pitchFamily="34" charset="0"/>
              </a:rPr>
              <a:t>Build a resilient</a:t>
            </a:r>
            <a:br>
              <a:rPr lang="en-US" sz="2400" dirty="0">
                <a:solidFill>
                  <a:schemeClr val="tx2"/>
                </a:solidFill>
                <a:latin typeface="Segoe UI Semibold" panose="020B0702040204020203" pitchFamily="34" charset="0"/>
                <a:cs typeface="Segoe UI Semibold" panose="020B0702040204020203" pitchFamily="34" charset="0"/>
              </a:rPr>
            </a:br>
            <a:r>
              <a:rPr lang="en-US" sz="2400" dirty="0">
                <a:solidFill>
                  <a:schemeClr val="tx2"/>
                </a:solidFill>
                <a:latin typeface="Segoe UI Semibold" panose="020B0702040204020203" pitchFamily="34" charset="0"/>
                <a:cs typeface="Segoe UI Semibold" panose="020B0702040204020203" pitchFamily="34" charset="0"/>
              </a:rPr>
              <a:t>supply chain</a:t>
            </a:r>
          </a:p>
        </p:txBody>
      </p:sp>
      <p:cxnSp>
        <p:nvCxnSpPr>
          <p:cNvPr id="26" name="Straight Connector 25">
            <a:extLst>
              <a:ext uri="{FF2B5EF4-FFF2-40B4-BE49-F238E27FC236}">
                <a16:creationId xmlns:a16="http://schemas.microsoft.com/office/drawing/2014/main" id="{196CDF98-748C-4ABE-9919-795CC86825FF}"/>
              </a:ext>
            </a:extLst>
          </p:cNvPr>
          <p:cNvCxnSpPr>
            <a:cxnSpLocks/>
            <a:stCxn id="31" idx="6"/>
            <a:endCxn id="38" idx="2"/>
          </p:cNvCxnSpPr>
          <p:nvPr/>
        </p:nvCxnSpPr>
        <p:spPr>
          <a:xfrm>
            <a:off x="2287924" y="4429959"/>
            <a:ext cx="7860626" cy="0"/>
          </a:xfrm>
          <a:prstGeom prst="line">
            <a:avLst/>
          </a:prstGeom>
          <a:noFill/>
          <a:ln w="12700" cap="flat" cmpd="sng" algn="ctr">
            <a:solidFill>
              <a:srgbClr val="FFFFFF">
                <a:lumMod val="65000"/>
              </a:srgbClr>
            </a:solidFill>
            <a:prstDash val="solid"/>
            <a:miter lim="800000"/>
            <a:headEnd type="none" w="lg" len="med"/>
            <a:tailEnd type="none" w="lg" len="med"/>
          </a:ln>
          <a:effectLst/>
        </p:spPr>
      </p:cxnSp>
      <p:sp>
        <p:nvSpPr>
          <p:cNvPr id="30" name="Oval 29">
            <a:extLst>
              <a:ext uri="{FF2B5EF4-FFF2-40B4-BE49-F238E27FC236}">
                <a16:creationId xmlns:a16="http://schemas.microsoft.com/office/drawing/2014/main" id="{9FC05DD9-A704-41B3-86F7-9591744CDECF}"/>
              </a:ext>
            </a:extLst>
          </p:cNvPr>
          <p:cNvSpPr/>
          <p:nvPr/>
        </p:nvSpPr>
        <p:spPr bwMode="auto">
          <a:xfrm>
            <a:off x="4207291" y="3914005"/>
            <a:ext cx="1051262" cy="1051262"/>
          </a:xfrm>
          <a:prstGeom prst="ellipse">
            <a:avLst/>
          </a:prstGeom>
          <a:solidFill>
            <a:schemeClr val="bg1"/>
          </a:solidFill>
          <a:ln w="9525" cap="flat" cmpd="sng" algn="ctr">
            <a:noFill/>
            <a:prstDash val="solid"/>
          </a:ln>
          <a:effectLst/>
        </p:spPr>
        <p:txBody>
          <a:bodyPr rot="0" spcFirstLastPara="0" vert="horz" wrap="square" lIns="164502" tIns="131603" rIns="164502" bIns="131603" numCol="1" spcCol="0" rtlCol="0" fromWordArt="0" anchor="ctr" anchorCtr="0" forceAA="0" compatLnSpc="1">
            <a:prstTxWarp prst="textNoShape">
              <a:avLst/>
            </a:prstTxWarp>
            <a:noAutofit/>
          </a:bodyPr>
          <a:lstStyle/>
          <a:p>
            <a:pPr marL="0" marR="0" lvl="0" indent="0" defTabSz="838651"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1A1A1A"/>
              </a:solidFill>
              <a:effectLst/>
              <a:uLnTx/>
              <a:uFillTx/>
              <a:latin typeface="Segoe UI"/>
              <a:ea typeface="+mn-ea"/>
              <a:cs typeface="Segoe UI" pitchFamily="34" charset="0"/>
            </a:endParaRPr>
          </a:p>
        </p:txBody>
      </p:sp>
      <p:sp>
        <p:nvSpPr>
          <p:cNvPr id="31" name="Oval 30">
            <a:extLst>
              <a:ext uri="{FF2B5EF4-FFF2-40B4-BE49-F238E27FC236}">
                <a16:creationId xmlns:a16="http://schemas.microsoft.com/office/drawing/2014/main" id="{D1117C13-8124-4E3A-B777-96EE86428FAA}"/>
              </a:ext>
            </a:extLst>
          </p:cNvPr>
          <p:cNvSpPr/>
          <p:nvPr/>
        </p:nvSpPr>
        <p:spPr bwMode="auto">
          <a:xfrm>
            <a:off x="1236662" y="3904328"/>
            <a:ext cx="1051262" cy="1051262"/>
          </a:xfrm>
          <a:prstGeom prst="ellipse">
            <a:avLst/>
          </a:prstGeom>
          <a:solidFill>
            <a:schemeClr val="bg1"/>
          </a:solidFill>
          <a:ln w="9525" cap="flat" cmpd="sng" algn="ctr">
            <a:noFill/>
            <a:prstDash val="solid"/>
          </a:ln>
          <a:effectLst/>
        </p:spPr>
        <p:txBody>
          <a:bodyPr rot="0" spcFirstLastPara="0" vert="horz" wrap="square" lIns="164502" tIns="131603" rIns="164502" bIns="131603" numCol="1" spcCol="0" rtlCol="0" fromWordArt="0" anchor="ctr" anchorCtr="0" forceAA="0" compatLnSpc="1">
            <a:prstTxWarp prst="textNoShape">
              <a:avLst/>
            </a:prstTxWarp>
            <a:noAutofit/>
          </a:bodyPr>
          <a:lstStyle/>
          <a:p>
            <a:pPr marL="0" marR="0" lvl="0" indent="0" defTabSz="838651"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1A1A1A"/>
              </a:solidFill>
              <a:effectLst/>
              <a:uLnTx/>
              <a:uFillTx/>
              <a:latin typeface="Segoe UI"/>
              <a:ea typeface="+mn-ea"/>
              <a:cs typeface="Segoe UI" pitchFamily="34" charset="0"/>
            </a:endParaRPr>
          </a:p>
        </p:txBody>
      </p:sp>
      <p:sp>
        <p:nvSpPr>
          <p:cNvPr id="32" name="Rectangle 31">
            <a:extLst>
              <a:ext uri="{FF2B5EF4-FFF2-40B4-BE49-F238E27FC236}">
                <a16:creationId xmlns:a16="http://schemas.microsoft.com/office/drawing/2014/main" id="{799C1C28-51E4-4AF0-A742-B16268ACDC5C}"/>
              </a:ext>
            </a:extLst>
          </p:cNvPr>
          <p:cNvSpPr/>
          <p:nvPr/>
        </p:nvSpPr>
        <p:spPr bwMode="auto">
          <a:xfrm>
            <a:off x="1170180" y="5325024"/>
            <a:ext cx="1189428" cy="61555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114"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bold"/>
                <a:ea typeface="+mn-ea"/>
                <a:cs typeface="Segoe UI" pitchFamily="34" charset="0"/>
              </a:rPr>
              <a:t>Microsoft </a:t>
            </a:r>
            <a:br>
              <a:rPr kumimoji="0" lang="en-US" sz="2000" b="0" i="0" u="none" strike="noStrike" kern="0" cap="none" spc="0" normalizeH="0" baseline="0" noProof="0" dirty="0">
                <a:ln>
                  <a:noFill/>
                </a:ln>
                <a:solidFill>
                  <a:schemeClr val="bg1"/>
                </a:solidFill>
                <a:effectLst/>
                <a:uLnTx/>
                <a:uFillTx/>
                <a:latin typeface="Segoe UI Semibold"/>
                <a:ea typeface="+mn-ea"/>
                <a:cs typeface="Segoe UI" pitchFamily="34" charset="0"/>
              </a:rPr>
            </a:br>
            <a:r>
              <a:rPr kumimoji="0" lang="en-US" sz="2000" b="0" i="0" u="none" strike="noStrike" kern="0" cap="none" spc="0" normalizeH="0" baseline="0" noProof="0" dirty="0">
                <a:ln>
                  <a:noFill/>
                </a:ln>
                <a:solidFill>
                  <a:schemeClr val="bg1"/>
                </a:solidFill>
                <a:effectLst/>
                <a:uLnTx/>
                <a:uFillTx/>
                <a:latin typeface="Segoe UI Semibold"/>
                <a:ea typeface="+mn-ea"/>
                <a:cs typeface="Segoe UI" pitchFamily="34" charset="0"/>
              </a:rPr>
              <a:t>Teams </a:t>
            </a:r>
          </a:p>
        </p:txBody>
      </p:sp>
      <p:sp>
        <p:nvSpPr>
          <p:cNvPr id="33" name="Rectangle 32">
            <a:extLst>
              <a:ext uri="{FF2B5EF4-FFF2-40B4-BE49-F238E27FC236}">
                <a16:creationId xmlns:a16="http://schemas.microsoft.com/office/drawing/2014/main" id="{8ECD9890-49A7-4909-B9CD-CEB5CBF5B3AC}"/>
              </a:ext>
            </a:extLst>
          </p:cNvPr>
          <p:cNvSpPr/>
          <p:nvPr/>
        </p:nvSpPr>
        <p:spPr bwMode="auto">
          <a:xfrm>
            <a:off x="4332973" y="5325024"/>
            <a:ext cx="799899" cy="61555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114"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bold"/>
                <a:ea typeface="+mn-ea"/>
                <a:cs typeface="Segoe UI" pitchFamily="34" charset="0"/>
              </a:rPr>
              <a:t>Power </a:t>
            </a:r>
            <a:br>
              <a:rPr kumimoji="0" lang="en-US" sz="2000" b="0" i="0" u="none" strike="noStrike" kern="0" cap="none" spc="0" normalizeH="0" baseline="0" noProof="0" dirty="0">
                <a:ln>
                  <a:noFill/>
                </a:ln>
                <a:solidFill>
                  <a:schemeClr val="bg1"/>
                </a:solidFill>
                <a:effectLst/>
                <a:uLnTx/>
                <a:uFillTx/>
                <a:latin typeface="Segoe UI Semibold"/>
                <a:ea typeface="+mn-ea"/>
                <a:cs typeface="Segoe UI" pitchFamily="34" charset="0"/>
              </a:rPr>
            </a:br>
            <a:r>
              <a:rPr kumimoji="0" lang="en-US" sz="2000" b="0" i="0" u="none" strike="noStrike" kern="0" cap="none" spc="0" normalizeH="0" baseline="0" noProof="0" dirty="0">
                <a:ln>
                  <a:noFill/>
                </a:ln>
                <a:solidFill>
                  <a:schemeClr val="bg1"/>
                </a:solidFill>
                <a:effectLst/>
                <a:uLnTx/>
                <a:uFillTx/>
                <a:latin typeface="Segoe UI Semibold"/>
                <a:ea typeface="+mn-ea"/>
                <a:cs typeface="Segoe UI" pitchFamily="34" charset="0"/>
              </a:rPr>
              <a:t>Apps</a:t>
            </a:r>
          </a:p>
        </p:txBody>
      </p:sp>
      <p:sp>
        <p:nvSpPr>
          <p:cNvPr id="34" name="Oval 33">
            <a:extLst>
              <a:ext uri="{FF2B5EF4-FFF2-40B4-BE49-F238E27FC236}">
                <a16:creationId xmlns:a16="http://schemas.microsoft.com/office/drawing/2014/main" id="{5C48695D-DCBA-4C37-92C9-4FF21BEBA177}"/>
              </a:ext>
            </a:extLst>
          </p:cNvPr>
          <p:cNvSpPr/>
          <p:nvPr/>
        </p:nvSpPr>
        <p:spPr bwMode="auto">
          <a:xfrm>
            <a:off x="7177920" y="3892493"/>
            <a:ext cx="1051262" cy="1051262"/>
          </a:xfrm>
          <a:prstGeom prst="ellipse">
            <a:avLst/>
          </a:prstGeom>
          <a:solidFill>
            <a:schemeClr val="bg1"/>
          </a:solidFill>
          <a:ln w="9525" cap="flat" cmpd="sng" algn="ctr">
            <a:noFill/>
            <a:prstDash val="solid"/>
          </a:ln>
          <a:effectLst/>
        </p:spPr>
        <p:txBody>
          <a:bodyPr rot="0" spcFirstLastPara="0" vert="horz" wrap="square" lIns="164502" tIns="131603" rIns="164502" bIns="131603" numCol="1" spcCol="0" rtlCol="0" fromWordArt="0" anchor="ctr" anchorCtr="0" forceAA="0" compatLnSpc="1">
            <a:prstTxWarp prst="textNoShape">
              <a:avLst/>
            </a:prstTxWarp>
            <a:noAutofit/>
          </a:bodyPr>
          <a:lstStyle/>
          <a:p>
            <a:pPr marL="0" marR="0" lvl="0" indent="0" defTabSz="838651"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1A1A1A"/>
              </a:solidFill>
              <a:effectLst/>
              <a:uLnTx/>
              <a:uFillTx/>
              <a:latin typeface="Segoe UI"/>
              <a:ea typeface="+mn-ea"/>
              <a:cs typeface="Segoe UI" pitchFamily="34" charset="0"/>
            </a:endParaRPr>
          </a:p>
        </p:txBody>
      </p:sp>
      <p:sp>
        <p:nvSpPr>
          <p:cNvPr id="35" name="Rectangle 34">
            <a:extLst>
              <a:ext uri="{FF2B5EF4-FFF2-40B4-BE49-F238E27FC236}">
                <a16:creationId xmlns:a16="http://schemas.microsoft.com/office/drawing/2014/main" id="{53A5F2D5-916A-41D5-A255-F0FDA3076790}"/>
              </a:ext>
            </a:extLst>
          </p:cNvPr>
          <p:cNvSpPr/>
          <p:nvPr/>
        </p:nvSpPr>
        <p:spPr bwMode="auto">
          <a:xfrm>
            <a:off x="7124065" y="5325024"/>
            <a:ext cx="1158972" cy="61555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114"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bold"/>
                <a:ea typeface="+mn-ea"/>
                <a:cs typeface="Segoe UI" pitchFamily="34" charset="0"/>
              </a:rPr>
              <a:t>Power </a:t>
            </a:r>
            <a:br>
              <a:rPr kumimoji="0" lang="en-US" sz="2000" b="0" i="0" u="none" strike="noStrike" kern="0" cap="none" spc="0" normalizeH="0" baseline="0" noProof="0" dirty="0">
                <a:ln>
                  <a:noFill/>
                </a:ln>
                <a:solidFill>
                  <a:schemeClr val="bg1"/>
                </a:solidFill>
                <a:effectLst/>
                <a:uLnTx/>
                <a:uFillTx/>
                <a:latin typeface="Segoe UI Semibold"/>
                <a:ea typeface="+mn-ea"/>
                <a:cs typeface="Segoe UI" pitchFamily="34" charset="0"/>
              </a:rPr>
            </a:br>
            <a:r>
              <a:rPr kumimoji="0" lang="en-US" sz="2000" b="0" i="0" u="none" strike="noStrike" kern="0" cap="none" spc="0" normalizeH="0" baseline="0" noProof="0" dirty="0">
                <a:ln>
                  <a:noFill/>
                </a:ln>
                <a:solidFill>
                  <a:schemeClr val="bg1"/>
                </a:solidFill>
                <a:effectLst/>
                <a:uLnTx/>
                <a:uFillTx/>
                <a:latin typeface="Segoe UI Semibold"/>
                <a:ea typeface="+mn-ea"/>
                <a:cs typeface="Segoe UI" pitchFamily="34" charset="0"/>
              </a:rPr>
              <a:t>Automate</a:t>
            </a:r>
          </a:p>
        </p:txBody>
      </p:sp>
      <p:sp>
        <p:nvSpPr>
          <p:cNvPr id="37" name="Rectangle 36">
            <a:extLst>
              <a:ext uri="{FF2B5EF4-FFF2-40B4-BE49-F238E27FC236}">
                <a16:creationId xmlns:a16="http://schemas.microsoft.com/office/drawing/2014/main" id="{0F6825FE-B038-4F34-B43D-F25315DF0A81}"/>
              </a:ext>
            </a:extLst>
          </p:cNvPr>
          <p:cNvSpPr/>
          <p:nvPr/>
        </p:nvSpPr>
        <p:spPr bwMode="auto">
          <a:xfrm>
            <a:off x="9846229" y="5325024"/>
            <a:ext cx="1655903" cy="61555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bold"/>
                <a:ea typeface="+mn-ea"/>
                <a:cs typeface="Segoe UI" pitchFamily="34" charset="0"/>
              </a:rPr>
              <a:t>Power </a:t>
            </a:r>
            <a:br>
              <a:rPr kumimoji="0" lang="en-US" sz="2000" b="0" i="0" u="none" strike="noStrike" kern="0" cap="none" spc="0" normalizeH="0" baseline="0" noProof="0" dirty="0">
                <a:ln>
                  <a:noFill/>
                </a:ln>
                <a:solidFill>
                  <a:schemeClr val="bg1"/>
                </a:solidFill>
                <a:effectLst/>
                <a:uLnTx/>
                <a:uFillTx/>
                <a:latin typeface="Segoe UI Semibold"/>
                <a:ea typeface="+mn-ea"/>
                <a:cs typeface="Segoe UI" pitchFamily="34" charset="0"/>
              </a:rPr>
            </a:br>
            <a:r>
              <a:rPr kumimoji="0" lang="en-US" sz="2000" b="0" i="0" u="none" strike="noStrike" kern="0" cap="none" spc="0" normalizeH="0" baseline="0" noProof="0" dirty="0">
                <a:ln>
                  <a:noFill/>
                </a:ln>
                <a:solidFill>
                  <a:schemeClr val="bg1"/>
                </a:solidFill>
                <a:effectLst/>
                <a:uLnTx/>
                <a:uFillTx/>
                <a:latin typeface="Segoe UI Semibold"/>
                <a:ea typeface="+mn-ea"/>
                <a:cs typeface="Segoe UI" pitchFamily="34" charset="0"/>
              </a:rPr>
              <a:t>Virtual Agents</a:t>
            </a:r>
          </a:p>
        </p:txBody>
      </p:sp>
      <p:sp>
        <p:nvSpPr>
          <p:cNvPr id="38" name="Oval 37">
            <a:extLst>
              <a:ext uri="{FF2B5EF4-FFF2-40B4-BE49-F238E27FC236}">
                <a16:creationId xmlns:a16="http://schemas.microsoft.com/office/drawing/2014/main" id="{39D790C2-415F-4543-AE49-3CA78CEAF483}"/>
              </a:ext>
            </a:extLst>
          </p:cNvPr>
          <p:cNvSpPr/>
          <p:nvPr/>
        </p:nvSpPr>
        <p:spPr bwMode="auto">
          <a:xfrm>
            <a:off x="10148550" y="3904328"/>
            <a:ext cx="1051262" cy="1051262"/>
          </a:xfrm>
          <a:prstGeom prst="ellipse">
            <a:avLst/>
          </a:prstGeom>
          <a:solidFill>
            <a:schemeClr val="bg1"/>
          </a:solidFill>
          <a:ln w="9525" cap="flat" cmpd="sng" algn="ctr">
            <a:noFill/>
            <a:prstDash val="solid"/>
          </a:ln>
          <a:effectLst/>
        </p:spPr>
        <p:txBody>
          <a:bodyPr rot="0" spcFirstLastPara="0" vert="horz" wrap="square" lIns="164502" tIns="131603" rIns="164502" bIns="131603" numCol="1" spcCol="0" rtlCol="0" fromWordArt="0" anchor="ctr" anchorCtr="0" forceAA="0" compatLnSpc="1">
            <a:prstTxWarp prst="textNoShape">
              <a:avLst/>
            </a:prstTxWarp>
            <a:noAutofit/>
          </a:bodyPr>
          <a:lstStyle/>
          <a:p>
            <a:pPr marL="0" marR="0" lvl="0" indent="0" defTabSz="838651"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1A1A1A"/>
              </a:solidFill>
              <a:effectLst/>
              <a:uLnTx/>
              <a:uFillTx/>
              <a:latin typeface="Segoe UI"/>
              <a:ea typeface="+mn-ea"/>
              <a:cs typeface="Segoe UI" pitchFamily="34" charset="0"/>
            </a:endParaRPr>
          </a:p>
        </p:txBody>
      </p:sp>
      <p:pic>
        <p:nvPicPr>
          <p:cNvPr id="39" name="Picture 38" descr="A close up of a logo&#10;&#10;Description automatically generated">
            <a:extLst>
              <a:ext uri="{FF2B5EF4-FFF2-40B4-BE49-F238E27FC236}">
                <a16:creationId xmlns:a16="http://schemas.microsoft.com/office/drawing/2014/main" id="{EE4ACDA6-DEDB-45B3-8C6C-0C0BDD9ABE9D}"/>
              </a:ext>
            </a:extLst>
          </p:cNvPr>
          <p:cNvPicPr>
            <a:picLocks noChangeAspect="1"/>
          </p:cNvPicPr>
          <p:nvPr/>
        </p:nvPicPr>
        <p:blipFill rotWithShape="1">
          <a:blip r:embed="rId3"/>
          <a:srcRect l="15614" t="15614" r="15614" b="15614"/>
          <a:stretch/>
        </p:blipFill>
        <p:spPr>
          <a:xfrm>
            <a:off x="7346470" y="4061043"/>
            <a:ext cx="714162" cy="714162"/>
          </a:xfrm>
          <a:prstGeom prst="rect">
            <a:avLst/>
          </a:prstGeom>
        </p:spPr>
      </p:pic>
      <p:pic>
        <p:nvPicPr>
          <p:cNvPr id="40" name="Picture 39" descr="A picture containing clock&#10;&#10;Description automatically generated">
            <a:extLst>
              <a:ext uri="{FF2B5EF4-FFF2-40B4-BE49-F238E27FC236}">
                <a16:creationId xmlns:a16="http://schemas.microsoft.com/office/drawing/2014/main" id="{39B318E2-0799-4D5C-B88C-826A68183AAE}"/>
              </a:ext>
            </a:extLst>
          </p:cNvPr>
          <p:cNvPicPr>
            <a:picLocks noChangeAspect="1"/>
          </p:cNvPicPr>
          <p:nvPr/>
        </p:nvPicPr>
        <p:blipFill rotWithShape="1">
          <a:blip r:embed="rId4"/>
          <a:srcRect l="22819" t="22819" r="22819" b="22819"/>
          <a:stretch/>
        </p:blipFill>
        <p:spPr>
          <a:xfrm>
            <a:off x="1431881" y="4099547"/>
            <a:ext cx="660824" cy="660824"/>
          </a:xfrm>
          <a:prstGeom prst="rect">
            <a:avLst/>
          </a:prstGeom>
        </p:spPr>
      </p:pic>
      <p:pic>
        <p:nvPicPr>
          <p:cNvPr id="41" name="Picture 40" descr="A picture containing game&#10;&#10;Description automatically generated">
            <a:extLst>
              <a:ext uri="{FF2B5EF4-FFF2-40B4-BE49-F238E27FC236}">
                <a16:creationId xmlns:a16="http://schemas.microsoft.com/office/drawing/2014/main" id="{0CFB4C03-13D9-440C-B694-DADED0F4BBB4}"/>
              </a:ext>
            </a:extLst>
          </p:cNvPr>
          <p:cNvPicPr>
            <a:picLocks noChangeAspect="1"/>
          </p:cNvPicPr>
          <p:nvPr/>
        </p:nvPicPr>
        <p:blipFill rotWithShape="1">
          <a:blip r:embed="rId5"/>
          <a:srcRect l="17062" t="17062" r="17062" b="17062"/>
          <a:stretch/>
        </p:blipFill>
        <p:spPr>
          <a:xfrm>
            <a:off x="4375735" y="4082449"/>
            <a:ext cx="714374" cy="714374"/>
          </a:xfrm>
          <a:prstGeom prst="rect">
            <a:avLst/>
          </a:prstGeom>
        </p:spPr>
      </p:pic>
      <p:pic>
        <p:nvPicPr>
          <p:cNvPr id="42" name="Picture 4" descr="Microsoft Power Platform | Hitachi Solutions">
            <a:extLst>
              <a:ext uri="{FF2B5EF4-FFF2-40B4-BE49-F238E27FC236}">
                <a16:creationId xmlns:a16="http://schemas.microsoft.com/office/drawing/2014/main" id="{70EC0377-074D-4EB8-8784-65D756CF77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22" b="8385"/>
          <a:stretch/>
        </p:blipFill>
        <p:spPr bwMode="auto">
          <a:xfrm>
            <a:off x="10332134" y="4165921"/>
            <a:ext cx="684094" cy="52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19255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38EDB8DF-1233-441A-958C-FE43A9D1FEDC}"/>
              </a:ext>
            </a:extLst>
          </p:cNvPr>
          <p:cNvSpPr/>
          <p:nvPr/>
        </p:nvSpPr>
        <p:spPr bwMode="auto">
          <a:xfrm>
            <a:off x="0" y="2423886"/>
            <a:ext cx="11836416" cy="1805212"/>
          </a:xfrm>
          <a:custGeom>
            <a:avLst/>
            <a:gdLst>
              <a:gd name="connsiteX0" fmla="*/ 0 w 11711940"/>
              <a:gd name="connsiteY0" fmla="*/ 0 h 1805212"/>
              <a:gd name="connsiteX1" fmla="*/ 11615560 w 11711940"/>
              <a:gd name="connsiteY1" fmla="*/ 0 h 1805212"/>
              <a:gd name="connsiteX2" fmla="*/ 11711940 w 11711940"/>
              <a:gd name="connsiteY2" fmla="*/ 96380 h 1805212"/>
              <a:gd name="connsiteX3" fmla="*/ 11711940 w 11711940"/>
              <a:gd name="connsiteY3" fmla="*/ 1805212 h 1805212"/>
              <a:gd name="connsiteX4" fmla="*/ 0 w 11711940"/>
              <a:gd name="connsiteY4" fmla="*/ 1805212 h 180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1940" h="1805212">
                <a:moveTo>
                  <a:pt x="0" y="0"/>
                </a:moveTo>
                <a:lnTo>
                  <a:pt x="11615560" y="0"/>
                </a:lnTo>
                <a:cubicBezTo>
                  <a:pt x="11668789" y="0"/>
                  <a:pt x="11711940" y="43151"/>
                  <a:pt x="11711940" y="96380"/>
                </a:cubicBezTo>
                <a:lnTo>
                  <a:pt x="11711940" y="1805212"/>
                </a:lnTo>
                <a:lnTo>
                  <a:pt x="0" y="1805212"/>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nvGrpSpPr>
          <p:cNvPr id="44" name="Group 43">
            <a:extLst>
              <a:ext uri="{FF2B5EF4-FFF2-40B4-BE49-F238E27FC236}">
                <a16:creationId xmlns:a16="http://schemas.microsoft.com/office/drawing/2014/main" id="{3DA56CA6-5339-48A2-BC1D-BC13B6518229}"/>
              </a:ext>
            </a:extLst>
          </p:cNvPr>
          <p:cNvGrpSpPr/>
          <p:nvPr/>
        </p:nvGrpSpPr>
        <p:grpSpPr>
          <a:xfrm>
            <a:off x="587603" y="1168397"/>
            <a:ext cx="11174185" cy="5826128"/>
            <a:chOff x="587603" y="1168397"/>
            <a:chExt cx="11174185" cy="5826128"/>
          </a:xfrm>
        </p:grpSpPr>
        <p:sp>
          <p:nvSpPr>
            <p:cNvPr id="45" name="Arrow: Bent 44">
              <a:extLst>
                <a:ext uri="{FF2B5EF4-FFF2-40B4-BE49-F238E27FC236}">
                  <a16:creationId xmlns:a16="http://schemas.microsoft.com/office/drawing/2014/main" id="{F49B7B81-D407-48D1-ABE7-6A44AEAF678B}"/>
                </a:ext>
              </a:extLst>
            </p:cNvPr>
            <p:cNvSpPr/>
            <p:nvPr/>
          </p:nvSpPr>
          <p:spPr bwMode="auto">
            <a:xfrm rot="5400000" flipH="1" flipV="1">
              <a:off x="4235564" y="-2479564"/>
              <a:ext cx="1187451" cy="8483373"/>
            </a:xfrm>
            <a:prstGeom prst="bentArrow">
              <a:avLst>
                <a:gd name="adj1" fmla="val 25000"/>
                <a:gd name="adj2" fmla="val 0"/>
                <a:gd name="adj3" fmla="val 25000"/>
                <a:gd name="adj4" fmla="val 8055"/>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46" name="Arrow: Bent 45">
              <a:extLst>
                <a:ext uri="{FF2B5EF4-FFF2-40B4-BE49-F238E27FC236}">
                  <a16:creationId xmlns:a16="http://schemas.microsoft.com/office/drawing/2014/main" id="{91E13EAD-DF8E-4545-A860-EE549B59C987}"/>
                </a:ext>
              </a:extLst>
            </p:cNvPr>
            <p:cNvSpPr/>
            <p:nvPr/>
          </p:nvSpPr>
          <p:spPr bwMode="auto">
            <a:xfrm rot="5400000">
              <a:off x="8012905" y="3245643"/>
              <a:ext cx="4638677" cy="2859088"/>
            </a:xfrm>
            <a:prstGeom prst="bentArrow">
              <a:avLst>
                <a:gd name="adj1" fmla="val 25000"/>
                <a:gd name="adj2" fmla="val 0"/>
                <a:gd name="adj3" fmla="val 25000"/>
                <a:gd name="adj4" fmla="val 345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sp>
        <p:nvSpPr>
          <p:cNvPr id="5" name="Title 4">
            <a:extLst>
              <a:ext uri="{FF2B5EF4-FFF2-40B4-BE49-F238E27FC236}">
                <a16:creationId xmlns:a16="http://schemas.microsoft.com/office/drawing/2014/main" id="{7CAF8F1A-8F79-4E25-A1F5-7DD0ADF47AEB}"/>
              </a:ext>
            </a:extLst>
          </p:cNvPr>
          <p:cNvSpPr>
            <a:spLocks noGrp="1"/>
          </p:cNvSpPr>
          <p:nvPr>
            <p:ph type="title"/>
          </p:nvPr>
        </p:nvSpPr>
        <p:spPr/>
        <p:txBody>
          <a:bodyPr/>
          <a:lstStyle/>
          <a:p>
            <a:r>
              <a:rPr lang="en-US"/>
              <a:t>Modernize</a:t>
            </a:r>
          </a:p>
        </p:txBody>
      </p:sp>
      <p:sp>
        <p:nvSpPr>
          <p:cNvPr id="20" name="Oval 19">
            <a:extLst>
              <a:ext uri="{FF2B5EF4-FFF2-40B4-BE49-F238E27FC236}">
                <a16:creationId xmlns:a16="http://schemas.microsoft.com/office/drawing/2014/main" id="{3493B58D-1ADE-4FDF-A6F8-36A7F59716E5}"/>
              </a:ext>
            </a:extLst>
          </p:cNvPr>
          <p:cNvSpPr/>
          <p:nvPr/>
        </p:nvSpPr>
        <p:spPr bwMode="auto">
          <a:xfrm>
            <a:off x="492790" y="1076837"/>
            <a:ext cx="185965" cy="185965"/>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nvGrpSpPr>
          <p:cNvPr id="21" name="Group 20">
            <a:extLst>
              <a:ext uri="{FF2B5EF4-FFF2-40B4-BE49-F238E27FC236}">
                <a16:creationId xmlns:a16="http://schemas.microsoft.com/office/drawing/2014/main" id="{C0A173A0-EF6C-4649-BEEC-D2B8B76A443B}"/>
              </a:ext>
            </a:extLst>
          </p:cNvPr>
          <p:cNvGrpSpPr/>
          <p:nvPr/>
        </p:nvGrpSpPr>
        <p:grpSpPr>
          <a:xfrm>
            <a:off x="1436872" y="1856921"/>
            <a:ext cx="1001486" cy="1001486"/>
            <a:chOff x="1814286" y="1856921"/>
            <a:chExt cx="1001486" cy="1001486"/>
          </a:xfrm>
          <a:effectLst>
            <a:outerShdw blurRad="50800" dist="38100" dir="5400000" algn="t" rotWithShape="0">
              <a:prstClr val="black">
                <a:alpha val="40000"/>
              </a:prstClr>
            </a:outerShdw>
          </a:effectLst>
        </p:grpSpPr>
        <p:sp>
          <p:nvSpPr>
            <p:cNvPr id="26" name="Oval 25">
              <a:extLst>
                <a:ext uri="{FF2B5EF4-FFF2-40B4-BE49-F238E27FC236}">
                  <a16:creationId xmlns:a16="http://schemas.microsoft.com/office/drawing/2014/main" id="{2FC3BAE8-46F2-4DAF-963C-712C2E217D0D}"/>
                </a:ext>
              </a:extLst>
            </p:cNvPr>
            <p:cNvSpPr/>
            <p:nvPr/>
          </p:nvSpPr>
          <p:spPr bwMode="auto">
            <a:xfrm>
              <a:off x="1814286"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27" name="Oval 26">
              <a:extLst>
                <a:ext uri="{FF2B5EF4-FFF2-40B4-BE49-F238E27FC236}">
                  <a16:creationId xmlns:a16="http://schemas.microsoft.com/office/drawing/2014/main" id="{67AE94D0-D111-4CA0-9245-77286A4939B6}"/>
                </a:ext>
              </a:extLst>
            </p:cNvPr>
            <p:cNvSpPr/>
            <p:nvPr/>
          </p:nvSpPr>
          <p:spPr bwMode="auto">
            <a:xfrm>
              <a:off x="1887991"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grpSp>
        <p:nvGrpSpPr>
          <p:cNvPr id="29" name="Group 28">
            <a:extLst>
              <a:ext uri="{FF2B5EF4-FFF2-40B4-BE49-F238E27FC236}">
                <a16:creationId xmlns:a16="http://schemas.microsoft.com/office/drawing/2014/main" id="{5B6D62E0-72BE-40D9-A321-E4EE59685CD7}"/>
              </a:ext>
            </a:extLst>
          </p:cNvPr>
          <p:cNvGrpSpPr/>
          <p:nvPr/>
        </p:nvGrpSpPr>
        <p:grpSpPr>
          <a:xfrm>
            <a:off x="4214944" y="1856921"/>
            <a:ext cx="1001486" cy="1001486"/>
            <a:chOff x="4934858" y="1856921"/>
            <a:chExt cx="1001486" cy="1001486"/>
          </a:xfrm>
          <a:effectLst>
            <a:outerShdw blurRad="50800" dist="38100" dir="5400000" algn="t" rotWithShape="0">
              <a:prstClr val="black">
                <a:alpha val="40000"/>
              </a:prstClr>
            </a:outerShdw>
          </a:effectLst>
        </p:grpSpPr>
        <p:sp>
          <p:nvSpPr>
            <p:cNvPr id="30" name="Oval 29">
              <a:extLst>
                <a:ext uri="{FF2B5EF4-FFF2-40B4-BE49-F238E27FC236}">
                  <a16:creationId xmlns:a16="http://schemas.microsoft.com/office/drawing/2014/main" id="{8CD5184E-5A70-4D07-8681-02717B681F03}"/>
                </a:ext>
              </a:extLst>
            </p:cNvPr>
            <p:cNvSpPr/>
            <p:nvPr/>
          </p:nvSpPr>
          <p:spPr bwMode="auto">
            <a:xfrm>
              <a:off x="4934858"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32" name="Oval 31">
              <a:extLst>
                <a:ext uri="{FF2B5EF4-FFF2-40B4-BE49-F238E27FC236}">
                  <a16:creationId xmlns:a16="http://schemas.microsoft.com/office/drawing/2014/main" id="{C2396639-7D7A-4BBD-84B9-58318E6698E3}"/>
                </a:ext>
              </a:extLst>
            </p:cNvPr>
            <p:cNvSpPr/>
            <p:nvPr/>
          </p:nvSpPr>
          <p:spPr bwMode="auto">
            <a:xfrm>
              <a:off x="5008563"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grpSp>
        <p:nvGrpSpPr>
          <p:cNvPr id="33" name="Group 32">
            <a:extLst>
              <a:ext uri="{FF2B5EF4-FFF2-40B4-BE49-F238E27FC236}">
                <a16:creationId xmlns:a16="http://schemas.microsoft.com/office/drawing/2014/main" id="{04672F32-A1C0-4488-986D-FA0AC26E20F1}"/>
              </a:ext>
            </a:extLst>
          </p:cNvPr>
          <p:cNvGrpSpPr/>
          <p:nvPr/>
        </p:nvGrpSpPr>
        <p:grpSpPr>
          <a:xfrm>
            <a:off x="6993016" y="1856921"/>
            <a:ext cx="1001486" cy="1001486"/>
            <a:chOff x="8914153" y="1856921"/>
            <a:chExt cx="1001486" cy="1001486"/>
          </a:xfrm>
          <a:effectLst>
            <a:outerShdw blurRad="50800" dist="38100" dir="5400000" algn="t" rotWithShape="0">
              <a:prstClr val="black">
                <a:alpha val="40000"/>
              </a:prstClr>
            </a:outerShdw>
          </a:effectLst>
        </p:grpSpPr>
        <p:sp>
          <p:nvSpPr>
            <p:cNvPr id="35" name="Oval 34">
              <a:extLst>
                <a:ext uri="{FF2B5EF4-FFF2-40B4-BE49-F238E27FC236}">
                  <a16:creationId xmlns:a16="http://schemas.microsoft.com/office/drawing/2014/main" id="{2ED3402A-C4EB-4DDE-8A80-ACBD11E2DE0F}"/>
                </a:ext>
              </a:extLst>
            </p:cNvPr>
            <p:cNvSpPr/>
            <p:nvPr/>
          </p:nvSpPr>
          <p:spPr bwMode="auto">
            <a:xfrm>
              <a:off x="8914153"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36" name="Oval 35">
              <a:extLst>
                <a:ext uri="{FF2B5EF4-FFF2-40B4-BE49-F238E27FC236}">
                  <a16:creationId xmlns:a16="http://schemas.microsoft.com/office/drawing/2014/main" id="{F5E08C60-5874-4A1F-85B5-8CF654E87D6B}"/>
                </a:ext>
              </a:extLst>
            </p:cNvPr>
            <p:cNvSpPr/>
            <p:nvPr/>
          </p:nvSpPr>
          <p:spPr bwMode="auto">
            <a:xfrm>
              <a:off x="8987858"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sp>
        <p:nvSpPr>
          <p:cNvPr id="17" name="Rectangle 16">
            <a:extLst>
              <a:ext uri="{FF2B5EF4-FFF2-40B4-BE49-F238E27FC236}">
                <a16:creationId xmlns:a16="http://schemas.microsoft.com/office/drawing/2014/main" id="{46AFA24A-027F-46E1-A651-381E61E3508A}"/>
              </a:ext>
            </a:extLst>
          </p:cNvPr>
          <p:cNvSpPr/>
          <p:nvPr/>
        </p:nvSpPr>
        <p:spPr bwMode="auto">
          <a:xfrm>
            <a:off x="600059" y="3077029"/>
            <a:ext cx="2675112"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000" dirty="0">
                <a:solidFill>
                  <a:schemeClr val="tx2"/>
                </a:solidFill>
                <a:latin typeface="Segoe UI Semibold" panose="020B0702040204020203" pitchFamily="34" charset="0"/>
                <a:ea typeface="Segoe UI" pitchFamily="34" charset="0"/>
                <a:cs typeface="Segoe UI Semibold" panose="020B0702040204020203" pitchFamily="34" charset="0"/>
              </a:rPr>
              <a:t>Optimize IT performance and reduce backlogs</a:t>
            </a:r>
            <a:r>
              <a:rPr lang="en-US" sz="2000" dirty="0">
                <a:solidFill>
                  <a:schemeClr val="tx1"/>
                </a:solidFill>
                <a:ea typeface="Segoe UI" pitchFamily="34" charset="0"/>
                <a:cs typeface="Segoe UI Semibold" panose="020B0702040204020203" pitchFamily="34" charset="0"/>
              </a:rPr>
              <a:t> to respond more quickly, accurately, and completely</a:t>
            </a:r>
          </a:p>
        </p:txBody>
      </p:sp>
      <p:sp>
        <p:nvSpPr>
          <p:cNvPr id="18" name="Rectangle 17">
            <a:extLst>
              <a:ext uri="{FF2B5EF4-FFF2-40B4-BE49-F238E27FC236}">
                <a16:creationId xmlns:a16="http://schemas.microsoft.com/office/drawing/2014/main" id="{DFE806A1-31A2-4AF1-893C-C08FAE0962FD}"/>
              </a:ext>
            </a:extLst>
          </p:cNvPr>
          <p:cNvSpPr/>
          <p:nvPr/>
        </p:nvSpPr>
        <p:spPr bwMode="auto">
          <a:xfrm>
            <a:off x="3378131" y="3077029"/>
            <a:ext cx="2675112"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000" dirty="0">
                <a:solidFill>
                  <a:schemeClr val="tx2"/>
                </a:solidFill>
                <a:latin typeface="Segoe UI Semibold" panose="020B0702040204020203" pitchFamily="34" charset="0"/>
                <a:cs typeface="Segoe UI Semibold" panose="020B0702040204020203" pitchFamily="34" charset="0"/>
              </a:rPr>
              <a:t>Replace or upgrade legacy apps and platforms</a:t>
            </a:r>
            <a:r>
              <a:rPr lang="en-US" sz="2000" dirty="0">
                <a:solidFill>
                  <a:schemeClr val="tx1"/>
                </a:solidFill>
                <a:cs typeface="Segoe UI Semibold" panose="020B0702040204020203" pitchFamily="34" charset="0"/>
              </a:rPr>
              <a:t> for greater resilience and business agility</a:t>
            </a:r>
          </a:p>
        </p:txBody>
      </p:sp>
      <p:sp>
        <p:nvSpPr>
          <p:cNvPr id="19" name="Rectangle 18">
            <a:extLst>
              <a:ext uri="{FF2B5EF4-FFF2-40B4-BE49-F238E27FC236}">
                <a16:creationId xmlns:a16="http://schemas.microsoft.com/office/drawing/2014/main" id="{4EF15BF6-C549-4C26-8909-45BF91ADA0F7}"/>
              </a:ext>
            </a:extLst>
          </p:cNvPr>
          <p:cNvSpPr/>
          <p:nvPr/>
        </p:nvSpPr>
        <p:spPr bwMode="auto">
          <a:xfrm>
            <a:off x="6156203" y="3077029"/>
            <a:ext cx="2675112"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000" dirty="0">
                <a:solidFill>
                  <a:schemeClr val="tx2"/>
                </a:solidFill>
                <a:latin typeface="Segoe UI Semibold" panose="020B0702040204020203" pitchFamily="34" charset="0"/>
                <a:cs typeface="Segoe UI Semibold" panose="020B0702040204020203" pitchFamily="34" charset="0"/>
              </a:rPr>
              <a:t>Unify data across a single platform</a:t>
            </a:r>
            <a:r>
              <a:rPr lang="en-US" sz="2000" dirty="0">
                <a:solidFill>
                  <a:schemeClr val="tx1"/>
                </a:solidFill>
                <a:cs typeface="Segoe UI Semibold" panose="020B0702040204020203" pitchFamily="34" charset="0"/>
              </a:rPr>
              <a:t> as it makes sense for your business</a:t>
            </a:r>
          </a:p>
        </p:txBody>
      </p:sp>
      <p:sp>
        <p:nvSpPr>
          <p:cNvPr id="47" name="Rectangle 46">
            <a:extLst>
              <a:ext uri="{FF2B5EF4-FFF2-40B4-BE49-F238E27FC236}">
                <a16:creationId xmlns:a16="http://schemas.microsoft.com/office/drawing/2014/main" id="{09D5810B-EB6F-4CEB-8C12-7D221DB659B2}"/>
              </a:ext>
            </a:extLst>
          </p:cNvPr>
          <p:cNvSpPr/>
          <p:nvPr/>
        </p:nvSpPr>
        <p:spPr bwMode="auto">
          <a:xfrm>
            <a:off x="8934276" y="3077029"/>
            <a:ext cx="2675112"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000" dirty="0">
                <a:solidFill>
                  <a:schemeClr val="tx2"/>
                </a:solidFill>
                <a:latin typeface="Segoe UI Semibold" panose="020B0702040204020203" pitchFamily="34" charset="0"/>
                <a:cs typeface="Segoe UI Semibold" panose="020B0702040204020203" pitchFamily="34" charset="0"/>
              </a:rPr>
              <a:t>Reduce time and costs by optimizing everyday tasks with intelligent automation</a:t>
            </a:r>
            <a:r>
              <a:rPr lang="en-US" sz="2000" dirty="0">
                <a:solidFill>
                  <a:schemeClr val="tx1"/>
                </a:solidFill>
                <a:cs typeface="Segoe UI Semibold" panose="020B0702040204020203" pitchFamily="34" charset="0"/>
              </a:rPr>
              <a:t> – and better differentiate and compete</a:t>
            </a:r>
          </a:p>
        </p:txBody>
      </p:sp>
      <p:grpSp>
        <p:nvGrpSpPr>
          <p:cNvPr id="48" name="Group 47">
            <a:extLst>
              <a:ext uri="{FF2B5EF4-FFF2-40B4-BE49-F238E27FC236}">
                <a16:creationId xmlns:a16="http://schemas.microsoft.com/office/drawing/2014/main" id="{EC46E10B-3279-4668-9C6F-125644ED6F9B}"/>
              </a:ext>
            </a:extLst>
          </p:cNvPr>
          <p:cNvGrpSpPr/>
          <p:nvPr/>
        </p:nvGrpSpPr>
        <p:grpSpPr>
          <a:xfrm>
            <a:off x="9771089" y="1856921"/>
            <a:ext cx="1001486" cy="1001486"/>
            <a:chOff x="8914153" y="1856921"/>
            <a:chExt cx="1001486" cy="1001486"/>
          </a:xfrm>
          <a:effectLst>
            <a:outerShdw blurRad="50800" dist="38100" dir="5400000" algn="t" rotWithShape="0">
              <a:prstClr val="black">
                <a:alpha val="40000"/>
              </a:prstClr>
            </a:outerShdw>
          </a:effectLst>
        </p:grpSpPr>
        <p:sp>
          <p:nvSpPr>
            <p:cNvPr id="49" name="Oval 48">
              <a:extLst>
                <a:ext uri="{FF2B5EF4-FFF2-40B4-BE49-F238E27FC236}">
                  <a16:creationId xmlns:a16="http://schemas.microsoft.com/office/drawing/2014/main" id="{1BFFCB5E-22A7-46C2-B0BC-9A17885494F4}"/>
                </a:ext>
              </a:extLst>
            </p:cNvPr>
            <p:cNvSpPr/>
            <p:nvPr/>
          </p:nvSpPr>
          <p:spPr bwMode="auto">
            <a:xfrm>
              <a:off x="8914153"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50" name="Oval 49">
              <a:extLst>
                <a:ext uri="{FF2B5EF4-FFF2-40B4-BE49-F238E27FC236}">
                  <a16:creationId xmlns:a16="http://schemas.microsoft.com/office/drawing/2014/main" id="{BC2244D7-523E-4DFE-9143-D16A0AE1C0EA}"/>
                </a:ext>
              </a:extLst>
            </p:cNvPr>
            <p:cNvSpPr/>
            <p:nvPr/>
          </p:nvSpPr>
          <p:spPr bwMode="auto">
            <a:xfrm>
              <a:off x="8987858"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sp>
        <p:nvSpPr>
          <p:cNvPr id="52" name="Trackers_EADF_bidi" title="Icon of a clipboard with a checklist on it">
            <a:extLst>
              <a:ext uri="{FF2B5EF4-FFF2-40B4-BE49-F238E27FC236}">
                <a16:creationId xmlns:a16="http://schemas.microsoft.com/office/drawing/2014/main" id="{30434FF1-3AEB-460A-91C6-2612DC291B52}"/>
              </a:ext>
            </a:extLst>
          </p:cNvPr>
          <p:cNvSpPr>
            <a:spLocks noChangeAspect="1" noEditPoints="1"/>
          </p:cNvSpPr>
          <p:nvPr/>
        </p:nvSpPr>
        <p:spPr bwMode="auto">
          <a:xfrm>
            <a:off x="4547570" y="2099400"/>
            <a:ext cx="336235" cy="458473"/>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500 w 2750"/>
              <a:gd name="T33" fmla="*/ 1750 h 3750"/>
              <a:gd name="T34" fmla="*/ 1500 w 2750"/>
              <a:gd name="T35" fmla="*/ 1750 h 3750"/>
              <a:gd name="T36" fmla="*/ 1500 w 2750"/>
              <a:gd name="T37" fmla="*/ 2500 h 3750"/>
              <a:gd name="T38" fmla="*/ 500 w 2750"/>
              <a:gd name="T39" fmla="*/ 2500 h 3750"/>
              <a:gd name="T40" fmla="*/ 1500 w 2750"/>
              <a:gd name="T41" fmla="*/ 3250 h 3750"/>
              <a:gd name="T42" fmla="*/ 500 w 2750"/>
              <a:gd name="T43" fmla="*/ 3250 h 3750"/>
              <a:gd name="T44" fmla="*/ 1750 w 2750"/>
              <a:gd name="T45" fmla="*/ 1500 h 3750"/>
              <a:gd name="T46" fmla="*/ 2000 w 2750"/>
              <a:gd name="T47" fmla="*/ 1750 h 3750"/>
              <a:gd name="T48" fmla="*/ 2375 w 2750"/>
              <a:gd name="T49" fmla="*/ 1375 h 3750"/>
              <a:gd name="T50" fmla="*/ 1750 w 2750"/>
              <a:gd name="T51" fmla="*/ 2250 h 3750"/>
              <a:gd name="T52" fmla="*/ 2000 w 2750"/>
              <a:gd name="T53" fmla="*/ 2500 h 3750"/>
              <a:gd name="T54" fmla="*/ 2375 w 2750"/>
              <a:gd name="T55" fmla="*/ 2125 h 3750"/>
              <a:gd name="T56" fmla="*/ 1750 w 2750"/>
              <a:gd name="T57" fmla="*/ 3000 h 3750"/>
              <a:gd name="T58" fmla="*/ 2000 w 2750"/>
              <a:gd name="T59" fmla="*/ 3250 h 3750"/>
              <a:gd name="T60" fmla="*/ 237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500" y="1750"/>
                </a:moveTo>
                <a:cubicBezTo>
                  <a:pt x="1500" y="1750"/>
                  <a:pt x="1500" y="1750"/>
                  <a:pt x="1500" y="1750"/>
                </a:cubicBezTo>
                <a:moveTo>
                  <a:pt x="1500" y="2500"/>
                </a:moveTo>
                <a:cubicBezTo>
                  <a:pt x="500" y="2500"/>
                  <a:pt x="500" y="2500"/>
                  <a:pt x="500" y="2500"/>
                </a:cubicBezTo>
                <a:moveTo>
                  <a:pt x="1500" y="3250"/>
                </a:moveTo>
                <a:cubicBezTo>
                  <a:pt x="500" y="3250"/>
                  <a:pt x="500" y="3250"/>
                  <a:pt x="500" y="3250"/>
                </a:cubicBezTo>
                <a:moveTo>
                  <a:pt x="1750" y="1500"/>
                </a:moveTo>
                <a:cubicBezTo>
                  <a:pt x="2000" y="1750"/>
                  <a:pt x="2000" y="1750"/>
                  <a:pt x="2000" y="1750"/>
                </a:cubicBezTo>
                <a:cubicBezTo>
                  <a:pt x="2375" y="1375"/>
                  <a:pt x="2375" y="1375"/>
                  <a:pt x="2375" y="1375"/>
                </a:cubicBezTo>
                <a:moveTo>
                  <a:pt x="1750" y="2250"/>
                </a:moveTo>
                <a:cubicBezTo>
                  <a:pt x="2000" y="2500"/>
                  <a:pt x="2000" y="2500"/>
                  <a:pt x="2000" y="2500"/>
                </a:cubicBezTo>
                <a:cubicBezTo>
                  <a:pt x="2375" y="2125"/>
                  <a:pt x="2375" y="2125"/>
                  <a:pt x="2375" y="2125"/>
                </a:cubicBezTo>
                <a:moveTo>
                  <a:pt x="1750" y="3000"/>
                </a:moveTo>
                <a:cubicBezTo>
                  <a:pt x="2000" y="3250"/>
                  <a:pt x="2000" y="3250"/>
                  <a:pt x="2000" y="3250"/>
                </a:cubicBezTo>
                <a:cubicBezTo>
                  <a:pt x="2375" y="2875"/>
                  <a:pt x="2375" y="2875"/>
                  <a:pt x="2375" y="2875"/>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endParaRPr lang="en-US">
              <a:gradFill>
                <a:gsLst>
                  <a:gs pos="0">
                    <a:srgbClr val="505050"/>
                  </a:gs>
                  <a:gs pos="100000">
                    <a:srgbClr val="505050"/>
                  </a:gs>
                </a:gsLst>
              </a:gradFill>
              <a:latin typeface="Segoe UI Semilight"/>
            </a:endParaRPr>
          </a:p>
        </p:txBody>
      </p:sp>
      <p:sp>
        <p:nvSpPr>
          <p:cNvPr id="57" name="Stopwatch_E916" title="Icon of a stopwatch">
            <a:extLst>
              <a:ext uri="{FF2B5EF4-FFF2-40B4-BE49-F238E27FC236}">
                <a16:creationId xmlns:a16="http://schemas.microsoft.com/office/drawing/2014/main" id="{E3A3628A-66BC-484E-877F-AC8CB6AC365B}"/>
              </a:ext>
            </a:extLst>
          </p:cNvPr>
          <p:cNvSpPr>
            <a:spLocks noChangeAspect="1" noEditPoints="1"/>
          </p:cNvSpPr>
          <p:nvPr/>
        </p:nvSpPr>
        <p:spPr bwMode="auto">
          <a:xfrm>
            <a:off x="10062139" y="2101170"/>
            <a:ext cx="419386" cy="483960"/>
          </a:xfrm>
          <a:custGeom>
            <a:avLst/>
            <a:gdLst>
              <a:gd name="T0" fmla="*/ 3250 w 3250"/>
              <a:gd name="T1" fmla="*/ 2125 h 3750"/>
              <a:gd name="T2" fmla="*/ 1625 w 3250"/>
              <a:gd name="T3" fmla="*/ 3750 h 3750"/>
              <a:gd name="T4" fmla="*/ 0 w 3250"/>
              <a:gd name="T5" fmla="*/ 2125 h 3750"/>
              <a:gd name="T6" fmla="*/ 1625 w 3250"/>
              <a:gd name="T7" fmla="*/ 500 h 3750"/>
              <a:gd name="T8" fmla="*/ 3250 w 3250"/>
              <a:gd name="T9" fmla="*/ 2125 h 3750"/>
              <a:gd name="T10" fmla="*/ 1500 w 3250"/>
              <a:gd name="T11" fmla="*/ 1125 h 3750"/>
              <a:gd name="T12" fmla="*/ 1500 w 3250"/>
              <a:gd name="T13" fmla="*/ 2250 h 3750"/>
              <a:gd name="T14" fmla="*/ 2375 w 3250"/>
              <a:gd name="T15" fmla="*/ 2250 h 3750"/>
              <a:gd name="T16" fmla="*/ 875 w 3250"/>
              <a:gd name="T17" fmla="*/ 0 h 3750"/>
              <a:gd name="T18" fmla="*/ 2125 w 3250"/>
              <a:gd name="T19" fmla="*/ 0 h 3750"/>
              <a:gd name="T20" fmla="*/ 1500 w 3250"/>
              <a:gd name="T21" fmla="*/ 500 h 3750"/>
              <a:gd name="T22" fmla="*/ 1500 w 3250"/>
              <a:gd name="T23" fmla="*/ 0 h 3750"/>
              <a:gd name="T24" fmla="*/ 2643 w 3250"/>
              <a:gd name="T25" fmla="*/ 857 h 3750"/>
              <a:gd name="T26" fmla="*/ 3125 w 3250"/>
              <a:gd name="T27" fmla="*/ 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50" h="3750">
                <a:moveTo>
                  <a:pt x="3250" y="2125"/>
                </a:moveTo>
                <a:cubicBezTo>
                  <a:pt x="3250" y="3022"/>
                  <a:pt x="2522" y="3750"/>
                  <a:pt x="1625" y="3750"/>
                </a:cubicBezTo>
                <a:cubicBezTo>
                  <a:pt x="728" y="3750"/>
                  <a:pt x="0" y="3022"/>
                  <a:pt x="0" y="2125"/>
                </a:cubicBezTo>
                <a:cubicBezTo>
                  <a:pt x="0" y="1228"/>
                  <a:pt x="728" y="500"/>
                  <a:pt x="1625" y="500"/>
                </a:cubicBezTo>
                <a:cubicBezTo>
                  <a:pt x="2522" y="500"/>
                  <a:pt x="3250" y="1228"/>
                  <a:pt x="3250" y="2125"/>
                </a:cubicBezTo>
                <a:close/>
                <a:moveTo>
                  <a:pt x="1500" y="1125"/>
                </a:moveTo>
                <a:cubicBezTo>
                  <a:pt x="1500" y="2250"/>
                  <a:pt x="1500" y="2250"/>
                  <a:pt x="1500" y="2250"/>
                </a:cubicBezTo>
                <a:cubicBezTo>
                  <a:pt x="2375" y="2250"/>
                  <a:pt x="2375" y="2250"/>
                  <a:pt x="2375" y="2250"/>
                </a:cubicBezTo>
                <a:moveTo>
                  <a:pt x="875" y="0"/>
                </a:moveTo>
                <a:cubicBezTo>
                  <a:pt x="2125" y="0"/>
                  <a:pt x="2125" y="0"/>
                  <a:pt x="2125" y="0"/>
                </a:cubicBezTo>
                <a:moveTo>
                  <a:pt x="1500" y="500"/>
                </a:moveTo>
                <a:cubicBezTo>
                  <a:pt x="1500" y="0"/>
                  <a:pt x="1500" y="0"/>
                  <a:pt x="1500" y="0"/>
                </a:cubicBezTo>
                <a:moveTo>
                  <a:pt x="2643" y="857"/>
                </a:moveTo>
                <a:cubicBezTo>
                  <a:pt x="3125" y="375"/>
                  <a:pt x="3125" y="375"/>
                  <a:pt x="3125" y="375"/>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a:gradFill>
                <a:gsLst>
                  <a:gs pos="0">
                    <a:srgbClr val="505050"/>
                  </a:gs>
                  <a:gs pos="100000">
                    <a:srgbClr val="505050"/>
                  </a:gs>
                </a:gsLst>
              </a:gradFill>
              <a:latin typeface="Segoe UI Semilight"/>
            </a:endParaRPr>
          </a:p>
        </p:txBody>
      </p:sp>
      <p:sp>
        <p:nvSpPr>
          <p:cNvPr id="58" name="chip" title="Icon of a computer chip">
            <a:extLst>
              <a:ext uri="{FF2B5EF4-FFF2-40B4-BE49-F238E27FC236}">
                <a16:creationId xmlns:a16="http://schemas.microsoft.com/office/drawing/2014/main" id="{4F1A5D6B-48E3-44B5-9297-3124C3B87961}"/>
              </a:ext>
            </a:extLst>
          </p:cNvPr>
          <p:cNvSpPr>
            <a:spLocks noChangeAspect="1" noEditPoints="1"/>
          </p:cNvSpPr>
          <p:nvPr/>
        </p:nvSpPr>
        <p:spPr bwMode="auto">
          <a:xfrm>
            <a:off x="1735686" y="2151563"/>
            <a:ext cx="403858" cy="412202"/>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63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63">
              <a:defRPr/>
            </a:pPr>
            <a:endParaRPr lang="en-US" sz="1800">
              <a:gradFill>
                <a:gsLst>
                  <a:gs pos="0">
                    <a:srgbClr val="505050"/>
                  </a:gs>
                  <a:gs pos="100000">
                    <a:srgbClr val="505050"/>
                  </a:gs>
                </a:gsLst>
              </a:gradFill>
              <a:latin typeface="Segoe UI"/>
            </a:endParaRPr>
          </a:p>
        </p:txBody>
      </p:sp>
      <p:sp>
        <p:nvSpPr>
          <p:cNvPr id="59" name="check" title="Icon of a checkmark">
            <a:extLst>
              <a:ext uri="{FF2B5EF4-FFF2-40B4-BE49-F238E27FC236}">
                <a16:creationId xmlns:a16="http://schemas.microsoft.com/office/drawing/2014/main" id="{41059F16-203F-40DE-8EEA-F5FCEC059F4E}"/>
              </a:ext>
            </a:extLst>
          </p:cNvPr>
          <p:cNvSpPr>
            <a:spLocks noChangeAspect="1"/>
          </p:cNvSpPr>
          <p:nvPr/>
        </p:nvSpPr>
        <p:spPr bwMode="auto">
          <a:xfrm>
            <a:off x="7288019" y="2212388"/>
            <a:ext cx="411480" cy="290553"/>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endParaRPr lang="en-US" dirty="0">
              <a:gradFill>
                <a:gsLst>
                  <a:gs pos="0">
                    <a:srgbClr val="505050"/>
                  </a:gs>
                  <a:gs pos="100000">
                    <a:srgbClr val="505050"/>
                  </a:gs>
                </a:gsLst>
              </a:gradFill>
              <a:latin typeface="Segoe UI Semilight"/>
            </a:endParaRPr>
          </a:p>
        </p:txBody>
      </p:sp>
    </p:spTree>
    <p:extLst>
      <p:ext uri="{BB962C8B-B14F-4D97-AF65-F5344CB8AC3E}">
        <p14:creationId xmlns:p14="http://schemas.microsoft.com/office/powerpoint/2010/main" val="21555420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8D1E3FF-65BD-42CA-9071-AD9830C7931A}"/>
              </a:ext>
            </a:extLst>
          </p:cNvPr>
          <p:cNvGraphicFramePr>
            <a:graphicFrameLocks noChangeAspect="1"/>
          </p:cNvGraphicFramePr>
          <p:nvPr>
            <p:custDataLst>
              <p:tags r:id="rId2"/>
            </p:custDataLst>
          </p:nvPr>
        </p:nvGraphicFramePr>
        <p:xfrm>
          <a:off x="3382" y="2115"/>
          <a:ext cx="1620" cy="1620"/>
        </p:xfrm>
        <a:graphic>
          <a:graphicData uri="http://schemas.openxmlformats.org/presentationml/2006/ole">
            <mc:AlternateContent xmlns:mc="http://schemas.openxmlformats.org/markup-compatibility/2006">
              <mc:Choice xmlns:v="urn:schemas-microsoft-com:vml" Requires="v">
                <p:oleObj spid="_x0000_s1029" name="think-cell Slide" r:id="rId6" imgW="425" imgH="424" progId="TCLayout.ActiveDocument.1">
                  <p:embed/>
                </p:oleObj>
              </mc:Choice>
              <mc:Fallback>
                <p:oleObj name="think-cell Slide" r:id="rId6" imgW="425" imgH="424" progId="TCLayout.ActiveDocument.1">
                  <p:embed/>
                  <p:pic>
                    <p:nvPicPr>
                      <p:cNvPr id="2" name="Object 1" hidden="1">
                        <a:extLst>
                          <a:ext uri="{FF2B5EF4-FFF2-40B4-BE49-F238E27FC236}">
                            <a16:creationId xmlns:a16="http://schemas.microsoft.com/office/drawing/2014/main" id="{48D1E3FF-65BD-42CA-9071-AD9830C7931A}"/>
                          </a:ext>
                        </a:extLst>
                      </p:cNvPr>
                      <p:cNvPicPr/>
                      <p:nvPr/>
                    </p:nvPicPr>
                    <p:blipFill>
                      <a:blip r:embed="rId7"/>
                      <a:stretch>
                        <a:fillRect/>
                      </a:stretch>
                    </p:blipFill>
                    <p:spPr>
                      <a:xfrm>
                        <a:off x="3382" y="2115"/>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AF5B5F8-6410-43F8-9925-10E7E5B183B7}"/>
              </a:ext>
            </a:extLst>
          </p:cNvPr>
          <p:cNvSpPr/>
          <p:nvPr>
            <p:custDataLst>
              <p:tags r:id="rId3"/>
            </p:custDataLst>
          </p:nvPr>
        </p:nvSpPr>
        <p:spPr bwMode="auto">
          <a:xfrm>
            <a:off x="883" y="497"/>
            <a:ext cx="158727" cy="1587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856">
              <a:gradFill>
                <a:gsLst>
                  <a:gs pos="0">
                    <a:srgbClr val="FFFFFF"/>
                  </a:gs>
                  <a:gs pos="100000">
                    <a:srgbClr val="FFFFFF"/>
                  </a:gs>
                </a:gsLst>
                <a:lin ang="5400000" scaled="0"/>
              </a:gradFill>
              <a:latin typeface="Segoe UI Semibold" panose="020B0702040204020203" pitchFamily="34" charset="0"/>
              <a:cs typeface="Segoe UI" panose="020B0502040204020203" pitchFamily="34" charset="0"/>
              <a:sym typeface="Segoe UI Semibold" panose="020B0702040204020203" pitchFamily="34" charset="0"/>
            </a:endParaRPr>
          </a:p>
        </p:txBody>
      </p:sp>
      <p:sp>
        <p:nvSpPr>
          <p:cNvPr id="4" name="Title 3">
            <a:extLst>
              <a:ext uri="{FF2B5EF4-FFF2-40B4-BE49-F238E27FC236}">
                <a16:creationId xmlns:a16="http://schemas.microsoft.com/office/drawing/2014/main" id="{EA2C955B-89B0-48F4-8E80-1D8B023B771D}"/>
              </a:ext>
            </a:extLst>
          </p:cNvPr>
          <p:cNvSpPr>
            <a:spLocks noGrp="1"/>
          </p:cNvSpPr>
          <p:nvPr>
            <p:ph type="title"/>
          </p:nvPr>
        </p:nvSpPr>
        <p:spPr/>
        <p:txBody>
          <a:bodyPr/>
          <a:lstStyle/>
          <a:p>
            <a:r>
              <a:rPr lang="en-US" dirty="0"/>
              <a:t>Build a productive remote workforce</a:t>
            </a:r>
          </a:p>
        </p:txBody>
      </p:sp>
      <p:sp>
        <p:nvSpPr>
          <p:cNvPr id="16" name="Freeform: Shape 15">
            <a:extLst>
              <a:ext uri="{FF2B5EF4-FFF2-40B4-BE49-F238E27FC236}">
                <a16:creationId xmlns:a16="http://schemas.microsoft.com/office/drawing/2014/main" id="{92E9E3CA-291B-4312-9FC0-0CE47CD10BD2}"/>
              </a:ext>
            </a:extLst>
          </p:cNvPr>
          <p:cNvSpPr/>
          <p:nvPr/>
        </p:nvSpPr>
        <p:spPr bwMode="auto">
          <a:xfrm>
            <a:off x="0" y="2195286"/>
            <a:ext cx="11836416" cy="1805212"/>
          </a:xfrm>
          <a:custGeom>
            <a:avLst/>
            <a:gdLst>
              <a:gd name="connsiteX0" fmla="*/ 0 w 11711940"/>
              <a:gd name="connsiteY0" fmla="*/ 0 h 1805212"/>
              <a:gd name="connsiteX1" fmla="*/ 11615560 w 11711940"/>
              <a:gd name="connsiteY1" fmla="*/ 0 h 1805212"/>
              <a:gd name="connsiteX2" fmla="*/ 11711940 w 11711940"/>
              <a:gd name="connsiteY2" fmla="*/ 96380 h 1805212"/>
              <a:gd name="connsiteX3" fmla="*/ 11711940 w 11711940"/>
              <a:gd name="connsiteY3" fmla="*/ 1805212 h 1805212"/>
              <a:gd name="connsiteX4" fmla="*/ 0 w 11711940"/>
              <a:gd name="connsiteY4" fmla="*/ 1805212 h 180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1940" h="1805212">
                <a:moveTo>
                  <a:pt x="0" y="0"/>
                </a:moveTo>
                <a:lnTo>
                  <a:pt x="11615560" y="0"/>
                </a:lnTo>
                <a:cubicBezTo>
                  <a:pt x="11668789" y="0"/>
                  <a:pt x="11711940" y="43151"/>
                  <a:pt x="11711940" y="96380"/>
                </a:cubicBezTo>
                <a:lnTo>
                  <a:pt x="11711940" y="1805212"/>
                </a:lnTo>
                <a:lnTo>
                  <a:pt x="0" y="1805212"/>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nvGrpSpPr>
          <p:cNvPr id="17" name="Group 16">
            <a:extLst>
              <a:ext uri="{FF2B5EF4-FFF2-40B4-BE49-F238E27FC236}">
                <a16:creationId xmlns:a16="http://schemas.microsoft.com/office/drawing/2014/main" id="{FF3D69F3-D1AE-442A-A7BA-D98AC0F56C95}"/>
              </a:ext>
            </a:extLst>
          </p:cNvPr>
          <p:cNvGrpSpPr/>
          <p:nvPr/>
        </p:nvGrpSpPr>
        <p:grpSpPr>
          <a:xfrm>
            <a:off x="587604" y="1168393"/>
            <a:ext cx="11174184" cy="5826134"/>
            <a:chOff x="587604" y="1168393"/>
            <a:chExt cx="11174184" cy="5826134"/>
          </a:xfrm>
        </p:grpSpPr>
        <p:sp>
          <p:nvSpPr>
            <p:cNvPr id="18" name="Arrow: Bent 17">
              <a:extLst>
                <a:ext uri="{FF2B5EF4-FFF2-40B4-BE49-F238E27FC236}">
                  <a16:creationId xmlns:a16="http://schemas.microsoft.com/office/drawing/2014/main" id="{A168D75E-56A5-48DE-9391-4A8775B0EBEB}"/>
                </a:ext>
              </a:extLst>
            </p:cNvPr>
            <p:cNvSpPr/>
            <p:nvPr/>
          </p:nvSpPr>
          <p:spPr bwMode="auto">
            <a:xfrm rot="5400000" flipH="1" flipV="1">
              <a:off x="4351605" y="-2595608"/>
              <a:ext cx="955371" cy="8483373"/>
            </a:xfrm>
            <a:prstGeom prst="bentArrow">
              <a:avLst>
                <a:gd name="adj1" fmla="val 25000"/>
                <a:gd name="adj2" fmla="val 0"/>
                <a:gd name="adj3" fmla="val 25000"/>
                <a:gd name="adj4" fmla="val 8055"/>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19" name="Arrow: Bent 18">
              <a:extLst>
                <a:ext uri="{FF2B5EF4-FFF2-40B4-BE49-F238E27FC236}">
                  <a16:creationId xmlns:a16="http://schemas.microsoft.com/office/drawing/2014/main" id="{8A2229BA-2677-42CA-9AEC-B625504A2769}"/>
                </a:ext>
              </a:extLst>
            </p:cNvPr>
            <p:cNvSpPr/>
            <p:nvPr/>
          </p:nvSpPr>
          <p:spPr bwMode="auto">
            <a:xfrm rot="5400000">
              <a:off x="7896863" y="3129603"/>
              <a:ext cx="4870761" cy="2859088"/>
            </a:xfrm>
            <a:prstGeom prst="bentArrow">
              <a:avLst>
                <a:gd name="adj1" fmla="val 25000"/>
                <a:gd name="adj2" fmla="val 0"/>
                <a:gd name="adj3" fmla="val 25000"/>
                <a:gd name="adj4" fmla="val 345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sp>
        <p:nvSpPr>
          <p:cNvPr id="22" name="Rectangle 21">
            <a:extLst>
              <a:ext uri="{FF2B5EF4-FFF2-40B4-BE49-F238E27FC236}">
                <a16:creationId xmlns:a16="http://schemas.microsoft.com/office/drawing/2014/main" id="{D2056F48-8EA1-43D1-9390-E4634BEC9AA9}"/>
              </a:ext>
            </a:extLst>
          </p:cNvPr>
          <p:cNvSpPr/>
          <p:nvPr/>
        </p:nvSpPr>
        <p:spPr bwMode="auto">
          <a:xfrm>
            <a:off x="600059" y="2848429"/>
            <a:ext cx="3606410" cy="3410164"/>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91440"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000" dirty="0">
                <a:solidFill>
                  <a:schemeClr val="tx2"/>
                </a:solidFill>
                <a:latin typeface="Segoe UI Semibold" panose="020B0702040204020203" pitchFamily="34" charset="0"/>
                <a:ea typeface="Segoe UI" pitchFamily="34" charset="0"/>
                <a:cs typeface="Segoe UI Semibold" panose="020B0702040204020203" pitchFamily="34" charset="0"/>
              </a:rPr>
              <a:t>Empower your team</a:t>
            </a:r>
            <a:br>
              <a:rPr lang="en-US" sz="2000" dirty="0">
                <a:solidFill>
                  <a:schemeClr val="tx2"/>
                </a:solidFill>
                <a:latin typeface="Segoe UI Semibold" panose="020B0702040204020203" pitchFamily="34" charset="0"/>
                <a:ea typeface="Segoe UI" pitchFamily="34" charset="0"/>
                <a:cs typeface="Segoe UI Semibold" panose="020B0702040204020203" pitchFamily="34" charset="0"/>
              </a:rPr>
            </a:br>
            <a:r>
              <a:rPr lang="en-US" sz="2000" dirty="0">
                <a:solidFill>
                  <a:schemeClr val="tx2"/>
                </a:solidFill>
                <a:latin typeface="Segoe UI Semibold" panose="020B0702040204020203" pitchFamily="34" charset="0"/>
                <a:ea typeface="Segoe UI" pitchFamily="34" charset="0"/>
                <a:cs typeface="Segoe UI Semibold" panose="020B0702040204020203" pitchFamily="34" charset="0"/>
              </a:rPr>
              <a:t>to effectively collaborate from anywhere</a:t>
            </a:r>
          </a:p>
          <a:p>
            <a:pPr algn="ctr" defTabSz="932472" fontAlgn="base">
              <a:spcBef>
                <a:spcPct val="0"/>
              </a:spcBef>
              <a:spcAft>
                <a:spcPct val="0"/>
              </a:spcAft>
            </a:pPr>
            <a:r>
              <a:rPr lang="en-US" sz="2000" dirty="0">
                <a:solidFill>
                  <a:schemeClr val="tx1"/>
                </a:solidFill>
                <a:ea typeface="Segoe UI" pitchFamily="34" charset="0"/>
                <a:cs typeface="Segoe UI Semibold" panose="020B0702040204020203" pitchFamily="34" charset="0"/>
              </a:rPr>
              <a:t>Connect everyone within your organization to collaborate with virtual events and communication delivering the best virtual desktop experience</a:t>
            </a:r>
          </a:p>
        </p:txBody>
      </p:sp>
      <p:sp>
        <p:nvSpPr>
          <p:cNvPr id="23" name="Rectangle 22">
            <a:extLst>
              <a:ext uri="{FF2B5EF4-FFF2-40B4-BE49-F238E27FC236}">
                <a16:creationId xmlns:a16="http://schemas.microsoft.com/office/drawing/2014/main" id="{0424CC5D-986F-4DEF-9541-777E0EEF1F7A}"/>
              </a:ext>
            </a:extLst>
          </p:cNvPr>
          <p:cNvSpPr/>
          <p:nvPr/>
        </p:nvSpPr>
        <p:spPr bwMode="auto">
          <a:xfrm>
            <a:off x="4352795" y="2848429"/>
            <a:ext cx="3606410" cy="3410164"/>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91440" numCol="1" spcCol="0" rtlCol="0" fromWordArt="0" anchor="t" anchorCtr="0" forceAA="0" compatLnSpc="1">
            <a:prstTxWarp prst="textNoShape">
              <a:avLst/>
            </a:prstTxWarp>
            <a:spAutoFit/>
          </a:bodyPr>
          <a:lstStyle/>
          <a:p>
            <a:pPr algn="ctr" defTabSz="932472" fontAlgn="base">
              <a:spcBef>
                <a:spcPct val="0"/>
              </a:spcBef>
              <a:spcAft>
                <a:spcPct val="0"/>
              </a:spcAft>
            </a:pPr>
            <a:r>
              <a:rPr lang="en-US" sz="2000" dirty="0">
                <a:solidFill>
                  <a:schemeClr val="tx2"/>
                </a:solidFill>
                <a:latin typeface="Segoe UI Semibold" panose="020B0702040204020203" pitchFamily="34" charset="0"/>
                <a:cs typeface="Segoe UI Semibold" panose="020B0702040204020203" pitchFamily="34" charset="0"/>
              </a:rPr>
              <a:t>Improve productivity by integrating apps and automating workflows</a:t>
            </a:r>
          </a:p>
          <a:p>
            <a:pPr algn="ctr" defTabSz="932472" fontAlgn="base">
              <a:spcBef>
                <a:spcPct val="0"/>
              </a:spcBef>
              <a:spcAft>
                <a:spcPct val="0"/>
              </a:spcAft>
            </a:pPr>
            <a:r>
              <a:rPr lang="en-US" sz="2000" dirty="0">
                <a:solidFill>
                  <a:schemeClr val="tx1"/>
                </a:solidFill>
                <a:cs typeface="Segoe UI Semibold" panose="020B0702040204020203" pitchFamily="34" charset="0"/>
              </a:rPr>
              <a:t>Rapidly develop and make productivity applications available on any device to reduce time and cost spent on rote tasks so that you can be more productive </a:t>
            </a:r>
            <a:br>
              <a:rPr lang="en-US" sz="2000" dirty="0">
                <a:solidFill>
                  <a:schemeClr val="tx1"/>
                </a:solidFill>
                <a:cs typeface="Segoe UI Semibold" panose="020B0702040204020203" pitchFamily="34" charset="0"/>
              </a:rPr>
            </a:br>
            <a:r>
              <a:rPr lang="en-US" sz="2000" dirty="0">
                <a:solidFill>
                  <a:schemeClr val="tx1"/>
                </a:solidFill>
                <a:cs typeface="Segoe UI Semibold" panose="020B0702040204020203" pitchFamily="34" charset="0"/>
              </a:rPr>
              <a:t>and happier </a:t>
            </a:r>
          </a:p>
        </p:txBody>
      </p:sp>
      <p:sp>
        <p:nvSpPr>
          <p:cNvPr id="24" name="Rectangle 23">
            <a:extLst>
              <a:ext uri="{FF2B5EF4-FFF2-40B4-BE49-F238E27FC236}">
                <a16:creationId xmlns:a16="http://schemas.microsoft.com/office/drawing/2014/main" id="{BCD86177-6DA6-4CE4-857E-F8984EEF044B}"/>
              </a:ext>
            </a:extLst>
          </p:cNvPr>
          <p:cNvSpPr/>
          <p:nvPr/>
        </p:nvSpPr>
        <p:spPr bwMode="auto">
          <a:xfrm>
            <a:off x="8105530" y="2848429"/>
            <a:ext cx="3606410" cy="3410164"/>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91440"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000" dirty="0">
                <a:solidFill>
                  <a:schemeClr val="tx2"/>
                </a:solidFill>
                <a:latin typeface="Segoe UI Semibold" panose="020B0702040204020203" pitchFamily="34" charset="0"/>
                <a:cs typeface="Segoe UI Semibold" panose="020B0702040204020203" pitchFamily="34" charset="0"/>
              </a:rPr>
              <a:t>Ensure security across applications and devices</a:t>
            </a:r>
          </a:p>
          <a:p>
            <a:pPr algn="ctr" defTabSz="932472" fontAlgn="base">
              <a:spcBef>
                <a:spcPct val="0"/>
              </a:spcBef>
              <a:spcAft>
                <a:spcPct val="0"/>
              </a:spcAft>
            </a:pPr>
            <a:r>
              <a:rPr lang="en-US" sz="2000" dirty="0">
                <a:solidFill>
                  <a:schemeClr val="tx1"/>
                </a:solidFill>
                <a:cs typeface="Segoe UI Semibold" panose="020B0702040204020203" pitchFamily="34" charset="0"/>
              </a:rPr>
              <a:t>Provide enterprise grade security and compliance with secure remote access </a:t>
            </a:r>
            <a:br>
              <a:rPr lang="en-US" sz="2000" dirty="0">
                <a:solidFill>
                  <a:schemeClr val="tx1"/>
                </a:solidFill>
                <a:cs typeface="Segoe UI Semibold" panose="020B0702040204020203" pitchFamily="34" charset="0"/>
              </a:rPr>
            </a:br>
            <a:r>
              <a:rPr lang="en-US" sz="2000" dirty="0">
                <a:solidFill>
                  <a:schemeClr val="tx1"/>
                </a:solidFill>
                <a:cs typeface="Segoe UI Semibold" panose="020B0702040204020203" pitchFamily="34" charset="0"/>
              </a:rPr>
              <a:t>to applications and secure managed and </a:t>
            </a:r>
            <a:br>
              <a:rPr lang="en-US" sz="2000" dirty="0">
                <a:solidFill>
                  <a:schemeClr val="tx1"/>
                </a:solidFill>
                <a:cs typeface="Segoe UI Semibold" panose="020B0702040204020203" pitchFamily="34" charset="0"/>
              </a:rPr>
            </a:br>
            <a:r>
              <a:rPr lang="en-US" sz="2000" dirty="0">
                <a:solidFill>
                  <a:schemeClr val="tx1"/>
                </a:solidFill>
                <a:cs typeface="Segoe UI Semibold" panose="020B0702040204020203" pitchFamily="34" charset="0"/>
              </a:rPr>
              <a:t>unmanaged devices</a:t>
            </a:r>
          </a:p>
        </p:txBody>
      </p:sp>
      <p:sp>
        <p:nvSpPr>
          <p:cNvPr id="25" name="Oval 24">
            <a:extLst>
              <a:ext uri="{FF2B5EF4-FFF2-40B4-BE49-F238E27FC236}">
                <a16:creationId xmlns:a16="http://schemas.microsoft.com/office/drawing/2014/main" id="{1AE974C2-8A6E-4BCA-AD6B-FA5BEC569E1F}"/>
              </a:ext>
            </a:extLst>
          </p:cNvPr>
          <p:cNvSpPr/>
          <p:nvPr/>
        </p:nvSpPr>
        <p:spPr bwMode="auto">
          <a:xfrm>
            <a:off x="492790" y="1076837"/>
            <a:ext cx="185965" cy="185965"/>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nvGrpSpPr>
          <p:cNvPr id="26" name="Group 25">
            <a:extLst>
              <a:ext uri="{FF2B5EF4-FFF2-40B4-BE49-F238E27FC236}">
                <a16:creationId xmlns:a16="http://schemas.microsoft.com/office/drawing/2014/main" id="{C3801F84-0405-4DC5-B655-2C91C456CB0A}"/>
              </a:ext>
            </a:extLst>
          </p:cNvPr>
          <p:cNvGrpSpPr/>
          <p:nvPr/>
        </p:nvGrpSpPr>
        <p:grpSpPr>
          <a:xfrm>
            <a:off x="1910610" y="1628321"/>
            <a:ext cx="1001486" cy="1001486"/>
            <a:chOff x="1814286" y="1856921"/>
            <a:chExt cx="1001486" cy="1001486"/>
          </a:xfrm>
          <a:effectLst>
            <a:outerShdw blurRad="50800" dist="38100" dir="5400000" algn="t" rotWithShape="0">
              <a:prstClr val="black">
                <a:alpha val="40000"/>
              </a:prstClr>
            </a:outerShdw>
          </a:effectLst>
        </p:grpSpPr>
        <p:sp>
          <p:nvSpPr>
            <p:cNvPr id="27" name="Oval 26">
              <a:extLst>
                <a:ext uri="{FF2B5EF4-FFF2-40B4-BE49-F238E27FC236}">
                  <a16:creationId xmlns:a16="http://schemas.microsoft.com/office/drawing/2014/main" id="{5279B7DC-0C47-4CBE-808D-BC869B3A90D5}"/>
                </a:ext>
              </a:extLst>
            </p:cNvPr>
            <p:cNvSpPr/>
            <p:nvPr/>
          </p:nvSpPr>
          <p:spPr bwMode="auto">
            <a:xfrm>
              <a:off x="1814286"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28" name="Oval 27">
              <a:extLst>
                <a:ext uri="{FF2B5EF4-FFF2-40B4-BE49-F238E27FC236}">
                  <a16:creationId xmlns:a16="http://schemas.microsoft.com/office/drawing/2014/main" id="{6B5F1FD4-3CDB-465D-94C6-A338C4B008E3}"/>
                </a:ext>
              </a:extLst>
            </p:cNvPr>
            <p:cNvSpPr/>
            <p:nvPr/>
          </p:nvSpPr>
          <p:spPr bwMode="auto">
            <a:xfrm>
              <a:off x="1887991"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grpSp>
        <p:nvGrpSpPr>
          <p:cNvPr id="29" name="Group 28">
            <a:extLst>
              <a:ext uri="{FF2B5EF4-FFF2-40B4-BE49-F238E27FC236}">
                <a16:creationId xmlns:a16="http://schemas.microsoft.com/office/drawing/2014/main" id="{1491EADD-ABD1-4CD7-81E9-F98370C35C4C}"/>
              </a:ext>
            </a:extLst>
          </p:cNvPr>
          <p:cNvGrpSpPr/>
          <p:nvPr/>
        </p:nvGrpSpPr>
        <p:grpSpPr>
          <a:xfrm>
            <a:off x="5680180" y="1628321"/>
            <a:ext cx="1001486" cy="1001486"/>
            <a:chOff x="4934858" y="1856921"/>
            <a:chExt cx="1001486" cy="1001486"/>
          </a:xfrm>
          <a:effectLst>
            <a:outerShdw blurRad="50800" dist="38100" dir="5400000" algn="t" rotWithShape="0">
              <a:prstClr val="black">
                <a:alpha val="40000"/>
              </a:prstClr>
            </a:outerShdw>
          </a:effectLst>
        </p:grpSpPr>
        <p:sp>
          <p:nvSpPr>
            <p:cNvPr id="30" name="Oval 29">
              <a:extLst>
                <a:ext uri="{FF2B5EF4-FFF2-40B4-BE49-F238E27FC236}">
                  <a16:creationId xmlns:a16="http://schemas.microsoft.com/office/drawing/2014/main" id="{8CED821B-3FBF-4D24-8AE4-65FB5D56001E}"/>
                </a:ext>
              </a:extLst>
            </p:cNvPr>
            <p:cNvSpPr/>
            <p:nvPr/>
          </p:nvSpPr>
          <p:spPr bwMode="auto">
            <a:xfrm>
              <a:off x="4934858"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48BBEB4D-E6A1-4695-853E-318D79E96E2C}"/>
                </a:ext>
              </a:extLst>
            </p:cNvPr>
            <p:cNvSpPr/>
            <p:nvPr/>
          </p:nvSpPr>
          <p:spPr bwMode="auto">
            <a:xfrm>
              <a:off x="5008563"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grpSp>
        <p:nvGrpSpPr>
          <p:cNvPr id="32" name="Group 31">
            <a:extLst>
              <a:ext uri="{FF2B5EF4-FFF2-40B4-BE49-F238E27FC236}">
                <a16:creationId xmlns:a16="http://schemas.microsoft.com/office/drawing/2014/main" id="{809B1340-9093-40F4-9131-D1D5488869AD}"/>
              </a:ext>
            </a:extLst>
          </p:cNvPr>
          <p:cNvGrpSpPr/>
          <p:nvPr/>
        </p:nvGrpSpPr>
        <p:grpSpPr>
          <a:xfrm>
            <a:off x="9449751" y="1628321"/>
            <a:ext cx="1001486" cy="1001486"/>
            <a:chOff x="8914153" y="1856921"/>
            <a:chExt cx="1001486" cy="1001486"/>
          </a:xfrm>
          <a:effectLst>
            <a:outerShdw blurRad="50800" dist="38100" dir="5400000" algn="t" rotWithShape="0">
              <a:prstClr val="black">
                <a:alpha val="40000"/>
              </a:prstClr>
            </a:outerShdw>
          </a:effectLst>
        </p:grpSpPr>
        <p:sp>
          <p:nvSpPr>
            <p:cNvPr id="33" name="Oval 32">
              <a:extLst>
                <a:ext uri="{FF2B5EF4-FFF2-40B4-BE49-F238E27FC236}">
                  <a16:creationId xmlns:a16="http://schemas.microsoft.com/office/drawing/2014/main" id="{E204AB8A-76E5-48C7-87BE-B42B4742128D}"/>
                </a:ext>
              </a:extLst>
            </p:cNvPr>
            <p:cNvSpPr/>
            <p:nvPr/>
          </p:nvSpPr>
          <p:spPr bwMode="auto">
            <a:xfrm>
              <a:off x="8914153"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34" name="Oval 33">
              <a:extLst>
                <a:ext uri="{FF2B5EF4-FFF2-40B4-BE49-F238E27FC236}">
                  <a16:creationId xmlns:a16="http://schemas.microsoft.com/office/drawing/2014/main" id="{C8BF9868-18E7-4511-858C-A8EB693CF1C2}"/>
                </a:ext>
              </a:extLst>
            </p:cNvPr>
            <p:cNvSpPr/>
            <p:nvPr/>
          </p:nvSpPr>
          <p:spPr bwMode="auto">
            <a:xfrm>
              <a:off x="8987858"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sp>
        <p:nvSpPr>
          <p:cNvPr id="50" name="Touchscreen" title="Icon of a closed hand with one finger touching a screen">
            <a:extLst>
              <a:ext uri="{FF2B5EF4-FFF2-40B4-BE49-F238E27FC236}">
                <a16:creationId xmlns:a16="http://schemas.microsoft.com/office/drawing/2014/main" id="{22F7B9A5-6B7E-4D8C-8A96-55D93477A7D2}"/>
              </a:ext>
            </a:extLst>
          </p:cNvPr>
          <p:cNvSpPr>
            <a:spLocks noChangeAspect="1" noEditPoints="1"/>
          </p:cNvSpPr>
          <p:nvPr/>
        </p:nvSpPr>
        <p:spPr bwMode="auto">
          <a:xfrm>
            <a:off x="2167539" y="1900464"/>
            <a:ext cx="487629" cy="457200"/>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sp>
        <p:nvSpPr>
          <p:cNvPr id="54" name="Freeform 96" title="Icon of a gear with a wrench">
            <a:extLst>
              <a:ext uri="{FF2B5EF4-FFF2-40B4-BE49-F238E27FC236}">
                <a16:creationId xmlns:a16="http://schemas.microsoft.com/office/drawing/2014/main" id="{17478950-4A64-435F-8DE6-23897B64D6E1}"/>
              </a:ext>
            </a:extLst>
          </p:cNvPr>
          <p:cNvSpPr>
            <a:spLocks noChangeAspect="1" noEditPoints="1"/>
          </p:cNvSpPr>
          <p:nvPr/>
        </p:nvSpPr>
        <p:spPr bwMode="auto">
          <a:xfrm>
            <a:off x="5957465" y="1885950"/>
            <a:ext cx="496547" cy="457200"/>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ln w="12700">
            <a:solidFill>
              <a:schemeClr val="tx2"/>
            </a:solidFill>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55" name="Shield_EA18" title="Icon of a shield">
            <a:extLst>
              <a:ext uri="{FF2B5EF4-FFF2-40B4-BE49-F238E27FC236}">
                <a16:creationId xmlns:a16="http://schemas.microsoft.com/office/drawing/2014/main" id="{5D78B728-1E04-4388-A7C1-DA4047AEF3E6}"/>
              </a:ext>
            </a:extLst>
          </p:cNvPr>
          <p:cNvSpPr>
            <a:spLocks noChangeAspect="1"/>
          </p:cNvSpPr>
          <p:nvPr/>
        </p:nvSpPr>
        <p:spPr bwMode="auto">
          <a:xfrm>
            <a:off x="9735780" y="1900464"/>
            <a:ext cx="429429" cy="45720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ln w="12700">
            <a:solidFill>
              <a:schemeClr val="tx2"/>
            </a:solidFill>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Tree>
    <p:extLst>
      <p:ext uri="{BB962C8B-B14F-4D97-AF65-F5344CB8AC3E}">
        <p14:creationId xmlns:p14="http://schemas.microsoft.com/office/powerpoint/2010/main" val="167907402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177B39-B388-46CA-AA00-0C88D312E3C7}"/>
              </a:ext>
            </a:extLst>
          </p:cNvPr>
          <p:cNvSpPr/>
          <p:nvPr/>
        </p:nvSpPr>
        <p:spPr bwMode="auto">
          <a:xfrm>
            <a:off x="1287204" y="1838621"/>
            <a:ext cx="11149270" cy="70788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45720" rIns="36576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US" sz="2000" dirty="0">
                <a:solidFill>
                  <a:schemeClr val="tx2"/>
                </a:solidFill>
                <a:latin typeface="Segoe UI Semibold" panose="020B0702040204020203" pitchFamily="34" charset="0"/>
                <a:ea typeface="Segoe UI" pitchFamily="34" charset="0"/>
                <a:cs typeface="Segoe UI Semibold" panose="020B0702040204020203" pitchFamily="34" charset="0"/>
              </a:rPr>
              <a:t>Maximize operations with intelligent tools and apps</a:t>
            </a:r>
            <a:r>
              <a:rPr lang="en-US" sz="2000" dirty="0">
                <a:solidFill>
                  <a:schemeClr val="tx1"/>
                </a:solidFill>
                <a:ea typeface="Segoe UI" pitchFamily="34" charset="0"/>
                <a:cs typeface="Segoe UI" pitchFamily="34" charset="0"/>
              </a:rPr>
              <a:t> that improve manual and business processes</a:t>
            </a:r>
          </a:p>
        </p:txBody>
      </p:sp>
      <p:sp>
        <p:nvSpPr>
          <p:cNvPr id="62" name="Rectangle 61">
            <a:extLst>
              <a:ext uri="{FF2B5EF4-FFF2-40B4-BE49-F238E27FC236}">
                <a16:creationId xmlns:a16="http://schemas.microsoft.com/office/drawing/2014/main" id="{388FD170-8E80-4C86-8474-24E66ABA59A4}"/>
              </a:ext>
            </a:extLst>
          </p:cNvPr>
          <p:cNvSpPr/>
          <p:nvPr/>
        </p:nvSpPr>
        <p:spPr bwMode="auto">
          <a:xfrm>
            <a:off x="1287204" y="2964687"/>
            <a:ext cx="11149270" cy="70788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45720" rIns="36576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US" sz="2000" dirty="0">
                <a:solidFill>
                  <a:schemeClr val="tx2"/>
                </a:solidFill>
                <a:latin typeface="Segoe UI Semibold" panose="020B0702040204020203" pitchFamily="34" charset="0"/>
                <a:cs typeface="Segoe UI Semibold" panose="020B0702040204020203" pitchFamily="34" charset="0"/>
              </a:rPr>
              <a:t>Enhance end to end visibility</a:t>
            </a:r>
            <a:r>
              <a:rPr lang="en-US" sz="2000" dirty="0">
                <a:solidFill>
                  <a:schemeClr val="tx1"/>
                </a:solidFill>
                <a:cs typeface="Segoe UI" pitchFamily="34" charset="0"/>
              </a:rPr>
              <a:t> of your supply chain and predict both upstream and downstream impacts due to supply chain interruptions</a:t>
            </a:r>
          </a:p>
        </p:txBody>
      </p:sp>
      <p:sp>
        <p:nvSpPr>
          <p:cNvPr id="63" name="Rectangle 62">
            <a:extLst>
              <a:ext uri="{FF2B5EF4-FFF2-40B4-BE49-F238E27FC236}">
                <a16:creationId xmlns:a16="http://schemas.microsoft.com/office/drawing/2014/main" id="{74C827B7-C070-4D81-AEFA-87C732396882}"/>
              </a:ext>
            </a:extLst>
          </p:cNvPr>
          <p:cNvSpPr/>
          <p:nvPr/>
        </p:nvSpPr>
        <p:spPr bwMode="auto">
          <a:xfrm>
            <a:off x="1287204" y="4090753"/>
            <a:ext cx="11149270" cy="70788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45720" rIns="36576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US" sz="2000" dirty="0">
                <a:solidFill>
                  <a:schemeClr val="tx2"/>
                </a:solidFill>
                <a:latin typeface="Segoe UI Semibold" panose="020B0702040204020203" pitchFamily="34" charset="0"/>
                <a:cs typeface="Segoe UI Semibold" panose="020B0702040204020203" pitchFamily="34" charset="0"/>
              </a:rPr>
              <a:t>Construct agile planning</a:t>
            </a:r>
            <a:r>
              <a:rPr lang="en-US" sz="2000" dirty="0">
                <a:solidFill>
                  <a:schemeClr val="tx1"/>
                </a:solidFill>
                <a:cs typeface="Segoe UI" pitchFamily="34" charset="0"/>
              </a:rPr>
              <a:t> and distribution processes</a:t>
            </a:r>
          </a:p>
        </p:txBody>
      </p:sp>
      <p:sp>
        <p:nvSpPr>
          <p:cNvPr id="64" name="Rectangle 63">
            <a:extLst>
              <a:ext uri="{FF2B5EF4-FFF2-40B4-BE49-F238E27FC236}">
                <a16:creationId xmlns:a16="http://schemas.microsoft.com/office/drawing/2014/main" id="{A0BB5F23-93CA-40A5-9442-B2AFBE9C242A}"/>
              </a:ext>
            </a:extLst>
          </p:cNvPr>
          <p:cNvSpPr/>
          <p:nvPr/>
        </p:nvSpPr>
        <p:spPr bwMode="auto">
          <a:xfrm>
            <a:off x="1287204" y="5216821"/>
            <a:ext cx="11149270" cy="70788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US" sz="2000" dirty="0">
                <a:solidFill>
                  <a:schemeClr val="tx2"/>
                </a:solidFill>
                <a:latin typeface="Segoe UI Semibold" panose="020B0702040204020203" pitchFamily="34" charset="0"/>
                <a:cs typeface="Segoe UI Semibold" panose="020B0702040204020203" pitchFamily="34" charset="0"/>
              </a:rPr>
              <a:t>Optimize everyday tasks</a:t>
            </a:r>
            <a:r>
              <a:rPr lang="en-US" sz="2000" dirty="0">
                <a:solidFill>
                  <a:schemeClr val="tx1"/>
                </a:solidFill>
                <a:cs typeface="Segoe UI" pitchFamily="34" charset="0"/>
              </a:rPr>
              <a:t> with intelligent automation for workflows between your </a:t>
            </a:r>
            <a:br>
              <a:rPr lang="en-US" sz="2000" dirty="0">
                <a:solidFill>
                  <a:schemeClr val="tx1"/>
                </a:solidFill>
                <a:cs typeface="Segoe UI" pitchFamily="34" charset="0"/>
              </a:rPr>
            </a:br>
            <a:r>
              <a:rPr lang="en-US" sz="2000" dirty="0">
                <a:solidFill>
                  <a:schemeClr val="tx1"/>
                </a:solidFill>
                <a:cs typeface="Segoe UI" pitchFamily="34" charset="0"/>
              </a:rPr>
              <a:t>favorite apps and services to synchronize files, get notifications, collect data and more</a:t>
            </a:r>
          </a:p>
        </p:txBody>
      </p:sp>
      <p:sp>
        <p:nvSpPr>
          <p:cNvPr id="6" name="Title 5">
            <a:extLst>
              <a:ext uri="{FF2B5EF4-FFF2-40B4-BE49-F238E27FC236}">
                <a16:creationId xmlns:a16="http://schemas.microsoft.com/office/drawing/2014/main" id="{6C75EB46-6110-4C17-8922-D0F36DEEC551}"/>
              </a:ext>
            </a:extLst>
          </p:cNvPr>
          <p:cNvSpPr>
            <a:spLocks noGrp="1"/>
          </p:cNvSpPr>
          <p:nvPr>
            <p:ph type="title"/>
          </p:nvPr>
        </p:nvSpPr>
        <p:spPr/>
        <p:txBody>
          <a:bodyPr/>
          <a:lstStyle/>
          <a:p>
            <a:r>
              <a:rPr lang="en-ZA" dirty="0"/>
              <a:t>Build a resilient supply chain</a:t>
            </a:r>
          </a:p>
        </p:txBody>
      </p:sp>
      <p:sp>
        <p:nvSpPr>
          <p:cNvPr id="3" name="Arrow: Bent 2">
            <a:extLst>
              <a:ext uri="{FF2B5EF4-FFF2-40B4-BE49-F238E27FC236}">
                <a16:creationId xmlns:a16="http://schemas.microsoft.com/office/drawing/2014/main" id="{0B64CDBC-40D5-49BD-8F4F-7718F42B7684}"/>
              </a:ext>
            </a:extLst>
          </p:cNvPr>
          <p:cNvSpPr/>
          <p:nvPr/>
        </p:nvSpPr>
        <p:spPr bwMode="auto">
          <a:xfrm flipH="1">
            <a:off x="0" y="1436687"/>
            <a:ext cx="1104900" cy="2251075"/>
          </a:xfrm>
          <a:prstGeom prst="bentArrow">
            <a:avLst>
              <a:gd name="adj1" fmla="val 25000"/>
              <a:gd name="adj2" fmla="val 0"/>
              <a:gd name="adj3" fmla="val 25000"/>
              <a:gd name="adj4" fmla="val 9379"/>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nvGrpSpPr>
          <p:cNvPr id="19" name="Group 18">
            <a:extLst>
              <a:ext uri="{FF2B5EF4-FFF2-40B4-BE49-F238E27FC236}">
                <a16:creationId xmlns:a16="http://schemas.microsoft.com/office/drawing/2014/main" id="{23AFAE16-749A-4E00-A0DB-76BED7ACB801}"/>
              </a:ext>
            </a:extLst>
          </p:cNvPr>
          <p:cNvGrpSpPr/>
          <p:nvPr/>
        </p:nvGrpSpPr>
        <p:grpSpPr>
          <a:xfrm>
            <a:off x="635000" y="1726762"/>
            <a:ext cx="931604" cy="931604"/>
            <a:chOff x="1814286" y="1856921"/>
            <a:chExt cx="1001486" cy="1001486"/>
          </a:xfrm>
          <a:effectLst>
            <a:outerShdw blurRad="50800" dist="38100" dir="5400000" algn="t" rotWithShape="0">
              <a:prstClr val="black">
                <a:alpha val="40000"/>
              </a:prstClr>
            </a:outerShdw>
          </a:effectLst>
        </p:grpSpPr>
        <p:sp>
          <p:nvSpPr>
            <p:cNvPr id="20" name="Oval 19">
              <a:extLst>
                <a:ext uri="{FF2B5EF4-FFF2-40B4-BE49-F238E27FC236}">
                  <a16:creationId xmlns:a16="http://schemas.microsoft.com/office/drawing/2014/main" id="{5DBBAC72-B4B3-4DFC-870C-C8766C019DFA}"/>
                </a:ext>
              </a:extLst>
            </p:cNvPr>
            <p:cNvSpPr/>
            <p:nvPr/>
          </p:nvSpPr>
          <p:spPr bwMode="auto">
            <a:xfrm>
              <a:off x="1814286"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21" name="Oval 20">
              <a:extLst>
                <a:ext uri="{FF2B5EF4-FFF2-40B4-BE49-F238E27FC236}">
                  <a16:creationId xmlns:a16="http://schemas.microsoft.com/office/drawing/2014/main" id="{8D79A5BE-0E37-4A90-8EE2-26F94C0D2CF1}"/>
                </a:ext>
              </a:extLst>
            </p:cNvPr>
            <p:cNvSpPr/>
            <p:nvPr/>
          </p:nvSpPr>
          <p:spPr bwMode="auto">
            <a:xfrm>
              <a:off x="1887991"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sp>
        <p:nvSpPr>
          <p:cNvPr id="22" name="Arrow: Bent 21">
            <a:extLst>
              <a:ext uri="{FF2B5EF4-FFF2-40B4-BE49-F238E27FC236}">
                <a16:creationId xmlns:a16="http://schemas.microsoft.com/office/drawing/2014/main" id="{EE8B3CEA-FBFA-4FE8-92D7-3EB14A9ABC6F}"/>
              </a:ext>
            </a:extLst>
          </p:cNvPr>
          <p:cNvSpPr/>
          <p:nvPr/>
        </p:nvSpPr>
        <p:spPr bwMode="auto">
          <a:xfrm flipV="1">
            <a:off x="1104899" y="3497262"/>
            <a:ext cx="11331575" cy="2771776"/>
          </a:xfrm>
          <a:prstGeom prst="bentArrow">
            <a:avLst>
              <a:gd name="adj1" fmla="val 25000"/>
              <a:gd name="adj2" fmla="val 0"/>
              <a:gd name="adj3" fmla="val 25000"/>
              <a:gd name="adj4" fmla="val 4355"/>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31A62207-B9B0-400B-8AA0-1EFA939BA6BC}"/>
              </a:ext>
            </a:extLst>
          </p:cNvPr>
          <p:cNvGrpSpPr/>
          <p:nvPr/>
        </p:nvGrpSpPr>
        <p:grpSpPr>
          <a:xfrm>
            <a:off x="635000" y="2852828"/>
            <a:ext cx="931604" cy="931604"/>
            <a:chOff x="1814286" y="1856921"/>
            <a:chExt cx="1001486" cy="1001486"/>
          </a:xfrm>
          <a:effectLst>
            <a:outerShdw blurRad="50800" dist="38100" dir="5400000" algn="t" rotWithShape="0">
              <a:prstClr val="black">
                <a:alpha val="40000"/>
              </a:prstClr>
            </a:outerShdw>
          </a:effectLst>
        </p:grpSpPr>
        <p:sp>
          <p:nvSpPr>
            <p:cNvPr id="33" name="Oval 32">
              <a:extLst>
                <a:ext uri="{FF2B5EF4-FFF2-40B4-BE49-F238E27FC236}">
                  <a16:creationId xmlns:a16="http://schemas.microsoft.com/office/drawing/2014/main" id="{88B763FD-F626-4697-9F70-B23FB39C277B}"/>
                </a:ext>
              </a:extLst>
            </p:cNvPr>
            <p:cNvSpPr/>
            <p:nvPr/>
          </p:nvSpPr>
          <p:spPr bwMode="auto">
            <a:xfrm>
              <a:off x="1814286"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34" name="Oval 33">
              <a:extLst>
                <a:ext uri="{FF2B5EF4-FFF2-40B4-BE49-F238E27FC236}">
                  <a16:creationId xmlns:a16="http://schemas.microsoft.com/office/drawing/2014/main" id="{4624D772-8F25-4162-92ED-6F8B5705E23A}"/>
                </a:ext>
              </a:extLst>
            </p:cNvPr>
            <p:cNvSpPr/>
            <p:nvPr/>
          </p:nvSpPr>
          <p:spPr bwMode="auto">
            <a:xfrm>
              <a:off x="1887991"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grpSp>
        <p:nvGrpSpPr>
          <p:cNvPr id="35" name="Group 34">
            <a:extLst>
              <a:ext uri="{FF2B5EF4-FFF2-40B4-BE49-F238E27FC236}">
                <a16:creationId xmlns:a16="http://schemas.microsoft.com/office/drawing/2014/main" id="{5F8B4A38-08CC-41B9-82A3-E3F4D7227473}"/>
              </a:ext>
            </a:extLst>
          </p:cNvPr>
          <p:cNvGrpSpPr/>
          <p:nvPr/>
        </p:nvGrpSpPr>
        <p:grpSpPr>
          <a:xfrm>
            <a:off x="635000" y="3978894"/>
            <a:ext cx="931604" cy="931604"/>
            <a:chOff x="1814286" y="1856921"/>
            <a:chExt cx="1001486" cy="1001486"/>
          </a:xfrm>
          <a:effectLst>
            <a:outerShdw blurRad="50800" dist="38100" dir="5400000" algn="t" rotWithShape="0">
              <a:prstClr val="black">
                <a:alpha val="40000"/>
              </a:prstClr>
            </a:outerShdw>
          </a:effectLst>
        </p:grpSpPr>
        <p:sp>
          <p:nvSpPr>
            <p:cNvPr id="36" name="Oval 35">
              <a:extLst>
                <a:ext uri="{FF2B5EF4-FFF2-40B4-BE49-F238E27FC236}">
                  <a16:creationId xmlns:a16="http://schemas.microsoft.com/office/drawing/2014/main" id="{F5C8C0C1-84E2-458C-B159-319809230742}"/>
                </a:ext>
              </a:extLst>
            </p:cNvPr>
            <p:cNvSpPr/>
            <p:nvPr/>
          </p:nvSpPr>
          <p:spPr bwMode="auto">
            <a:xfrm>
              <a:off x="1814286"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37" name="Oval 36">
              <a:extLst>
                <a:ext uri="{FF2B5EF4-FFF2-40B4-BE49-F238E27FC236}">
                  <a16:creationId xmlns:a16="http://schemas.microsoft.com/office/drawing/2014/main" id="{6C66B96B-34CB-47F4-B0F2-C524FFCD979E}"/>
                </a:ext>
              </a:extLst>
            </p:cNvPr>
            <p:cNvSpPr/>
            <p:nvPr/>
          </p:nvSpPr>
          <p:spPr bwMode="auto">
            <a:xfrm>
              <a:off x="1887991"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grpSp>
        <p:nvGrpSpPr>
          <p:cNvPr id="38" name="Group 37">
            <a:extLst>
              <a:ext uri="{FF2B5EF4-FFF2-40B4-BE49-F238E27FC236}">
                <a16:creationId xmlns:a16="http://schemas.microsoft.com/office/drawing/2014/main" id="{4F64A996-7071-433F-8ED6-8BCB6884CF95}"/>
              </a:ext>
            </a:extLst>
          </p:cNvPr>
          <p:cNvGrpSpPr/>
          <p:nvPr/>
        </p:nvGrpSpPr>
        <p:grpSpPr>
          <a:xfrm>
            <a:off x="635000" y="5104962"/>
            <a:ext cx="931604" cy="931604"/>
            <a:chOff x="1814286" y="1856921"/>
            <a:chExt cx="1001486" cy="1001486"/>
          </a:xfrm>
          <a:effectLst>
            <a:outerShdw blurRad="50800" dist="38100" dir="5400000" algn="t" rotWithShape="0">
              <a:prstClr val="black">
                <a:alpha val="40000"/>
              </a:prstClr>
            </a:outerShdw>
          </a:effectLst>
        </p:grpSpPr>
        <p:sp>
          <p:nvSpPr>
            <p:cNvPr id="39" name="Oval 38">
              <a:extLst>
                <a:ext uri="{FF2B5EF4-FFF2-40B4-BE49-F238E27FC236}">
                  <a16:creationId xmlns:a16="http://schemas.microsoft.com/office/drawing/2014/main" id="{5394BDF8-F8DD-4625-A0E5-93692889A902}"/>
                </a:ext>
              </a:extLst>
            </p:cNvPr>
            <p:cNvSpPr/>
            <p:nvPr/>
          </p:nvSpPr>
          <p:spPr bwMode="auto">
            <a:xfrm>
              <a:off x="1814286"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40" name="Oval 39">
              <a:extLst>
                <a:ext uri="{FF2B5EF4-FFF2-40B4-BE49-F238E27FC236}">
                  <a16:creationId xmlns:a16="http://schemas.microsoft.com/office/drawing/2014/main" id="{EC07993B-7B55-4C05-AF95-DDEF69CCDA26}"/>
                </a:ext>
              </a:extLst>
            </p:cNvPr>
            <p:cNvSpPr/>
            <p:nvPr/>
          </p:nvSpPr>
          <p:spPr bwMode="auto">
            <a:xfrm>
              <a:off x="1887991"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grpSp>
        <p:nvGrpSpPr>
          <p:cNvPr id="9" name="Group 8">
            <a:extLst>
              <a:ext uri="{FF2B5EF4-FFF2-40B4-BE49-F238E27FC236}">
                <a16:creationId xmlns:a16="http://schemas.microsoft.com/office/drawing/2014/main" id="{F9E47C99-AE59-407C-ABE1-14D7CD2C24DC}"/>
              </a:ext>
            </a:extLst>
          </p:cNvPr>
          <p:cNvGrpSpPr/>
          <p:nvPr/>
        </p:nvGrpSpPr>
        <p:grpSpPr>
          <a:xfrm>
            <a:off x="1104900" y="2755597"/>
            <a:ext cx="11315699" cy="2252132"/>
            <a:chOff x="1182687" y="2755597"/>
            <a:chExt cx="10426701" cy="2252132"/>
          </a:xfrm>
        </p:grpSpPr>
        <p:cxnSp>
          <p:nvCxnSpPr>
            <p:cNvPr id="5" name="Straight Connector 4">
              <a:extLst>
                <a:ext uri="{FF2B5EF4-FFF2-40B4-BE49-F238E27FC236}">
                  <a16:creationId xmlns:a16="http://schemas.microsoft.com/office/drawing/2014/main" id="{52B5B620-F77B-4EC1-A9A8-6351557A1D58}"/>
                </a:ext>
              </a:extLst>
            </p:cNvPr>
            <p:cNvCxnSpPr>
              <a:cxnSpLocks/>
            </p:cNvCxnSpPr>
            <p:nvPr/>
          </p:nvCxnSpPr>
          <p:spPr>
            <a:xfrm>
              <a:off x="1182687" y="2755597"/>
              <a:ext cx="1042670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E965CC0-2EF8-4ACC-80C8-6CFC00708A73}"/>
                </a:ext>
              </a:extLst>
            </p:cNvPr>
            <p:cNvCxnSpPr>
              <a:cxnSpLocks/>
            </p:cNvCxnSpPr>
            <p:nvPr/>
          </p:nvCxnSpPr>
          <p:spPr>
            <a:xfrm>
              <a:off x="1182687" y="3881663"/>
              <a:ext cx="1042670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CD98F32-BC3A-4132-8A0B-7DBEBB0F26B7}"/>
                </a:ext>
              </a:extLst>
            </p:cNvPr>
            <p:cNvCxnSpPr>
              <a:cxnSpLocks/>
            </p:cNvCxnSpPr>
            <p:nvPr/>
          </p:nvCxnSpPr>
          <p:spPr>
            <a:xfrm>
              <a:off x="1182687" y="5007729"/>
              <a:ext cx="1042670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65" name="Move_E7C2" title="Icon of four arrows pointing away from eachother">
            <a:extLst>
              <a:ext uri="{FF2B5EF4-FFF2-40B4-BE49-F238E27FC236}">
                <a16:creationId xmlns:a16="http://schemas.microsoft.com/office/drawing/2014/main" id="{3609C372-4FD0-4BC0-8D6A-9DF73E32EEBC}"/>
              </a:ext>
            </a:extLst>
          </p:cNvPr>
          <p:cNvSpPr>
            <a:spLocks noChangeAspect="1" noEditPoints="1"/>
          </p:cNvSpPr>
          <p:nvPr/>
        </p:nvSpPr>
        <p:spPr bwMode="auto">
          <a:xfrm>
            <a:off x="849404" y="1941104"/>
            <a:ext cx="502797" cy="502920"/>
          </a:xfrm>
          <a:custGeom>
            <a:avLst/>
            <a:gdLst>
              <a:gd name="T0" fmla="*/ 736 w 3999"/>
              <a:gd name="T1" fmla="*/ 2737 h 4000"/>
              <a:gd name="T2" fmla="*/ 0 w 3999"/>
              <a:gd name="T3" fmla="*/ 2001 h 4000"/>
              <a:gd name="T4" fmla="*/ 736 w 3999"/>
              <a:gd name="T5" fmla="*/ 1264 h 4000"/>
              <a:gd name="T6" fmla="*/ 86 w 3999"/>
              <a:gd name="T7" fmla="*/ 2001 h 4000"/>
              <a:gd name="T8" fmla="*/ 1264 w 3999"/>
              <a:gd name="T9" fmla="*/ 2001 h 4000"/>
              <a:gd name="T10" fmla="*/ 1264 w 3999"/>
              <a:gd name="T11" fmla="*/ 3265 h 4000"/>
              <a:gd name="T12" fmla="*/ 2000 w 3999"/>
              <a:gd name="T13" fmla="*/ 4000 h 4000"/>
              <a:gd name="T14" fmla="*/ 2735 w 3999"/>
              <a:gd name="T15" fmla="*/ 3265 h 4000"/>
              <a:gd name="T16" fmla="*/ 2000 w 3999"/>
              <a:gd name="T17" fmla="*/ 3915 h 4000"/>
              <a:gd name="T18" fmla="*/ 2000 w 3999"/>
              <a:gd name="T19" fmla="*/ 2737 h 4000"/>
              <a:gd name="T20" fmla="*/ 3264 w 3999"/>
              <a:gd name="T21" fmla="*/ 2737 h 4000"/>
              <a:gd name="T22" fmla="*/ 3999 w 3999"/>
              <a:gd name="T23" fmla="*/ 2001 h 4000"/>
              <a:gd name="T24" fmla="*/ 3264 w 3999"/>
              <a:gd name="T25" fmla="*/ 1264 h 4000"/>
              <a:gd name="T26" fmla="*/ 3913 w 3999"/>
              <a:gd name="T27" fmla="*/ 2001 h 4000"/>
              <a:gd name="T28" fmla="*/ 2735 w 3999"/>
              <a:gd name="T29" fmla="*/ 2001 h 4000"/>
              <a:gd name="T30" fmla="*/ 2735 w 3999"/>
              <a:gd name="T31" fmla="*/ 736 h 4000"/>
              <a:gd name="T32" fmla="*/ 2000 w 3999"/>
              <a:gd name="T33" fmla="*/ 0 h 4000"/>
              <a:gd name="T34" fmla="*/ 1264 w 3999"/>
              <a:gd name="T35" fmla="*/ 736 h 4000"/>
              <a:gd name="T36" fmla="*/ 2000 w 3999"/>
              <a:gd name="T37" fmla="*/ 86 h 4000"/>
              <a:gd name="T38" fmla="*/ 2000 w 3999"/>
              <a:gd name="T39" fmla="*/ 1264 h 4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9" h="4000">
                <a:moveTo>
                  <a:pt x="736" y="2737"/>
                </a:moveTo>
                <a:lnTo>
                  <a:pt x="0" y="2001"/>
                </a:lnTo>
                <a:lnTo>
                  <a:pt x="736" y="1264"/>
                </a:lnTo>
                <a:moveTo>
                  <a:pt x="86" y="2001"/>
                </a:moveTo>
                <a:lnTo>
                  <a:pt x="1264" y="2001"/>
                </a:lnTo>
                <a:moveTo>
                  <a:pt x="1264" y="3265"/>
                </a:moveTo>
                <a:lnTo>
                  <a:pt x="2000" y="4000"/>
                </a:lnTo>
                <a:lnTo>
                  <a:pt x="2735" y="3265"/>
                </a:lnTo>
                <a:moveTo>
                  <a:pt x="2000" y="3915"/>
                </a:moveTo>
                <a:lnTo>
                  <a:pt x="2000" y="2737"/>
                </a:lnTo>
                <a:moveTo>
                  <a:pt x="3264" y="2737"/>
                </a:moveTo>
                <a:lnTo>
                  <a:pt x="3999" y="2001"/>
                </a:lnTo>
                <a:lnTo>
                  <a:pt x="3264" y="1264"/>
                </a:lnTo>
                <a:moveTo>
                  <a:pt x="3913" y="2001"/>
                </a:moveTo>
                <a:lnTo>
                  <a:pt x="2735" y="2001"/>
                </a:lnTo>
                <a:moveTo>
                  <a:pt x="2735" y="736"/>
                </a:moveTo>
                <a:lnTo>
                  <a:pt x="2000" y="0"/>
                </a:lnTo>
                <a:lnTo>
                  <a:pt x="1264" y="736"/>
                </a:lnTo>
                <a:moveTo>
                  <a:pt x="2000" y="86"/>
                </a:moveTo>
                <a:lnTo>
                  <a:pt x="2000" y="1264"/>
                </a:lnTo>
              </a:path>
            </a:pathLst>
          </a:custGeom>
          <a:noFill/>
          <a:ln w="12700" cap="sq">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66" name="Brush" title="Icon of a paintbrush">
            <a:extLst>
              <a:ext uri="{FF2B5EF4-FFF2-40B4-BE49-F238E27FC236}">
                <a16:creationId xmlns:a16="http://schemas.microsoft.com/office/drawing/2014/main" id="{1485FA8E-0C9A-467F-B5F4-4FD09A018B14}"/>
              </a:ext>
            </a:extLst>
          </p:cNvPr>
          <p:cNvSpPr>
            <a:spLocks noChangeAspect="1" noEditPoints="1"/>
          </p:cNvSpPr>
          <p:nvPr/>
        </p:nvSpPr>
        <p:spPr bwMode="auto">
          <a:xfrm>
            <a:off x="871091" y="3152548"/>
            <a:ext cx="459422" cy="332164"/>
          </a:xfrm>
          <a:custGeom>
            <a:avLst/>
            <a:gdLst>
              <a:gd name="T0" fmla="*/ 873 w 3144"/>
              <a:gd name="T1" fmla="*/ 1898 h 2272"/>
              <a:gd name="T2" fmla="*/ 1247 w 3144"/>
              <a:gd name="T3" fmla="*/ 1523 h 2272"/>
              <a:gd name="T4" fmla="*/ 1621 w 3144"/>
              <a:gd name="T5" fmla="*/ 1898 h 2272"/>
              <a:gd name="T6" fmla="*/ 1247 w 3144"/>
              <a:gd name="T7" fmla="*/ 2272 h 2272"/>
              <a:gd name="T8" fmla="*/ 499 w 3144"/>
              <a:gd name="T9" fmla="*/ 2272 h 2272"/>
              <a:gd name="T10" fmla="*/ 873 w 3144"/>
              <a:gd name="T11" fmla="*/ 1898 h 2272"/>
              <a:gd name="T12" fmla="*/ 1621 w 3144"/>
              <a:gd name="T13" fmla="*/ 1898 h 2272"/>
              <a:gd name="T14" fmla="*/ 3041 w 3144"/>
              <a:gd name="T15" fmla="*/ 478 h 2272"/>
              <a:gd name="T16" fmla="*/ 3041 w 3144"/>
              <a:gd name="T17" fmla="*/ 104 h 2272"/>
              <a:gd name="T18" fmla="*/ 2667 w 3144"/>
              <a:gd name="T19" fmla="*/ 104 h 2272"/>
              <a:gd name="T20" fmla="*/ 1247 w 3144"/>
              <a:gd name="T21" fmla="*/ 1523 h 2272"/>
              <a:gd name="T22" fmla="*/ 2066 w 3144"/>
              <a:gd name="T23" fmla="*/ 1453 h 2272"/>
              <a:gd name="T24" fmla="*/ 1691 w 3144"/>
              <a:gd name="T25" fmla="*/ 1079 h 2272"/>
              <a:gd name="T26" fmla="*/ 0 w 3144"/>
              <a:gd name="T27" fmla="*/ 2272 h 2272"/>
              <a:gd name="T28" fmla="*/ 499 w 3144"/>
              <a:gd name="T29"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4" h="2272">
                <a:moveTo>
                  <a:pt x="873" y="1898"/>
                </a:moveTo>
                <a:cubicBezTo>
                  <a:pt x="873" y="1691"/>
                  <a:pt x="1040" y="1523"/>
                  <a:pt x="1247" y="1523"/>
                </a:cubicBezTo>
                <a:cubicBezTo>
                  <a:pt x="1454" y="1523"/>
                  <a:pt x="1621" y="1691"/>
                  <a:pt x="1621" y="1898"/>
                </a:cubicBezTo>
                <a:cubicBezTo>
                  <a:pt x="1621" y="2104"/>
                  <a:pt x="1454" y="2272"/>
                  <a:pt x="1247" y="2272"/>
                </a:cubicBezTo>
                <a:cubicBezTo>
                  <a:pt x="499" y="2272"/>
                  <a:pt x="499" y="2272"/>
                  <a:pt x="499" y="2272"/>
                </a:cubicBezTo>
                <a:cubicBezTo>
                  <a:pt x="705" y="2272"/>
                  <a:pt x="873" y="2104"/>
                  <a:pt x="873" y="1898"/>
                </a:cubicBezTo>
                <a:moveTo>
                  <a:pt x="1621" y="1898"/>
                </a:moveTo>
                <a:cubicBezTo>
                  <a:pt x="3041" y="478"/>
                  <a:pt x="3041" y="478"/>
                  <a:pt x="3041" y="478"/>
                </a:cubicBezTo>
                <a:cubicBezTo>
                  <a:pt x="3144" y="375"/>
                  <a:pt x="3144" y="207"/>
                  <a:pt x="3041" y="104"/>
                </a:cubicBezTo>
                <a:cubicBezTo>
                  <a:pt x="2938" y="0"/>
                  <a:pt x="2770" y="0"/>
                  <a:pt x="2667" y="104"/>
                </a:cubicBezTo>
                <a:cubicBezTo>
                  <a:pt x="1247" y="1523"/>
                  <a:pt x="1247" y="1523"/>
                  <a:pt x="1247" y="1523"/>
                </a:cubicBezTo>
                <a:moveTo>
                  <a:pt x="2066" y="1453"/>
                </a:moveTo>
                <a:cubicBezTo>
                  <a:pt x="1979" y="1295"/>
                  <a:pt x="1850" y="1165"/>
                  <a:pt x="1691" y="1079"/>
                </a:cubicBezTo>
                <a:moveTo>
                  <a:pt x="0" y="2272"/>
                </a:moveTo>
                <a:cubicBezTo>
                  <a:pt x="499" y="2272"/>
                  <a:pt x="499" y="2272"/>
                  <a:pt x="499" y="2272"/>
                </a:cubicBezTo>
              </a:path>
            </a:pathLst>
          </a:custGeom>
          <a:noFill/>
          <a:ln w="12700" cap="sq">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67" name="strategy" title="Icon of two circles and a curved arrow winding between three exes connecting them">
            <a:extLst>
              <a:ext uri="{FF2B5EF4-FFF2-40B4-BE49-F238E27FC236}">
                <a16:creationId xmlns:a16="http://schemas.microsoft.com/office/drawing/2014/main" id="{52E49F97-D666-4E5D-B446-37EF97DB7D5F}"/>
              </a:ext>
            </a:extLst>
          </p:cNvPr>
          <p:cNvSpPr>
            <a:spLocks noChangeAspect="1" noEditPoints="1"/>
          </p:cNvSpPr>
          <p:nvPr/>
        </p:nvSpPr>
        <p:spPr bwMode="auto">
          <a:xfrm>
            <a:off x="894906" y="4170376"/>
            <a:ext cx="411793" cy="548640"/>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2700" cap="sq">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68" name="speedometer_2" title="Icon of a spedometer showing fast speed">
            <a:extLst>
              <a:ext uri="{FF2B5EF4-FFF2-40B4-BE49-F238E27FC236}">
                <a16:creationId xmlns:a16="http://schemas.microsoft.com/office/drawing/2014/main" id="{9A91EFE5-EA6C-4129-A611-09D478776652}"/>
              </a:ext>
            </a:extLst>
          </p:cNvPr>
          <p:cNvSpPr>
            <a:spLocks noChangeAspect="1" noEditPoints="1"/>
          </p:cNvSpPr>
          <p:nvPr/>
        </p:nvSpPr>
        <p:spPr bwMode="auto">
          <a:xfrm>
            <a:off x="872202" y="5342164"/>
            <a:ext cx="457200" cy="457200"/>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2700" cap="sq">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3337052043"/>
      </p:ext>
    </p:extLst>
  </p:cSld>
  <p:clrMapOvr>
    <a:masterClrMapping/>
  </p:clrMapOvr>
  <mc:AlternateContent xmlns:mc="http://schemas.openxmlformats.org/markup-compatibility/2006" xmlns:p14="http://schemas.microsoft.com/office/powerpoint/2010/main">
    <mc:Choice Requires="p14">
      <p:transition spd="slow" p14:dur="2000" advTm="49304"/>
    </mc:Choice>
    <mc:Fallback xmlns="">
      <p:transition spd="slow" advTm="4930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Bent 10">
            <a:extLst>
              <a:ext uri="{FF2B5EF4-FFF2-40B4-BE49-F238E27FC236}">
                <a16:creationId xmlns:a16="http://schemas.microsoft.com/office/drawing/2014/main" id="{0867FE7B-8F43-4A32-B375-9EA4005C236B}"/>
              </a:ext>
            </a:extLst>
          </p:cNvPr>
          <p:cNvSpPr/>
          <p:nvPr/>
        </p:nvSpPr>
        <p:spPr bwMode="auto">
          <a:xfrm rot="16200000">
            <a:off x="1799537" y="3940863"/>
            <a:ext cx="1125538" cy="3530812"/>
          </a:xfrm>
          <a:prstGeom prst="bentArrow">
            <a:avLst>
              <a:gd name="adj1" fmla="val 25000"/>
              <a:gd name="adj2" fmla="val 0"/>
              <a:gd name="adj3" fmla="val 25000"/>
              <a:gd name="adj4" fmla="val 6781"/>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27" name="Arrow: Bent 26">
            <a:extLst>
              <a:ext uri="{FF2B5EF4-FFF2-40B4-BE49-F238E27FC236}">
                <a16:creationId xmlns:a16="http://schemas.microsoft.com/office/drawing/2014/main" id="{EFD7427D-7FF1-4124-BF3C-4C54F3CB4439}"/>
              </a:ext>
            </a:extLst>
          </p:cNvPr>
          <p:cNvSpPr/>
          <p:nvPr/>
        </p:nvSpPr>
        <p:spPr bwMode="auto">
          <a:xfrm rot="16200000">
            <a:off x="5540375" y="3940863"/>
            <a:ext cx="1125538" cy="3530812"/>
          </a:xfrm>
          <a:prstGeom prst="bentArrow">
            <a:avLst>
              <a:gd name="adj1" fmla="val 25000"/>
              <a:gd name="adj2" fmla="val 0"/>
              <a:gd name="adj3" fmla="val 25000"/>
              <a:gd name="adj4" fmla="val 5033"/>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28" name="Arrow: Bent 27">
            <a:extLst>
              <a:ext uri="{FF2B5EF4-FFF2-40B4-BE49-F238E27FC236}">
                <a16:creationId xmlns:a16="http://schemas.microsoft.com/office/drawing/2014/main" id="{815260C2-2DC3-4DC3-843F-A9336E3A7F7D}"/>
              </a:ext>
            </a:extLst>
          </p:cNvPr>
          <p:cNvSpPr/>
          <p:nvPr/>
        </p:nvSpPr>
        <p:spPr bwMode="auto">
          <a:xfrm rot="16200000">
            <a:off x="9281213" y="3940863"/>
            <a:ext cx="1125538" cy="3530812"/>
          </a:xfrm>
          <a:prstGeom prst="bentArrow">
            <a:avLst>
              <a:gd name="adj1" fmla="val 25000"/>
              <a:gd name="adj2" fmla="val 0"/>
              <a:gd name="adj3" fmla="val 25000"/>
              <a:gd name="adj4" fmla="val 5907"/>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65897F46-E590-406A-9B3B-6934F6F8F875}"/>
              </a:ext>
            </a:extLst>
          </p:cNvPr>
          <p:cNvSpPr/>
          <p:nvPr/>
        </p:nvSpPr>
        <p:spPr bwMode="auto">
          <a:xfrm>
            <a:off x="-1" y="2404948"/>
            <a:ext cx="12436475" cy="276395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7C255EA8-BF54-4E23-96F9-608FEC2C8A7D}"/>
              </a:ext>
            </a:extLst>
          </p:cNvPr>
          <p:cNvSpPr/>
          <p:nvPr/>
        </p:nvSpPr>
        <p:spPr bwMode="auto">
          <a:xfrm>
            <a:off x="8078576" y="1966912"/>
            <a:ext cx="3530812" cy="2681287"/>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ADB5162-A68E-448D-9407-D23284B92E1D}"/>
              </a:ext>
            </a:extLst>
          </p:cNvPr>
          <p:cNvSpPr>
            <a:spLocks noGrp="1"/>
          </p:cNvSpPr>
          <p:nvPr>
            <p:ph type="title"/>
          </p:nvPr>
        </p:nvSpPr>
        <p:spPr/>
        <p:txBody>
          <a:bodyPr/>
          <a:lstStyle/>
          <a:p>
            <a:r>
              <a:rPr lang="en-US"/>
              <a:t>Benefits of low-code app development</a:t>
            </a:r>
          </a:p>
        </p:txBody>
      </p:sp>
      <p:sp>
        <p:nvSpPr>
          <p:cNvPr id="9" name="Footer Placeholder 8">
            <a:extLst>
              <a:ext uri="{FF2B5EF4-FFF2-40B4-BE49-F238E27FC236}">
                <a16:creationId xmlns:a16="http://schemas.microsoft.com/office/drawing/2014/main" id="{BF6665AB-755A-4A0F-8E7F-5942D5DE4DEE}"/>
              </a:ext>
            </a:extLst>
          </p:cNvPr>
          <p:cNvSpPr>
            <a:spLocks noGrp="1"/>
          </p:cNvSpPr>
          <p:nvPr>
            <p:ph type="ftr" sz="quarter" idx="4294967295"/>
          </p:nvPr>
        </p:nvSpPr>
        <p:spPr>
          <a:xfrm>
            <a:off x="588043" y="6578600"/>
            <a:ext cx="1263166" cy="138499"/>
          </a:xfrm>
          <a:prstGeom prst="rect">
            <a:avLst/>
          </a:prstGeom>
        </p:spPr>
        <p:txBody>
          <a:bodyPr wrap="none" lIns="0" tIns="0" rIns="0" bIns="0">
            <a:spAutoFit/>
          </a:bodyPr>
          <a:lstStyle/>
          <a:p>
            <a:pPr defTabSz="932597"/>
            <a:r>
              <a:rPr lang="en-US" sz="900" dirty="0">
                <a:solidFill>
                  <a:srgbClr val="FFFFFF">
                    <a:lumMod val="65000"/>
                  </a:srgbClr>
                </a:solidFill>
                <a:latin typeface="Segoe UI"/>
              </a:rPr>
              <a:t>© Microsoft Corporation</a:t>
            </a:r>
          </a:p>
        </p:txBody>
      </p:sp>
      <p:sp>
        <p:nvSpPr>
          <p:cNvPr id="14" name="TextBox 13">
            <a:extLst>
              <a:ext uri="{FF2B5EF4-FFF2-40B4-BE49-F238E27FC236}">
                <a16:creationId xmlns:a16="http://schemas.microsoft.com/office/drawing/2014/main" id="{20E86337-8159-4A42-A01C-23C5526AD2FE}"/>
              </a:ext>
            </a:extLst>
          </p:cNvPr>
          <p:cNvSpPr txBox="1"/>
          <p:nvPr/>
        </p:nvSpPr>
        <p:spPr>
          <a:xfrm>
            <a:off x="596900" y="1126578"/>
            <a:ext cx="11239464" cy="553998"/>
          </a:xfrm>
          <a:prstGeom prst="rect">
            <a:avLst/>
          </a:prstGeom>
          <a:noFill/>
        </p:spPr>
        <p:txBody>
          <a:bodyPr wrap="square" lIns="0" tIns="0" rIns="0" bIns="0" rtlCol="0">
            <a:spAutoFit/>
          </a:bodyPr>
          <a:lstStyle/>
          <a:p>
            <a:pPr defTabSz="913926" fontAlgn="base">
              <a:spcBef>
                <a:spcPct val="0"/>
              </a:spcBef>
              <a:spcAft>
                <a:spcPct val="0"/>
              </a:spcAft>
              <a:defRPr/>
            </a:pPr>
            <a:r>
              <a:rPr lang="en-US" sz="1800" dirty="0">
                <a:cs typeface="Segoe UI Light"/>
              </a:rPr>
              <a:t>Low-code platforms enable a visual approach to building apps, empowering everyone, regardless of whether they can code or not, to quickly turn their bright ideas, into brilliant apps</a:t>
            </a:r>
          </a:p>
        </p:txBody>
      </p:sp>
      <p:sp>
        <p:nvSpPr>
          <p:cNvPr id="6" name="Rectangle 5">
            <a:extLst>
              <a:ext uri="{FF2B5EF4-FFF2-40B4-BE49-F238E27FC236}">
                <a16:creationId xmlns:a16="http://schemas.microsoft.com/office/drawing/2014/main" id="{C9BCB820-BFE8-4B4D-9250-221F34393F05}"/>
              </a:ext>
            </a:extLst>
          </p:cNvPr>
          <p:cNvSpPr/>
          <p:nvPr/>
        </p:nvSpPr>
        <p:spPr bwMode="auto">
          <a:xfrm>
            <a:off x="596899" y="1966912"/>
            <a:ext cx="3530812" cy="2681287"/>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B9487EDD-5FC2-4FED-BF1E-BF70EE8E300B}"/>
              </a:ext>
            </a:extLst>
          </p:cNvPr>
          <p:cNvSpPr/>
          <p:nvPr/>
        </p:nvSpPr>
        <p:spPr bwMode="auto">
          <a:xfrm>
            <a:off x="4337738" y="1966912"/>
            <a:ext cx="3530812" cy="2681287"/>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10" name="TextBox 9">
            <a:extLst>
              <a:ext uri="{FF2B5EF4-FFF2-40B4-BE49-F238E27FC236}">
                <a16:creationId xmlns:a16="http://schemas.microsoft.com/office/drawing/2014/main" id="{C2BBBBC2-D77E-40D8-8377-C4116A2F948A}"/>
              </a:ext>
            </a:extLst>
          </p:cNvPr>
          <p:cNvSpPr txBox="1"/>
          <p:nvPr/>
        </p:nvSpPr>
        <p:spPr>
          <a:xfrm>
            <a:off x="1793239" y="4757737"/>
            <a:ext cx="1138132" cy="307777"/>
          </a:xfrm>
          <a:prstGeom prst="rect">
            <a:avLst/>
          </a:prstGeom>
          <a:noFill/>
        </p:spPr>
        <p:txBody>
          <a:bodyPr wrap="none" lIns="0" tIns="0" rIns="0" bIns="0" rtlCol="0">
            <a:spAutoFit/>
          </a:bodyPr>
          <a:lstStyle/>
          <a:p>
            <a:pPr algn="ctr"/>
            <a:r>
              <a:rPr lang="en-GB" sz="2000" dirty="0">
                <a:solidFill>
                  <a:schemeClr val="bg1"/>
                </a:solidFill>
                <a:latin typeface="Segoe UI Semibold" panose="020B0702040204020203" pitchFamily="34" charset="0"/>
                <a:cs typeface="Segoe UI Semibold" panose="020B0702040204020203" pitchFamily="34" charset="0"/>
              </a:rPr>
              <a:t>For speed</a:t>
            </a:r>
          </a:p>
        </p:txBody>
      </p:sp>
      <p:sp>
        <p:nvSpPr>
          <p:cNvPr id="19" name="TextBox 18">
            <a:extLst>
              <a:ext uri="{FF2B5EF4-FFF2-40B4-BE49-F238E27FC236}">
                <a16:creationId xmlns:a16="http://schemas.microsoft.com/office/drawing/2014/main" id="{0BD38597-74F6-4DAE-A645-F0BD2B0EEA71}"/>
              </a:ext>
            </a:extLst>
          </p:cNvPr>
          <p:cNvSpPr txBox="1"/>
          <p:nvPr/>
        </p:nvSpPr>
        <p:spPr>
          <a:xfrm>
            <a:off x="5328092" y="4757737"/>
            <a:ext cx="1550104" cy="307777"/>
          </a:xfrm>
          <a:prstGeom prst="rect">
            <a:avLst/>
          </a:prstGeom>
          <a:noFill/>
        </p:spPr>
        <p:txBody>
          <a:bodyPr wrap="none" lIns="0" tIns="0" rIns="0" bIns="0" rtlCol="0">
            <a:spAutoFit/>
          </a:bodyPr>
          <a:lstStyle/>
          <a:p>
            <a:pPr algn="ctr"/>
            <a:r>
              <a:rPr lang="en-GB" sz="2000" dirty="0">
                <a:solidFill>
                  <a:schemeClr val="bg1"/>
                </a:solidFill>
                <a:latin typeface="Segoe UI Semibold" panose="020B0702040204020203" pitchFamily="34" charset="0"/>
                <a:cs typeface="Segoe UI Semibold" panose="020B0702040204020203" pitchFamily="34" charset="0"/>
              </a:rPr>
              <a:t>For efficiency</a:t>
            </a:r>
          </a:p>
        </p:txBody>
      </p:sp>
      <p:sp>
        <p:nvSpPr>
          <p:cNvPr id="20" name="TextBox 19">
            <a:extLst>
              <a:ext uri="{FF2B5EF4-FFF2-40B4-BE49-F238E27FC236}">
                <a16:creationId xmlns:a16="http://schemas.microsoft.com/office/drawing/2014/main" id="{6CD055C6-617C-4D21-9BBC-FC4A20279EF7}"/>
              </a:ext>
            </a:extLst>
          </p:cNvPr>
          <p:cNvSpPr txBox="1"/>
          <p:nvPr/>
        </p:nvSpPr>
        <p:spPr>
          <a:xfrm>
            <a:off x="8618486" y="4757737"/>
            <a:ext cx="2450992" cy="307777"/>
          </a:xfrm>
          <a:prstGeom prst="rect">
            <a:avLst/>
          </a:prstGeom>
          <a:noFill/>
        </p:spPr>
        <p:txBody>
          <a:bodyPr wrap="none" lIns="0" tIns="0" rIns="0" bIns="0" rtlCol="0">
            <a:spAutoFit/>
          </a:bodyPr>
          <a:lstStyle/>
          <a:p>
            <a:pPr algn="ctr"/>
            <a:r>
              <a:rPr lang="en-GB" sz="2000" dirty="0">
                <a:solidFill>
                  <a:schemeClr val="bg1"/>
                </a:solidFill>
                <a:latin typeface="Segoe UI Semibold" panose="020B0702040204020203" pitchFamily="34" charset="0"/>
                <a:cs typeface="Segoe UI Semibold" panose="020B0702040204020203" pitchFamily="34" charset="0"/>
              </a:rPr>
              <a:t>For adapting quickly </a:t>
            </a:r>
          </a:p>
        </p:txBody>
      </p:sp>
      <p:pic>
        <p:nvPicPr>
          <p:cNvPr id="21" name="Picture 20">
            <a:extLst>
              <a:ext uri="{FF2B5EF4-FFF2-40B4-BE49-F238E27FC236}">
                <a16:creationId xmlns:a16="http://schemas.microsoft.com/office/drawing/2014/main" id="{305649D2-9F88-4A7C-91A3-BC690F366761}"/>
              </a:ext>
            </a:extLst>
          </p:cNvPr>
          <p:cNvPicPr>
            <a:picLocks noChangeAspect="1"/>
          </p:cNvPicPr>
          <p:nvPr/>
        </p:nvPicPr>
        <p:blipFill rotWithShape="1">
          <a:blip r:embed="rId3">
            <a:extLst>
              <a:ext uri="{28A0092B-C50C-407E-A947-70E740481C1C}">
                <a14:useLocalDpi xmlns:a14="http://schemas.microsoft.com/office/drawing/2010/main" val="0"/>
              </a:ext>
            </a:extLst>
          </a:blip>
          <a:srcRect l="9706" r="55651"/>
          <a:stretch/>
        </p:blipFill>
        <p:spPr>
          <a:xfrm>
            <a:off x="663045" y="2037653"/>
            <a:ext cx="3398520" cy="2539804"/>
          </a:xfrm>
          <a:prstGeom prst="rect">
            <a:avLst/>
          </a:prstGeom>
        </p:spPr>
      </p:pic>
      <p:pic>
        <p:nvPicPr>
          <p:cNvPr id="23" name="Picture 22">
            <a:extLst>
              <a:ext uri="{FF2B5EF4-FFF2-40B4-BE49-F238E27FC236}">
                <a16:creationId xmlns:a16="http://schemas.microsoft.com/office/drawing/2014/main" id="{69599EA9-7057-4A1A-A58C-1AAA331741B4}"/>
              </a:ext>
            </a:extLst>
          </p:cNvPr>
          <p:cNvPicPr>
            <a:picLocks noChangeAspect="1"/>
          </p:cNvPicPr>
          <p:nvPr/>
        </p:nvPicPr>
        <p:blipFill rotWithShape="1">
          <a:blip r:embed="rId4">
            <a:extLst>
              <a:ext uri="{28A0092B-C50C-407E-A947-70E740481C1C}">
                <a14:useLocalDpi xmlns:a14="http://schemas.microsoft.com/office/drawing/2010/main" val="0"/>
              </a:ext>
            </a:extLst>
          </a:blip>
          <a:srcRect t="5982" b="27567"/>
          <a:stretch/>
        </p:blipFill>
        <p:spPr>
          <a:xfrm>
            <a:off x="4415385" y="2037653"/>
            <a:ext cx="3398520" cy="2539804"/>
          </a:xfrm>
          <a:prstGeom prst="rect">
            <a:avLst/>
          </a:prstGeom>
        </p:spPr>
      </p:pic>
      <p:pic>
        <p:nvPicPr>
          <p:cNvPr id="26" name="Content Placeholder 11">
            <a:extLst>
              <a:ext uri="{FF2B5EF4-FFF2-40B4-BE49-F238E27FC236}">
                <a16:creationId xmlns:a16="http://schemas.microsoft.com/office/drawing/2014/main" id="{50C83463-D273-4A69-9248-15B849635576}"/>
              </a:ext>
            </a:extLst>
          </p:cNvPr>
          <p:cNvPicPr>
            <a:picLocks noChangeAspect="1"/>
          </p:cNvPicPr>
          <p:nvPr/>
        </p:nvPicPr>
        <p:blipFill rotWithShape="1">
          <a:blip r:embed="rId5"/>
          <a:srcRect l="14409" r="10311"/>
          <a:stretch/>
        </p:blipFill>
        <p:spPr>
          <a:xfrm>
            <a:off x="8144722" y="2037653"/>
            <a:ext cx="3398520" cy="2539804"/>
          </a:xfrm>
          <a:prstGeom prst="rect">
            <a:avLst/>
          </a:prstGeom>
        </p:spPr>
      </p:pic>
      <p:sp>
        <p:nvSpPr>
          <p:cNvPr id="29" name="Rectangle 28">
            <a:extLst>
              <a:ext uri="{FF2B5EF4-FFF2-40B4-BE49-F238E27FC236}">
                <a16:creationId xmlns:a16="http://schemas.microsoft.com/office/drawing/2014/main" id="{4C7DE37F-8B46-48C2-B41D-4C0A9AC2DE35}"/>
              </a:ext>
            </a:extLst>
          </p:cNvPr>
          <p:cNvSpPr/>
          <p:nvPr/>
        </p:nvSpPr>
        <p:spPr>
          <a:xfrm>
            <a:off x="665163" y="5223837"/>
            <a:ext cx="3383702" cy="954107"/>
          </a:xfrm>
          <a:prstGeom prst="rect">
            <a:avLst/>
          </a:prstGeom>
        </p:spPr>
        <p:txBody>
          <a:bodyPr wrap="square">
            <a:spAutoFit/>
          </a:bodyPr>
          <a:lstStyle/>
          <a:p>
            <a:r>
              <a:rPr lang="en-US" sz="1400" dirty="0">
                <a:cs typeface="Segoe UI Light" panose="020B0502040204020203" pitchFamily="34" charset="0"/>
              </a:rPr>
              <a:t>Leverage the Common Data Service with pre-built AI models in AI Builder, and unlock value faster across your organization</a:t>
            </a:r>
            <a:endParaRPr lang="en-GB" sz="1400" dirty="0"/>
          </a:p>
        </p:txBody>
      </p:sp>
      <p:sp>
        <p:nvSpPr>
          <p:cNvPr id="30" name="Rectangle 29">
            <a:extLst>
              <a:ext uri="{FF2B5EF4-FFF2-40B4-BE49-F238E27FC236}">
                <a16:creationId xmlns:a16="http://schemas.microsoft.com/office/drawing/2014/main" id="{70700638-C2B0-4ACB-962A-B8370247E650}"/>
              </a:ext>
            </a:extLst>
          </p:cNvPr>
          <p:cNvSpPr/>
          <p:nvPr/>
        </p:nvSpPr>
        <p:spPr>
          <a:xfrm>
            <a:off x="4411293" y="5223837"/>
            <a:ext cx="3383702" cy="954107"/>
          </a:xfrm>
          <a:prstGeom prst="rect">
            <a:avLst/>
          </a:prstGeom>
        </p:spPr>
        <p:txBody>
          <a:bodyPr wrap="square">
            <a:spAutoFit/>
          </a:bodyPr>
          <a:lstStyle/>
          <a:p>
            <a:r>
              <a:rPr lang="en-US" sz="1400" dirty="0">
                <a:cs typeface="Segoe UI Light" panose="020B0502040204020203" pitchFamily="34" charset="0"/>
              </a:rPr>
              <a:t>Build custom apps in hours – not months – that connect to your existing data and systems to solve problems faster and drive efficiency</a:t>
            </a:r>
            <a:endParaRPr lang="en-GB" sz="1400" dirty="0"/>
          </a:p>
        </p:txBody>
      </p:sp>
      <p:sp>
        <p:nvSpPr>
          <p:cNvPr id="31" name="Rectangle 30">
            <a:extLst>
              <a:ext uri="{FF2B5EF4-FFF2-40B4-BE49-F238E27FC236}">
                <a16:creationId xmlns:a16="http://schemas.microsoft.com/office/drawing/2014/main" id="{5B778D02-CDF6-47AE-837D-FAAC67592470}"/>
              </a:ext>
            </a:extLst>
          </p:cNvPr>
          <p:cNvSpPr/>
          <p:nvPr/>
        </p:nvSpPr>
        <p:spPr>
          <a:xfrm>
            <a:off x="8128000" y="5223837"/>
            <a:ext cx="3383702" cy="738664"/>
          </a:xfrm>
          <a:prstGeom prst="rect">
            <a:avLst/>
          </a:prstGeom>
        </p:spPr>
        <p:txBody>
          <a:bodyPr wrap="square">
            <a:spAutoFit/>
          </a:bodyPr>
          <a:lstStyle/>
          <a:p>
            <a:r>
              <a:rPr lang="en-US" sz="1400" dirty="0">
                <a:cs typeface="Segoe UI Light" panose="020B0502040204020203" pitchFamily="34" charset="0"/>
              </a:rPr>
              <a:t>Reduce time &amp; cost building web and mobile applications, enabling you to get through your development backlog</a:t>
            </a:r>
            <a:endParaRPr lang="en-GB" sz="1400" dirty="0"/>
          </a:p>
        </p:txBody>
      </p:sp>
      <p:sp>
        <p:nvSpPr>
          <p:cNvPr id="32" name="Footer Placeholder 8">
            <a:extLst>
              <a:ext uri="{FF2B5EF4-FFF2-40B4-BE49-F238E27FC236}">
                <a16:creationId xmlns:a16="http://schemas.microsoft.com/office/drawing/2014/main" id="{CA6D77CF-07B5-432A-8FB9-1D1D2B55AF86}"/>
              </a:ext>
            </a:extLst>
          </p:cNvPr>
          <p:cNvSpPr txBox="1">
            <a:spLocks/>
          </p:cNvSpPr>
          <p:nvPr/>
        </p:nvSpPr>
        <p:spPr>
          <a:xfrm>
            <a:off x="10796665" y="6578600"/>
            <a:ext cx="812723" cy="138499"/>
          </a:xfrm>
          <a:prstGeom prst="rect">
            <a:avLst/>
          </a:prstGeom>
        </p:spPr>
        <p:txBody>
          <a:bodyPr wrap="square" lIns="0" tIns="0" rIns="0" bIns="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algn="r" defTabSz="932597"/>
            <a:r>
              <a:rPr lang="en-US" sz="900" dirty="0">
                <a:solidFill>
                  <a:srgbClr val="FFFFFF">
                    <a:lumMod val="65000"/>
                  </a:srgbClr>
                </a:solidFill>
              </a:rPr>
              <a:t>Power Platform </a:t>
            </a:r>
            <a:endParaRPr lang="en-US" sz="900" dirty="0">
              <a:solidFill>
                <a:srgbClr val="FFFFFF">
                  <a:lumMod val="65000"/>
                </a:srgbClr>
              </a:solidFill>
              <a:latin typeface="Segoe UI"/>
            </a:endParaRPr>
          </a:p>
        </p:txBody>
      </p:sp>
      <p:sp>
        <p:nvSpPr>
          <p:cNvPr id="33" name="Rectangle: Rounded Corners 32">
            <a:extLst>
              <a:ext uri="{FF2B5EF4-FFF2-40B4-BE49-F238E27FC236}">
                <a16:creationId xmlns:a16="http://schemas.microsoft.com/office/drawing/2014/main" id="{C9282FBA-A745-41B1-8D76-B46519567ABA}"/>
              </a:ext>
            </a:extLst>
          </p:cNvPr>
          <p:cNvSpPr/>
          <p:nvPr/>
        </p:nvSpPr>
        <p:spPr bwMode="auto">
          <a:xfrm>
            <a:off x="3793414" y="6241589"/>
            <a:ext cx="334297" cy="54897"/>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34" name="Rectangle: Rounded Corners 33">
            <a:extLst>
              <a:ext uri="{FF2B5EF4-FFF2-40B4-BE49-F238E27FC236}">
                <a16:creationId xmlns:a16="http://schemas.microsoft.com/office/drawing/2014/main" id="{147340E4-5A6A-4FD1-8941-04878F75BCC2}"/>
              </a:ext>
            </a:extLst>
          </p:cNvPr>
          <p:cNvSpPr/>
          <p:nvPr/>
        </p:nvSpPr>
        <p:spPr bwMode="auto">
          <a:xfrm>
            <a:off x="7534253" y="6241589"/>
            <a:ext cx="334297" cy="54897"/>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35" name="Rectangle: Rounded Corners 34">
            <a:extLst>
              <a:ext uri="{FF2B5EF4-FFF2-40B4-BE49-F238E27FC236}">
                <a16:creationId xmlns:a16="http://schemas.microsoft.com/office/drawing/2014/main" id="{8A5C82A6-CC24-4613-908F-958AE70AA349}"/>
              </a:ext>
            </a:extLst>
          </p:cNvPr>
          <p:cNvSpPr/>
          <p:nvPr/>
        </p:nvSpPr>
        <p:spPr bwMode="auto">
          <a:xfrm>
            <a:off x="11275091" y="6241589"/>
            <a:ext cx="334297" cy="54897"/>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55373011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22F2E3-EF82-4407-AA41-191CB9A95849}"/>
              </a:ext>
            </a:extLst>
          </p:cNvPr>
          <p:cNvPicPr>
            <a:picLocks noChangeAspect="1"/>
          </p:cNvPicPr>
          <p:nvPr/>
        </p:nvPicPr>
        <p:blipFill rotWithShape="1">
          <a:blip r:embed="rId3"/>
          <a:srcRect l="13124" t="571" r="39629" b="104"/>
          <a:stretch/>
        </p:blipFill>
        <p:spPr>
          <a:xfrm>
            <a:off x="15170" y="0"/>
            <a:ext cx="4993393" cy="6994525"/>
          </a:xfrm>
          <a:custGeom>
            <a:avLst/>
            <a:gdLst>
              <a:gd name="connsiteX0" fmla="*/ 0 w 6175351"/>
              <a:gd name="connsiteY0" fmla="*/ 0 h 6947267"/>
              <a:gd name="connsiteX1" fmla="*/ 6175351 w 6175351"/>
              <a:gd name="connsiteY1" fmla="*/ 0 h 6947267"/>
              <a:gd name="connsiteX2" fmla="*/ 6175351 w 6175351"/>
              <a:gd name="connsiteY2" fmla="*/ 6947267 h 6947267"/>
              <a:gd name="connsiteX3" fmla="*/ 0 w 6175351"/>
              <a:gd name="connsiteY3" fmla="*/ 6947267 h 6947267"/>
            </a:gdLst>
            <a:ahLst/>
            <a:cxnLst>
              <a:cxn ang="0">
                <a:pos x="connsiteX0" y="connsiteY0"/>
              </a:cxn>
              <a:cxn ang="0">
                <a:pos x="connsiteX1" y="connsiteY1"/>
              </a:cxn>
              <a:cxn ang="0">
                <a:pos x="connsiteX2" y="connsiteY2"/>
              </a:cxn>
              <a:cxn ang="0">
                <a:pos x="connsiteX3" y="connsiteY3"/>
              </a:cxn>
            </a:cxnLst>
            <a:rect l="l" t="t" r="r" b="b"/>
            <a:pathLst>
              <a:path w="6175351" h="6947267">
                <a:moveTo>
                  <a:pt x="0" y="0"/>
                </a:moveTo>
                <a:lnTo>
                  <a:pt x="6175351" y="0"/>
                </a:lnTo>
                <a:lnTo>
                  <a:pt x="6175351" y="6947267"/>
                </a:lnTo>
                <a:lnTo>
                  <a:pt x="0" y="6947267"/>
                </a:lnTo>
                <a:close/>
              </a:path>
            </a:pathLst>
          </a:custGeom>
        </p:spPr>
      </p:pic>
      <p:sp>
        <p:nvSpPr>
          <p:cNvPr id="12" name="Title 1">
            <a:extLst>
              <a:ext uri="{FF2B5EF4-FFF2-40B4-BE49-F238E27FC236}">
                <a16:creationId xmlns:a16="http://schemas.microsoft.com/office/drawing/2014/main" id="{63D724C7-CEB7-4C1C-942C-CDD34D5DF79E}"/>
              </a:ext>
            </a:extLst>
          </p:cNvPr>
          <p:cNvSpPr txBox="1">
            <a:spLocks/>
          </p:cNvSpPr>
          <p:nvPr/>
        </p:nvSpPr>
        <p:spPr>
          <a:xfrm>
            <a:off x="5368472" y="2859881"/>
            <a:ext cx="6110289" cy="1274762"/>
          </a:xfrm>
          <a:prstGeom prst="rect">
            <a:avLst/>
          </a:prstGeom>
        </p:spPr>
        <p:txBody>
          <a:bodyPr vert="horz" wrap="square" lIns="0" tIns="91440" rIns="146304" bIns="91440" rtlCol="0" anchor="t">
            <a:noAutofit/>
          </a:bodyPr>
          <a:lst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a:lstStyle>
          <a:p>
            <a:r>
              <a:rPr lang="en-US" sz="3600" dirty="0">
                <a:latin typeface="Segoe UI Semibold" panose="020B0702040204020203" pitchFamily="34" charset="0"/>
                <a:cs typeface="Segoe UI Semibold" panose="020B0702040204020203" pitchFamily="34" charset="0"/>
              </a:rPr>
              <a:t>Start your transformation journey today</a:t>
            </a:r>
          </a:p>
        </p:txBody>
      </p:sp>
      <p:sp>
        <p:nvSpPr>
          <p:cNvPr id="7" name="Rectangle: Top Corners Rounded 6">
            <a:extLst>
              <a:ext uri="{FF2B5EF4-FFF2-40B4-BE49-F238E27FC236}">
                <a16:creationId xmlns:a16="http://schemas.microsoft.com/office/drawing/2014/main" id="{E17C7D4A-A546-4E22-9486-A1E306149EBE}"/>
              </a:ext>
            </a:extLst>
          </p:cNvPr>
          <p:cNvSpPr/>
          <p:nvPr/>
        </p:nvSpPr>
        <p:spPr bwMode="auto">
          <a:xfrm rot="16200000">
            <a:off x="8493919" y="2326482"/>
            <a:ext cx="757238" cy="7127874"/>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8DB5E7A5-4CE9-4AF6-93A9-328120269603}"/>
              </a:ext>
            </a:extLst>
          </p:cNvPr>
          <p:cNvSpPr/>
          <p:nvPr/>
        </p:nvSpPr>
        <p:spPr bwMode="auto">
          <a:xfrm>
            <a:off x="5380037" y="5585618"/>
            <a:ext cx="609601" cy="60960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F6192D4E-AA0A-4C75-AB0D-E21EFC945F15}"/>
              </a:ext>
            </a:extLst>
          </p:cNvPr>
          <p:cNvSpPr/>
          <p:nvPr/>
        </p:nvSpPr>
        <p:spPr bwMode="auto">
          <a:xfrm>
            <a:off x="6152782" y="5705754"/>
            <a:ext cx="4800968" cy="3693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fontAlgn="base">
              <a:spcBef>
                <a:spcPct val="20000"/>
              </a:spcBef>
              <a:buSzPct val="90000"/>
              <a:defRPr/>
            </a:pPr>
            <a:r>
              <a:rPr lang="en-US" sz="2400" kern="0">
                <a:solidFill>
                  <a:schemeClr val="bg1"/>
                </a:solidFill>
                <a:latin typeface="+mj-lt"/>
                <a:cs typeface="Segoe UI Semilight" panose="020B0402040204020203" pitchFamily="34" charset="0"/>
              </a:rPr>
              <a:t>Connect with us to learn more</a:t>
            </a:r>
          </a:p>
        </p:txBody>
      </p:sp>
      <p:sp>
        <p:nvSpPr>
          <p:cNvPr id="16" name="Touch_E815" title="Icon of a closed hand with one finger pressing a button">
            <a:extLst>
              <a:ext uri="{FF2B5EF4-FFF2-40B4-BE49-F238E27FC236}">
                <a16:creationId xmlns:a16="http://schemas.microsoft.com/office/drawing/2014/main" id="{A8012711-5E82-4F7A-85CF-BBE1DED0BC2F}"/>
              </a:ext>
            </a:extLst>
          </p:cNvPr>
          <p:cNvSpPr>
            <a:spLocks noChangeAspect="1" noEditPoints="1"/>
          </p:cNvSpPr>
          <p:nvPr/>
        </p:nvSpPr>
        <p:spPr bwMode="auto">
          <a:xfrm>
            <a:off x="5559704" y="5707538"/>
            <a:ext cx="250266" cy="365760"/>
          </a:xfrm>
          <a:custGeom>
            <a:avLst/>
            <a:gdLst>
              <a:gd name="T0" fmla="*/ 1238 w 2563"/>
              <a:gd name="T1" fmla="*/ 1510 h 3746"/>
              <a:gd name="T2" fmla="*/ 1238 w 2563"/>
              <a:gd name="T3" fmla="*/ 1758 h 3746"/>
              <a:gd name="T4" fmla="*/ 1238 w 2563"/>
              <a:gd name="T5" fmla="*/ 654 h 3746"/>
              <a:gd name="T6" fmla="*/ 1017 w 2563"/>
              <a:gd name="T7" fmla="*/ 433 h 3746"/>
              <a:gd name="T8" fmla="*/ 796 w 2563"/>
              <a:gd name="T9" fmla="*/ 654 h 3746"/>
              <a:gd name="T10" fmla="*/ 796 w 2563"/>
              <a:gd name="T11" fmla="*/ 669 h 3746"/>
              <a:gd name="T12" fmla="*/ 796 w 2563"/>
              <a:gd name="T13" fmla="*/ 2453 h 3746"/>
              <a:gd name="T14" fmla="*/ 662 w 2563"/>
              <a:gd name="T15" fmla="*/ 2508 h 3746"/>
              <a:gd name="T16" fmla="*/ 423 w 2563"/>
              <a:gd name="T17" fmla="*/ 2269 h 3746"/>
              <a:gd name="T18" fmla="*/ 92 w 2563"/>
              <a:gd name="T19" fmla="*/ 2269 h 3746"/>
              <a:gd name="T20" fmla="*/ 92 w 2563"/>
              <a:gd name="T21" fmla="*/ 2600 h 3746"/>
              <a:gd name="T22" fmla="*/ 906 w 2563"/>
              <a:gd name="T23" fmla="*/ 3415 h 3746"/>
              <a:gd name="T24" fmla="*/ 1680 w 2563"/>
              <a:gd name="T25" fmla="*/ 3746 h 3746"/>
              <a:gd name="T26" fmla="*/ 2563 w 2563"/>
              <a:gd name="T27" fmla="*/ 2863 h 3746"/>
              <a:gd name="T28" fmla="*/ 2563 w 2563"/>
              <a:gd name="T29" fmla="*/ 2013 h 3746"/>
              <a:gd name="T30" fmla="*/ 2396 w 2563"/>
              <a:gd name="T31" fmla="*/ 1799 h 3746"/>
              <a:gd name="T32" fmla="*/ 1238 w 2563"/>
              <a:gd name="T33" fmla="*/ 1510 h 3746"/>
              <a:gd name="T34" fmla="*/ 1238 w 2563"/>
              <a:gd name="T35" fmla="*/ 654 h 3746"/>
              <a:gd name="T36" fmla="*/ 1238 w 2563"/>
              <a:gd name="T37" fmla="*/ 1268 h 3746"/>
              <a:gd name="T38" fmla="*/ 1669 w 2563"/>
              <a:gd name="T39" fmla="*/ 654 h 3746"/>
              <a:gd name="T40" fmla="*/ 1016 w 2563"/>
              <a:gd name="T41" fmla="*/ 0 h 3746"/>
              <a:gd name="T42" fmla="*/ 363 w 2563"/>
              <a:gd name="T43" fmla="*/ 654 h 3746"/>
              <a:gd name="T44" fmla="*/ 796 w 2563"/>
              <a:gd name="T45" fmla="*/ 1269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63" h="3746">
                <a:moveTo>
                  <a:pt x="1238" y="1510"/>
                </a:moveTo>
                <a:cubicBezTo>
                  <a:pt x="1238" y="1758"/>
                  <a:pt x="1238" y="1758"/>
                  <a:pt x="1238" y="1758"/>
                </a:cubicBezTo>
                <a:moveTo>
                  <a:pt x="1238" y="654"/>
                </a:moveTo>
                <a:cubicBezTo>
                  <a:pt x="1238" y="532"/>
                  <a:pt x="1139" y="433"/>
                  <a:pt x="1017" y="433"/>
                </a:cubicBezTo>
                <a:cubicBezTo>
                  <a:pt x="895" y="433"/>
                  <a:pt x="796" y="532"/>
                  <a:pt x="796" y="654"/>
                </a:cubicBezTo>
                <a:cubicBezTo>
                  <a:pt x="796" y="654"/>
                  <a:pt x="796" y="659"/>
                  <a:pt x="796" y="669"/>
                </a:cubicBezTo>
                <a:cubicBezTo>
                  <a:pt x="796" y="818"/>
                  <a:pt x="796" y="2026"/>
                  <a:pt x="796" y="2453"/>
                </a:cubicBezTo>
                <a:cubicBezTo>
                  <a:pt x="796" y="2523"/>
                  <a:pt x="712" y="2557"/>
                  <a:pt x="662" y="2508"/>
                </a:cubicBezTo>
                <a:cubicBezTo>
                  <a:pt x="423" y="2269"/>
                  <a:pt x="423" y="2269"/>
                  <a:pt x="423" y="2269"/>
                </a:cubicBezTo>
                <a:cubicBezTo>
                  <a:pt x="331" y="2177"/>
                  <a:pt x="183" y="2177"/>
                  <a:pt x="92" y="2269"/>
                </a:cubicBezTo>
                <a:cubicBezTo>
                  <a:pt x="0" y="2360"/>
                  <a:pt x="0" y="2508"/>
                  <a:pt x="92" y="2600"/>
                </a:cubicBezTo>
                <a:cubicBezTo>
                  <a:pt x="906" y="3415"/>
                  <a:pt x="906" y="3415"/>
                  <a:pt x="906" y="3415"/>
                </a:cubicBezTo>
                <a:cubicBezTo>
                  <a:pt x="1104" y="3619"/>
                  <a:pt x="1377" y="3746"/>
                  <a:pt x="1680" y="3746"/>
                </a:cubicBezTo>
                <a:cubicBezTo>
                  <a:pt x="2168" y="3746"/>
                  <a:pt x="2563" y="3351"/>
                  <a:pt x="2563" y="2863"/>
                </a:cubicBezTo>
                <a:cubicBezTo>
                  <a:pt x="2563" y="2013"/>
                  <a:pt x="2563" y="2013"/>
                  <a:pt x="2563" y="2013"/>
                </a:cubicBezTo>
                <a:cubicBezTo>
                  <a:pt x="2563" y="1912"/>
                  <a:pt x="2494" y="1824"/>
                  <a:pt x="2396" y="1799"/>
                </a:cubicBezTo>
                <a:cubicBezTo>
                  <a:pt x="1238" y="1510"/>
                  <a:pt x="1238" y="1510"/>
                  <a:pt x="1238" y="1510"/>
                </a:cubicBezTo>
                <a:lnTo>
                  <a:pt x="1238" y="654"/>
                </a:lnTo>
                <a:close/>
                <a:moveTo>
                  <a:pt x="1238" y="1268"/>
                </a:moveTo>
                <a:cubicBezTo>
                  <a:pt x="1489" y="1177"/>
                  <a:pt x="1669" y="936"/>
                  <a:pt x="1669" y="654"/>
                </a:cubicBezTo>
                <a:cubicBezTo>
                  <a:pt x="1669" y="293"/>
                  <a:pt x="1377" y="0"/>
                  <a:pt x="1016" y="0"/>
                </a:cubicBezTo>
                <a:cubicBezTo>
                  <a:pt x="655" y="0"/>
                  <a:pt x="363" y="293"/>
                  <a:pt x="363" y="654"/>
                </a:cubicBezTo>
                <a:cubicBezTo>
                  <a:pt x="363" y="937"/>
                  <a:pt x="544" y="1178"/>
                  <a:pt x="796" y="1269"/>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291430560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4A2D-614C-43CA-A24B-52E1153C1B5F}"/>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136942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PEUpFv2LshFBwRCcW6SH1g"/>
</p:tagLst>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3f419478-5607-4e24-9036-5a0e9a431bae" xsi:nil="true"/>
    <SharedWithUsers xmlns="f369e916-4bd8-4af9-b2c4-8613bc5330ef">
      <UserInfo>
        <DisplayName>Mark Loughran (POLAND)</DisplayName>
        <AccountId>74097</AccountId>
        <AccountType/>
      </UserInfo>
      <UserInfo>
        <DisplayName>Wojtek Zyczynski</DisplayName>
        <AccountId>35511</AccountId>
        <AccountType/>
      </UserInfo>
      <UserInfo>
        <DisplayName>Magda Taczanowska</DisplayName>
        <AccountId>5720</AccountId>
        <AccountType/>
      </UserInfo>
      <UserInfo>
        <DisplayName>Bartosz Stebnicki</DisplayName>
        <AccountId>137880</AccountId>
        <AccountType/>
      </UserInfo>
      <UserInfo>
        <DisplayName>Randy Stuckless</DisplayName>
        <AccountId>42538</AccountId>
        <AccountType/>
      </UserInfo>
      <UserInfo>
        <DisplayName>Joe Clarke</DisplayName>
        <AccountId>156285</AccountId>
        <AccountType/>
      </UserInfo>
      <UserInfo>
        <DisplayName>Ruth Davies</DisplayName>
        <AccountId>60975</AccountId>
        <AccountType/>
      </UserInfo>
      <UserInfo>
        <DisplayName>Tahaseen Khan</DisplayName>
        <AccountId>144311</AccountId>
        <AccountType/>
      </UserInfo>
      <UserInfo>
        <DisplayName>Abdulrahman Bahareth</DisplayName>
        <AccountId>135431</AccountId>
        <AccountType/>
      </UserInfo>
      <UserInfo>
        <DisplayName>Eyad Deeb</DisplayName>
        <AccountId>54265</AccountId>
        <AccountType/>
      </UserInfo>
      <UserInfo>
        <DisplayName>Raid </DisplayName>
        <AccountId>44305</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2C28266A38B74BB8736D79589A967D" ma:contentTypeVersion="16" ma:contentTypeDescription="Create a new document." ma:contentTypeScope="" ma:versionID="326c486aa047cea965d9b669c91a0e3d">
  <xsd:schema xmlns:xsd="http://www.w3.org/2001/XMLSchema" xmlns:xs="http://www.w3.org/2001/XMLSchema" xmlns:p="http://schemas.microsoft.com/office/2006/metadata/properties" xmlns:ns1="http://schemas.microsoft.com/sharepoint/v3" xmlns:ns2="3f419478-5607-4e24-9036-5a0e9a431bae" xmlns:ns3="f369e916-4bd8-4af9-b2c4-8613bc5330ef" targetNamespace="http://schemas.microsoft.com/office/2006/metadata/properties" ma:root="true" ma:fieldsID="f5adf2f608a6f426ea7108ba8eda9a32" ns1:_="" ns2:_="" ns3:_="">
    <xsd:import namespace="http://schemas.microsoft.com/sharepoint/v3"/>
    <xsd:import namespace="3f419478-5607-4e24-9036-5a0e9a431bae"/>
    <xsd:import namespace="f369e916-4bd8-4af9-b2c4-8613bc5330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3:LastSharedByUser" minOccurs="0"/>
                <xsd:element ref="ns3:LastSharedByTime" minOccurs="0"/>
                <xsd:element ref="ns2:MediaServiceOCR"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419478-5607-4e24-9036-5a0e9a431b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69e916-4bd8-4af9-b2c4-8613bc5330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LastSharedByUser" ma:index="14" nillable="true" ma:displayName="Last Shared By User" ma:hidden="true" ma:internalName="LastSharedByUser" ma:readOnly="true">
      <xsd:simpleType>
        <xsd:restriction base="dms:Note"/>
      </xsd:simpleType>
    </xsd:element>
    <xsd:element name="LastSharedByTime" ma:index="15"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E480C3-C6D4-4151-BD05-A62E7118EBAE}">
  <ds:schemaRefs>
    <ds:schemaRef ds:uri="http://schemas.microsoft.com/sharepoint/v3/contenttype/forms"/>
  </ds:schemaRefs>
</ds:datastoreItem>
</file>

<file path=customXml/itemProps2.xml><?xml version="1.0" encoding="utf-8"?>
<ds:datastoreItem xmlns:ds="http://schemas.openxmlformats.org/officeDocument/2006/customXml" ds:itemID="{7D9B7C9D-B50B-4F60-8023-10FEF46FDB24}">
  <ds:schemaRefs>
    <ds:schemaRef ds:uri="http://purl.org/dc/elements/1.1/"/>
    <ds:schemaRef ds:uri="http://schemas.microsoft.com/office/2006/metadata/properties"/>
    <ds:schemaRef ds:uri="0c1a6c9c-f016-4857-bf43-21b252e701d9"/>
    <ds:schemaRef ds:uri="http://schemas.microsoft.com/office/2006/documentManagement/types"/>
    <ds:schemaRef ds:uri="7a20bb1a-2526-436b-a0aa-406322af6dcc"/>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B6CC331F-CBF3-435B-8B0B-609635C72BB8}"/>
</file>

<file path=docProps/app.xml><?xml version="1.0" encoding="utf-8"?>
<Properties xmlns="http://schemas.openxmlformats.org/officeDocument/2006/extended-properties" xmlns:vt="http://schemas.openxmlformats.org/officeDocument/2006/docPropsVTypes">
  <Template>Microsoft 365 PPT Template - 2018</Template>
  <TotalTime>906</TotalTime>
  <Words>3486</Words>
  <Application>Microsoft Office PowerPoint</Application>
  <PresentationFormat>Custom</PresentationFormat>
  <Paragraphs>260</Paragraphs>
  <Slides>23</Slides>
  <Notes>18</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White Template</vt:lpstr>
      <vt:lpstr>Build Agile Business Processes</vt:lpstr>
      <vt:lpstr>The only thing harder than transformation is… failing to transform</vt:lpstr>
      <vt:lpstr>Build agile business processes</vt:lpstr>
      <vt:lpstr>Modernize</vt:lpstr>
      <vt:lpstr>Build a productive remote workforce</vt:lpstr>
      <vt:lpstr>Build a resilient supply chain</vt:lpstr>
      <vt:lpstr>Benefits of low-code app development</vt:lpstr>
      <vt:lpstr>PowerPoint Presentation</vt:lpstr>
      <vt:lpstr>Appendix</vt:lpstr>
      <vt:lpstr>PowerPoint Presentation</vt:lpstr>
      <vt:lpstr>PowerPoint Presentation</vt:lpstr>
      <vt:lpstr>PowerPoint Presentation</vt:lpstr>
      <vt:lpstr>Total Economic Impact (TEI) of  PowerApps and Microsoft Flow </vt:lpstr>
      <vt:lpstr>Customer stories</vt:lpstr>
      <vt:lpstr>Customer stories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Apps BDM Pitch Deck</dc:title>
  <dc:creator>Campos Garcia, Diana</dc:creator>
  <cp:keywords/>
  <dc:description>Template by: Zoey Vong; ZUM Communications
Formatted by:</dc:description>
  <cp:lastModifiedBy>Kathryn Courtney</cp:lastModifiedBy>
  <cp:revision>112</cp:revision>
  <dcterms:created xsi:type="dcterms:W3CDTF">2019-10-16T20:40:39Z</dcterms:created>
  <dcterms:modified xsi:type="dcterms:W3CDTF">2020-07-08T21:38:06Z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v-ellars@microsoft.com</vt:lpwstr>
  </property>
  <property fmtid="{D5CDD505-2E9C-101B-9397-08002B2CF9AE}" pid="5" name="MSIP_Label_f42aa342-8706-4288-bd11-ebb85995028c_SetDate">
    <vt:lpwstr>2017-12-15T19:02:32.0807259Z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0x010100BF2C28266A38B74BB8736D79589A967D</vt:lpwstr>
  </property>
  <property fmtid="{D5CDD505-2E9C-101B-9397-08002B2CF9AE}" pid="11" name="NewsType">
    <vt:lpwstr/>
  </property>
  <property fmtid="{D5CDD505-2E9C-101B-9397-08002B2CF9AE}" pid="12" name="AuthorIds_UIVersion_512">
    <vt:lpwstr>63</vt:lpwstr>
  </property>
  <property fmtid="{D5CDD505-2E9C-101B-9397-08002B2CF9AE}" pid="13" name="TaxKeyword">
    <vt:lpwstr/>
  </property>
  <property fmtid="{D5CDD505-2E9C-101B-9397-08002B2CF9AE}" pid="14" name="_dlc_policyId">
    <vt:lpwstr>0x0101000E4CB7077FEE4FF7AE86D4A500EEC780030016C849C62B10EB41ACA8C7EEDEF40BB20099ECF64382448D48A56095091C66B1A9|-661092312</vt:lpwstr>
  </property>
  <property fmtid="{D5CDD505-2E9C-101B-9397-08002B2CF9AE}" pid="15" name="Region">
    <vt:lpwstr/>
  </property>
  <property fmtid="{D5CDD505-2E9C-101B-9397-08002B2CF9AE}" pid="16" name="Confidentiality">
    <vt:lpwstr>14;#customer ready|8986c41d-21c5-4f8f-8a12-ea4625b46858</vt:lpwstr>
  </property>
  <property fmtid="{D5CDD505-2E9C-101B-9397-08002B2CF9AE}" pid="17" name="ItemType">
    <vt:lpwstr>16;#customer presentations|18e9ae94-e321-4eea-82d2-ad5b2f470f3c;#372;#guides|a17095fa-a6ac-4a75-9440-dcf827a69e76;#3075;#documents|e037ed84-7d8e-4cbb-9c8f-61e80301a44f</vt:lpwstr>
  </property>
  <property fmtid="{D5CDD505-2E9C-101B-9397-08002B2CF9AE}" pid="18" name="Industries">
    <vt:lpwstr/>
  </property>
  <property fmtid="{D5CDD505-2E9C-101B-9397-08002B2CF9AE}" pid="19" name="MSProducts">
    <vt:lpwstr/>
  </property>
  <property fmtid="{D5CDD505-2E9C-101B-9397-08002B2CF9AE}" pid="20" name="Competitors">
    <vt:lpwstr/>
  </property>
  <property fmtid="{D5CDD505-2E9C-101B-9397-08002B2CF9AE}" pid="21" name="ExperienceContentType">
    <vt:lpwstr/>
  </property>
  <property fmtid="{D5CDD505-2E9C-101B-9397-08002B2CF9AE}" pid="22" name="SMSGDomain">
    <vt:lpwstr>454;#Dynamics Domain|c9ee6292-a1e2-403c-bbb9-76077437e5b5;#2548;#Business Applications Domain|610af3f5-b43d-455a-97a7-f917993f5652;#453;#Microsoft Business Solutions|659377a4-c7bd-435e-b683-bdae8524bc80</vt:lpwstr>
  </property>
  <property fmtid="{D5CDD505-2E9C-101B-9397-08002B2CF9AE}" pid="23" name="BusinessArchitecture">
    <vt:lpwstr>1799;#Business Applications|bc6a3471-5036-4c6f-8724-05bc21271c2e;#2743;#Microsoft Power Platform|89e3aef7-17c4-4d94-8911-f58a28f8fed8</vt:lpwstr>
  </property>
  <property fmtid="{D5CDD505-2E9C-101B-9397-08002B2CF9AE}" pid="24" name="Products">
    <vt:lpwstr>2321;#Power Apps|c2b7c9b5-267e-4ead-becc-03446bde7831;#2515;#Power Automate|d22fb328-0625-4c11-970d-937380f62ea3;#162;#Power BI for Office 365|f9a65d80-21ac-4b9a-bf55-4f28a6454a78</vt:lpwstr>
  </property>
  <property fmtid="{D5CDD505-2E9C-101B-9397-08002B2CF9AE}" pid="25" name="l6f004f21209409da86a713c0f24627d">
    <vt:lpwstr/>
  </property>
  <property fmtid="{D5CDD505-2E9C-101B-9397-08002B2CF9AE}" pid="26" name="MSProductsTaxHTField0">
    <vt:lpwstr/>
  </property>
  <property fmtid="{D5CDD505-2E9C-101B-9397-08002B2CF9AE}" pid="27" name="_docset_NoMedatataSyncRequired">
    <vt:lpwstr>False</vt:lpwstr>
  </property>
  <property fmtid="{D5CDD505-2E9C-101B-9397-08002B2CF9AE}" pid="28" name="e8080b0481964c759b2c36ae49591b31">
    <vt:lpwstr/>
  </property>
  <property fmtid="{D5CDD505-2E9C-101B-9397-08002B2CF9AE}" pid="29" name="TechnicalLevel">
    <vt:lpwstr>3066;#100 (beginner)|7d022d07-ff67-4af8-910d-8ea6b46b5908</vt:lpwstr>
  </property>
  <property fmtid="{D5CDD505-2E9C-101B-9397-08002B2CF9AE}" pid="30" name="Audiences">
    <vt:lpwstr/>
  </property>
  <property fmtid="{D5CDD505-2E9C-101B-9397-08002B2CF9AE}" pid="31" name="SMSG Items">
    <vt:lpwstr>3091;#documents|e037ed84-7d8e-4cbb-9c8f-61e80301a44f</vt:lpwstr>
  </property>
  <property fmtid="{D5CDD505-2E9C-101B-9397-08002B2CF9AE}" pid="32" name="Solution Areas">
    <vt:lpwstr>3477;#Business Applications|bc6a3471-5036-4c6f-8724-05bc21271c2e</vt:lpwstr>
  </property>
  <property fmtid="{D5CDD505-2E9C-101B-9397-08002B2CF9AE}" pid="33" name="ldac8aee9d1f469e8cd8c3f8d6a615f2">
    <vt:lpwstr/>
  </property>
  <property fmtid="{D5CDD505-2E9C-101B-9397-08002B2CF9AE}" pid="34" name="EmployeeRole">
    <vt:lpwstr/>
  </property>
  <property fmtid="{D5CDD505-2E9C-101B-9397-08002B2CF9AE}" pid="35" name="NewsTopic">
    <vt:lpwstr/>
  </property>
  <property fmtid="{D5CDD505-2E9C-101B-9397-08002B2CF9AE}" pid="36" name="SharedWithUsers">
    <vt:lpwstr>74097;#Mark Loughran (POLAND);#35511;#Wojtek Zyczynski;#5720;#Magda Taczanowska;#137880;#Bartosz Stebnicki;#42538;#Randy Stuckless;#156285;#Joe Clarke;#60975;#Ruth Davies;#144311;#Tahaseen Khan;#135431;#Abdulrahman Bahareth;#54265;#Eyad Deeb;#44305;#Raid </vt:lpwstr>
  </property>
  <property fmtid="{D5CDD505-2E9C-101B-9397-08002B2CF9AE}" pid="37" name="Roles">
    <vt:lpwstr>361;#Technical Sales|831f7989-43a4-4e48-852a-a5355978f47f;#656;#Sales|72627068-acd7-4c1a-8b95-a0256be5dc9f;#957;#Marketing|6bac43fe-835f-4207-8dba-9b6899aa3139;#973;#Services|31216a1b-ed7a-4548-8e47-1aa2e6048472</vt:lpwstr>
  </property>
  <property fmtid="{D5CDD505-2E9C-101B-9397-08002B2CF9AE}" pid="38" name="ItemRetentionFormula">
    <vt:lpwstr>&lt;formula id="Microsoft.Office.RecordsManagement.PolicyFeatures.Expiration.Formula.BuiltIn"&gt;&lt;number&gt;0&lt;/number&gt;&lt;property&gt;Expire_x005f_x0020_Review&lt;/property&gt;&lt;propertyId&gt;4efb7b69-53dd-4711-a372-96a7c80c7a38&lt;/propertyId&gt;&lt;period&gt;days&lt;/period&gt;&lt;/formula&gt;</vt:lpwstr>
  </property>
  <property fmtid="{D5CDD505-2E9C-101B-9397-08002B2CF9AE}" pid="39" name="NewsSource">
    <vt:lpwstr/>
  </property>
  <property fmtid="{D5CDD505-2E9C-101B-9397-08002B2CF9AE}" pid="40" name="MSProfessions">
    <vt:lpwstr>3094;#Sales|72627068-acd7-4c1a-8b95-a0256be5dc9f;#3100;#Marketing|6bac43fe-835f-4207-8dba-9b6899aa3139</vt:lpwstr>
  </property>
  <property fmtid="{D5CDD505-2E9C-101B-9397-08002B2CF9AE}" pid="41" name="SMSGTags">
    <vt:lpwstr/>
  </property>
  <property fmtid="{D5CDD505-2E9C-101B-9397-08002B2CF9AE}" pid="42" name="_dlc_DocIdItemGuid">
    <vt:lpwstr>a889f0da-7912-41b3-8302-0d41ad3fd937</vt:lpwstr>
  </property>
  <property fmtid="{D5CDD505-2E9C-101B-9397-08002B2CF9AE}" pid="43" name="MSPhysicalGeography">
    <vt:lpwstr/>
  </property>
  <property fmtid="{D5CDD505-2E9C-101B-9397-08002B2CF9AE}" pid="44" name="j3562c58ee414e028925bc902cfc01a1">
    <vt:lpwstr/>
  </property>
  <property fmtid="{D5CDD505-2E9C-101B-9397-08002B2CF9AE}" pid="45" name="EnterpriseDomainTags">
    <vt:lpwstr/>
  </property>
  <property fmtid="{D5CDD505-2E9C-101B-9397-08002B2CF9AE}" pid="46" name="Segments">
    <vt:lpwstr/>
  </property>
  <property fmtid="{D5CDD505-2E9C-101B-9397-08002B2CF9AE}" pid="47" name="Partners">
    <vt:lpwstr/>
  </property>
  <property fmtid="{D5CDD505-2E9C-101B-9397-08002B2CF9AE}" pid="48" name="la4444b61d19467597d63190b69ac227">
    <vt:lpwstr/>
  </property>
  <property fmtid="{D5CDD505-2E9C-101B-9397-08002B2CF9AE}" pid="49" name="ActivitiesAndPrograms">
    <vt:lpwstr/>
  </property>
  <property fmtid="{D5CDD505-2E9C-101B-9397-08002B2CF9AE}" pid="50" name="MSIP_Label_f42aa342-8706-4288-bd11-ebb85995028c_ActionId">
    <vt:lpwstr>f058329e-ef3b-44b3-85c4-f7123e7a9151</vt:lpwstr>
  </property>
  <property fmtid="{D5CDD505-2E9C-101B-9397-08002B2CF9AE}" pid="51" name="Topics">
    <vt:lpwstr>2493;#100 (beginner)|7d022d07-ff67-4af8-910d-8ea6b46b5908</vt:lpwstr>
  </property>
  <property fmtid="{D5CDD505-2E9C-101B-9397-08002B2CF9AE}" pid="52" name="Groups">
    <vt:lpwstr/>
  </property>
  <property fmtid="{D5CDD505-2E9C-101B-9397-08002B2CF9AE}" pid="53" name="Languages">
    <vt:lpwstr/>
  </property>
  <property fmtid="{D5CDD505-2E9C-101B-9397-08002B2CF9AE}" pid="54" name="AuthorIds_UIVersion_16384">
    <vt:lpwstr>63</vt:lpwstr>
  </property>
  <property fmtid="{D5CDD505-2E9C-101B-9397-08002B2CF9AE}" pid="55" name="of67e5d4b76f4a9db8769983fda9cec0">
    <vt:lpwstr/>
  </property>
</Properties>
</file>